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</p:sldMasterIdLst>
  <p:notesMasterIdLst>
    <p:notesMasterId r:id="rId3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D093F-79CE-4C62-A399-9305413C1121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A4AF-2DE8-4431-9859-0311C3BDB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21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81FBA-8304-4829-BC66-7235642DFC26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presented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for a 7-BRS </a:t>
            </a:r>
            <a:r>
              <a:rPr lang="fr-FR" dirty="0" err="1" smtClean="0"/>
              <a:t>farm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DCAC8-4CED-49C1-9B87-95A13BB5C7C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3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6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40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68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Expliquer que c'est du à un renouvellement plus fréquent de la population avec des tailles de populations plus grandes.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66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60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20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00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7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81FBA-8304-4829-BC66-7235642DFC2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08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DCAC8-4CED-49C1-9B87-95A13BB5C7CF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1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DCAC8-4CED-49C1-9B87-95A13BB5C7C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0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DE09F-86FF-4CE5-AE87-46F7D13144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80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DE09F-86FF-4CE5-AE87-46F7D13144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Various</a:t>
            </a:r>
            <a:r>
              <a:rPr lang="fr-FR" dirty="0" smtClean="0"/>
              <a:t> transmission routes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several</a:t>
            </a:r>
            <a:r>
              <a:rPr lang="fr-FR" dirty="0" smtClean="0">
                <a:sym typeface="Wingdings" panose="05000000000000000000" pitchFamily="2" charset="2"/>
              </a:rPr>
              <a:t> forces</a:t>
            </a:r>
            <a:r>
              <a:rPr lang="fr-FR" baseline="0" dirty="0" smtClean="0">
                <a:sym typeface="Wingdings" panose="05000000000000000000" pitchFamily="2" charset="2"/>
              </a:rPr>
              <a:t> of infection</a:t>
            </a:r>
          </a:p>
          <a:p>
            <a:r>
              <a:rPr lang="fr-FR" baseline="0" dirty="0" err="1" smtClean="0">
                <a:sym typeface="Wingdings" panose="05000000000000000000" pitchFamily="2" charset="2"/>
              </a:rPr>
              <a:t>Environmental</a:t>
            </a:r>
            <a:r>
              <a:rPr lang="fr-FR" baseline="0" dirty="0" smtClean="0">
                <a:sym typeface="Wingdings" panose="05000000000000000000" pitchFamily="2" charset="2"/>
              </a:rPr>
              <a:t> transmission: </a:t>
            </a:r>
            <a:r>
              <a:rPr lang="fr-FR" sz="1200" dirty="0" err="1" smtClean="0">
                <a:solidFill>
                  <a:prstClr val="black"/>
                </a:solidFill>
              </a:rPr>
              <a:t>Takes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into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account</a:t>
            </a:r>
            <a:r>
              <a:rPr lang="fr-FR" sz="1200" dirty="0" smtClean="0">
                <a:solidFill>
                  <a:prstClr val="black"/>
                </a:solidFill>
              </a:rPr>
              <a:t>:</a:t>
            </a:r>
          </a:p>
          <a:p>
            <a:pPr marL="176213" indent="-176213">
              <a:buClr>
                <a:srgbClr val="C00000"/>
              </a:buClr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The </a:t>
            </a:r>
            <a:r>
              <a:rPr lang="fr-FR" sz="1200" dirty="0" err="1" smtClean="0">
                <a:solidFill>
                  <a:prstClr val="black"/>
                </a:solidFill>
              </a:rPr>
              <a:t>environmental</a:t>
            </a:r>
            <a:r>
              <a:rPr lang="fr-FR" sz="1200" dirty="0" smtClean="0">
                <a:solidFill>
                  <a:prstClr val="black"/>
                </a:solidFill>
              </a:rPr>
              <a:t> transmission rate</a:t>
            </a:r>
          </a:p>
          <a:p>
            <a:pPr marL="171450" indent="-171450">
              <a:buClr>
                <a:srgbClr val="C00000"/>
              </a:buClr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The viral </a:t>
            </a:r>
            <a:r>
              <a:rPr lang="fr-FR" sz="1200" dirty="0" err="1" smtClean="0">
                <a:solidFill>
                  <a:prstClr val="black"/>
                </a:solidFill>
              </a:rPr>
              <a:t>load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accumulated</a:t>
            </a:r>
            <a:r>
              <a:rPr lang="fr-FR" sz="1200" dirty="0" smtClean="0">
                <a:solidFill>
                  <a:prstClr val="black"/>
                </a:solidFill>
              </a:rPr>
              <a:t> in the </a:t>
            </a:r>
            <a:r>
              <a:rPr lang="fr-FR" sz="1200" dirty="0" err="1" smtClean="0">
                <a:solidFill>
                  <a:prstClr val="black"/>
                </a:solidFill>
              </a:rPr>
              <a:t>pen</a:t>
            </a:r>
            <a:r>
              <a:rPr lang="fr-FR" sz="1200" dirty="0" smtClean="0">
                <a:solidFill>
                  <a:prstClr val="black"/>
                </a:solidFill>
              </a:rPr>
              <a:t> per gram of faeces, </a:t>
            </a:r>
            <a:r>
              <a:rPr lang="fr-FR" sz="1200" dirty="0" err="1" smtClean="0">
                <a:solidFill>
                  <a:prstClr val="black"/>
                </a:solidFill>
              </a:rPr>
              <a:t>that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depends</a:t>
            </a:r>
            <a:r>
              <a:rPr lang="fr-FR" sz="1200" dirty="0" smtClean="0">
                <a:solidFill>
                  <a:prstClr val="black"/>
                </a:solidFill>
              </a:rPr>
              <a:t> on the </a:t>
            </a:r>
            <a:r>
              <a:rPr lang="fr-FR" sz="1200" dirty="0" err="1" smtClean="0">
                <a:solidFill>
                  <a:prstClr val="black"/>
                </a:solidFill>
              </a:rPr>
              <a:t>quantity</a:t>
            </a:r>
            <a:r>
              <a:rPr lang="fr-FR" sz="1200" dirty="0" smtClean="0">
                <a:solidFill>
                  <a:prstClr val="black"/>
                </a:solidFill>
              </a:rPr>
              <a:t> of faeces shed by a </a:t>
            </a:r>
            <a:r>
              <a:rPr lang="fr-FR" sz="1200" dirty="0" err="1" smtClean="0">
                <a:solidFill>
                  <a:prstClr val="black"/>
                </a:solidFill>
              </a:rPr>
              <a:t>pig</a:t>
            </a:r>
            <a:r>
              <a:rPr lang="fr-FR" sz="1200" dirty="0" smtClean="0">
                <a:solidFill>
                  <a:prstClr val="black"/>
                </a:solidFill>
              </a:rPr>
              <a:t> per </a:t>
            </a:r>
            <a:r>
              <a:rPr lang="fr-FR" sz="1200" dirty="0" err="1" smtClean="0">
                <a:solidFill>
                  <a:prstClr val="black"/>
                </a:solidFill>
              </a:rPr>
              <a:t>day</a:t>
            </a:r>
            <a:r>
              <a:rPr lang="fr-FR" sz="1200" dirty="0" smtClean="0">
                <a:solidFill>
                  <a:prstClr val="black"/>
                </a:solidFill>
              </a:rPr>
              <a:t> X </a:t>
            </a:r>
            <a:r>
              <a:rPr lang="fr-FR" sz="1200" dirty="0" err="1" smtClean="0">
                <a:solidFill>
                  <a:prstClr val="black"/>
                </a:solidFill>
              </a:rPr>
              <a:t>quantity</a:t>
            </a:r>
            <a:r>
              <a:rPr lang="fr-FR" sz="1200" dirty="0" smtClean="0">
                <a:solidFill>
                  <a:prstClr val="black"/>
                </a:solidFill>
              </a:rPr>
              <a:t> of HEV per gram of faeces, minus the faeces </a:t>
            </a:r>
            <a:r>
              <a:rPr lang="fr-FR" sz="1200" dirty="0" err="1" smtClean="0">
                <a:solidFill>
                  <a:prstClr val="black"/>
                </a:solidFill>
              </a:rPr>
              <a:t>elimination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through</a:t>
            </a:r>
            <a:r>
              <a:rPr lang="fr-FR" sz="1200" dirty="0" smtClean="0">
                <a:solidFill>
                  <a:prstClr val="black"/>
                </a:solidFill>
              </a:rPr>
              <a:t> the </a:t>
            </a:r>
            <a:r>
              <a:rPr lang="fr-FR" sz="1200" dirty="0" err="1" smtClean="0">
                <a:solidFill>
                  <a:prstClr val="black"/>
                </a:solidFill>
              </a:rPr>
              <a:t>slatted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floor</a:t>
            </a:r>
            <a:r>
              <a:rPr lang="fr-FR" sz="1200" dirty="0" smtClean="0">
                <a:solidFill>
                  <a:prstClr val="black"/>
                </a:solidFill>
              </a:rPr>
              <a:t>, the </a:t>
            </a:r>
            <a:r>
              <a:rPr lang="fr-FR" sz="1200" dirty="0" err="1" smtClean="0">
                <a:solidFill>
                  <a:prstClr val="black"/>
                </a:solidFill>
              </a:rPr>
              <a:t>natural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death</a:t>
            </a:r>
            <a:r>
              <a:rPr lang="fr-FR" sz="1200" dirty="0" smtClean="0">
                <a:solidFill>
                  <a:prstClr val="black"/>
                </a:solidFill>
              </a:rPr>
              <a:t> of the virus in the </a:t>
            </a:r>
            <a:r>
              <a:rPr lang="fr-FR" sz="1200" dirty="0" err="1" smtClean="0">
                <a:solidFill>
                  <a:prstClr val="black"/>
                </a:solidFill>
              </a:rPr>
              <a:t>environment</a:t>
            </a:r>
            <a:r>
              <a:rPr lang="fr-FR" sz="1200" dirty="0" smtClean="0">
                <a:solidFill>
                  <a:prstClr val="black"/>
                </a:solidFill>
              </a:rPr>
              <a:t>, and the </a:t>
            </a:r>
            <a:r>
              <a:rPr lang="fr-FR" sz="1200" dirty="0" err="1" smtClean="0">
                <a:solidFill>
                  <a:prstClr val="black"/>
                </a:solidFill>
              </a:rPr>
              <a:t>elimination</a:t>
            </a:r>
            <a:r>
              <a:rPr lang="fr-FR" sz="1200" dirty="0" smtClean="0">
                <a:solidFill>
                  <a:prstClr val="black"/>
                </a:solidFill>
              </a:rPr>
              <a:t> of the virus </a:t>
            </a:r>
            <a:r>
              <a:rPr lang="fr-FR" sz="1200" dirty="0" err="1" smtClean="0">
                <a:solidFill>
                  <a:prstClr val="black"/>
                </a:solidFill>
              </a:rPr>
              <a:t>during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pen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cleaning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</a:rPr>
              <a:t>operations</a:t>
            </a:r>
            <a:endParaRPr lang="fr-FR" sz="1200" dirty="0" smtClean="0">
              <a:solidFill>
                <a:prstClr val="black"/>
              </a:solidFill>
            </a:endParaRPr>
          </a:p>
          <a:p>
            <a:pPr marL="171450" indent="-171450">
              <a:buClr>
                <a:srgbClr val="C00000"/>
              </a:buClr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The </a:t>
            </a:r>
            <a:r>
              <a:rPr lang="fr-FR" sz="1200" dirty="0" err="1" smtClean="0">
                <a:solidFill>
                  <a:prstClr val="black"/>
                </a:solidFill>
              </a:rPr>
              <a:t>quantity</a:t>
            </a:r>
            <a:r>
              <a:rPr lang="fr-FR" sz="1200" dirty="0" smtClean="0">
                <a:solidFill>
                  <a:prstClr val="black"/>
                </a:solidFill>
              </a:rPr>
              <a:t> of faeces </a:t>
            </a:r>
            <a:r>
              <a:rPr lang="fr-FR" sz="1200" dirty="0" err="1" smtClean="0">
                <a:solidFill>
                  <a:prstClr val="black"/>
                </a:solidFill>
              </a:rPr>
              <a:t>ingested</a:t>
            </a:r>
            <a:r>
              <a:rPr lang="fr-FR" sz="1200" dirty="0" smtClean="0">
                <a:solidFill>
                  <a:prstClr val="black"/>
                </a:solidFill>
              </a:rPr>
              <a:t> by a </a:t>
            </a:r>
            <a:r>
              <a:rPr lang="fr-FR" sz="1200" dirty="0" err="1" smtClean="0">
                <a:solidFill>
                  <a:prstClr val="black"/>
                </a:solidFill>
              </a:rPr>
              <a:t>pig</a:t>
            </a:r>
            <a:r>
              <a:rPr lang="fr-FR" sz="1200" dirty="0" smtClean="0">
                <a:solidFill>
                  <a:prstClr val="black"/>
                </a:solidFill>
              </a:rPr>
              <a:t> per </a:t>
            </a:r>
            <a:r>
              <a:rPr lang="fr-FR" sz="1200" dirty="0" err="1" smtClean="0">
                <a:solidFill>
                  <a:prstClr val="black"/>
                </a:solidFill>
              </a:rPr>
              <a:t>day</a:t>
            </a:r>
            <a:endParaRPr lang="fr-FR" sz="1200" dirty="0" smtClean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6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63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Population </a:t>
            </a:r>
            <a:r>
              <a:rPr lang="fr-FR" dirty="0" err="1" smtClean="0"/>
              <a:t>parameters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classical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 for a 7-batch </a:t>
            </a:r>
            <a:r>
              <a:rPr lang="fr-FR" baseline="0" dirty="0" err="1" smtClean="0"/>
              <a:t>rearing</a:t>
            </a:r>
            <a:r>
              <a:rPr lang="fr-FR" baseline="0" dirty="0" smtClean="0"/>
              <a:t> system in France. IMV: </a:t>
            </a:r>
            <a:r>
              <a:rPr lang="fr-FR" baseline="0" dirty="0" err="1" smtClean="0"/>
              <a:t>chosen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represent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dynamics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typical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respiratory</a:t>
            </a:r>
            <a:r>
              <a:rPr lang="fr-FR" baseline="0" dirty="0" smtClean="0"/>
              <a:t> immunomodulating virus (PCV2, PRRSV). HEV: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derived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experimental</a:t>
            </a:r>
            <a:r>
              <a:rPr lang="fr-FR" baseline="0" dirty="0" smtClean="0"/>
              <a:t> infection trials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5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qu'à chaque scénario, un seul animal infectieux est introduit, à la fois pour l'IMV et le VHE.</a:t>
            </a:r>
          </a:p>
          <a:p>
            <a:r>
              <a:rPr lang="fr-FR" dirty="0" smtClean="0"/>
              <a:t>5 ans d'IMV pour se placer dans une situation d'endémicité.  </a:t>
            </a:r>
          </a:p>
          <a:p>
            <a:r>
              <a:rPr lang="fr-FR" dirty="0" smtClean="0"/>
              <a:t>Aucune réintroduction.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6504-6157-497B-8A53-7265E032E6B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4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3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03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0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1011-CA2C-47DE-A463-18BD5091DDC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2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6936" y="6629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38D2-56D8-4189-BDF8-02312A2F7E8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9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F097-6A23-41A1-898F-9773D77912C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7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2C3F-6522-4165-A602-C91335FE37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5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CBE8-0CD5-478C-96B1-29784766083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6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3260-2BBB-4481-A987-F74D4ADE3BF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0E07-8ECE-4174-B50D-4FBB3C1BBAE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3547-6048-4B1B-A9F8-A3ACFB7A14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27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923A-608C-4FF4-969D-E98C7BCF15B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12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8E5F-ADAB-4F63-B6EE-E28B6C77F17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3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C93A-6CC1-4F02-9749-9FC04CD91A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3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40971"/>
            <a:ext cx="7772400" cy="1470025"/>
          </a:xfrm>
        </p:spPr>
        <p:txBody>
          <a:bodyPr>
            <a:normAutofit/>
          </a:bodyPr>
          <a:lstStyle>
            <a:lvl1pPr>
              <a:defRPr sz="2400">
                <a:latin typeface="Caviar Drea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13631"/>
            <a:ext cx="9175349" cy="265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 userDrawn="1"/>
        </p:nvSpPr>
        <p:spPr>
          <a:xfrm>
            <a:off x="179514" y="6049957"/>
            <a:ext cx="2488259" cy="33853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Caviar Dreams" pitchFamily="34" charset="0"/>
              </a:rPr>
              <a:t>In </a:t>
            </a:r>
            <a:r>
              <a:rPr lang="fr-FR" sz="1600" dirty="0" err="1" smtClean="0">
                <a:solidFill>
                  <a:schemeClr val="bg1"/>
                </a:solidFill>
                <a:latin typeface="Caviar Dreams" pitchFamily="34" charset="0"/>
              </a:rPr>
              <a:t>partnership</a:t>
            </a:r>
            <a:r>
              <a:rPr lang="fr-FR" sz="1600" dirty="0" smtClean="0">
                <a:solidFill>
                  <a:schemeClr val="bg1"/>
                </a:solidFill>
                <a:latin typeface="Caviar Dreams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Caviar Dreams" pitchFamily="34" charset="0"/>
              </a:rPr>
              <a:t>with</a:t>
            </a:r>
            <a:endParaRPr lang="fr-FR" sz="1600" dirty="0">
              <a:solidFill>
                <a:schemeClr val="bg1"/>
              </a:solidFill>
              <a:latin typeface="Caviar Dreams" pitchFamily="34" charset="0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 rot="21437250">
            <a:off x="2866468" y="5128762"/>
            <a:ext cx="3390071" cy="4000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000" b="1" dirty="0" smtClean="0">
                <a:latin typeface="Gautami" pitchFamily="34" charset="0"/>
                <a:cs typeface="Gautami" pitchFamily="34" charset="0"/>
              </a:rPr>
              <a:t>www.man-imal.fr/en</a:t>
            </a:r>
            <a:endParaRPr lang="fr-FR" sz="2000" b="1" dirty="0">
              <a:latin typeface="Gautami" pitchFamily="34" charset="0"/>
              <a:cs typeface="Gautami" pitchFamily="34" charset="0"/>
            </a:endParaRPr>
          </a:p>
        </p:txBody>
      </p:sp>
      <p:pic>
        <p:nvPicPr>
          <p:cNvPr id="18" name="Picture 3" descr="C:\Users\julien.godin\Desktop\ppt 20\img\Logo_web_PNG_1600x76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85" y="132702"/>
            <a:ext cx="4869438" cy="30961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1679" y="5979249"/>
            <a:ext cx="803942" cy="6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5974809"/>
            <a:ext cx="815738" cy="6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julien.godin\Desktop\ppt 20\img\Oniri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73" y="5974812"/>
            <a:ext cx="815739" cy="6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790" y="5978418"/>
            <a:ext cx="806149" cy="6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658085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8735"/>
            <a:ext cx="8229600" cy="50974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8224" y="6356354"/>
            <a:ext cx="2133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4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9512" y="6356354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41FC50D3-2553-457E-B26C-5E7C8B710E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85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577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520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19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915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4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78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5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39" indent="0">
              <a:buNone/>
              <a:defRPr sz="2400"/>
            </a:lvl3pPr>
            <a:lvl4pPr marL="1371359" indent="0">
              <a:buNone/>
              <a:defRPr sz="2000"/>
            </a:lvl4pPr>
            <a:lvl5pPr marL="1828478" indent="0">
              <a:buNone/>
              <a:defRPr sz="2000"/>
            </a:lvl5pPr>
            <a:lvl6pPr marL="2285598" indent="0">
              <a:buNone/>
              <a:defRPr sz="2000"/>
            </a:lvl6pPr>
            <a:lvl7pPr marL="2742717" indent="0">
              <a:buNone/>
              <a:defRPr sz="2000"/>
            </a:lvl7pPr>
            <a:lvl8pPr marL="3199836" indent="0">
              <a:buNone/>
              <a:defRPr sz="2000"/>
            </a:lvl8pPr>
            <a:lvl9pPr marL="3656956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188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52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6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1011-CA2C-47DE-A463-18BD5091DDC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904F-9771-44A0-8946-5A36838A684B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7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5FD6-9C0C-47C2-89CC-99FD04A256E8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9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EC84-E448-447E-A2CE-7B640E26509A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2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5CC6-C5BC-4707-B637-A679383D174E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73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939-BCD5-4A79-A882-910C16C3D3E6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0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06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ABBE-E55C-4AD8-9C71-F69D5F6D4084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15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0A37-DAF2-4A83-981B-4CD5BF3B3323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62D3FBE-83E4-4D1E-99DB-5CE166DE9765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55F51"/>
                </a:solidFill>
              </a:rPr>
              <a:t>Rates of and reasons for condemnation of Muscovy duck (Cairina moschata) carcasses </a:t>
            </a:r>
            <a:endParaRPr lang="fr-F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9776B9-BBB5-421E-BBE7-A8D6DFE5538D}" type="slidenum">
              <a:rPr lang="fr-FR" smtClean="0">
                <a:solidFill>
                  <a:srgbClr val="455F51"/>
                </a:solidFill>
              </a:rPr>
              <a:pPr/>
              <a:t>‹N°›</a:t>
            </a:fld>
            <a:endParaRPr lang="fr-F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12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C7DA-1F16-4D57-870D-0A982E30FAED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14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92CE-4476-4E9C-B3F3-7B544CB2B7AF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274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1B91-FCBD-41A2-9AC9-D7E6205F9BAD}" type="datetime1">
              <a:rPr lang="fr-FR" smtClean="0"/>
              <a:pPr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76B9-BBB5-421E-BBE7-A8D6DFE55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724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74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7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3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2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285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50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89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23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90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40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3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52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1011-CA2C-47DE-A463-18BD5091DDC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4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38D2-56D8-4189-BDF8-02312A2F7E8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41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F097-6A23-41A1-898F-9773D77912C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526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2C3F-6522-4165-A602-C91335FE37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22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CBE8-0CD5-478C-96B1-29784766083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96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3260-2BBB-4481-A987-F74D4ADE3BF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74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0E07-8ECE-4174-B50D-4FBB3C1BBAE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4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3547-6048-4B1B-A9F8-A3ACFB7A14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43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923A-608C-4FF4-969D-E98C7BCF15B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39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8E5F-ADAB-4F63-B6EE-E28B6C77F17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6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C93A-6CC1-4F02-9749-9FC04CD91A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7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1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52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4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AAF2-4C68-432A-83EA-49AA6C43EE7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A7FE-547A-4232-9747-581C1183A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87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3504" y="65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0CB98A-629F-4ADD-B063-B7D539E2BA87}" type="slidenum">
              <a:rPr lang="fr-FR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350" y="-273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="1">
              <a:solidFill>
                <a:srgbClr val="000000"/>
              </a:solidFill>
            </a:endParaRPr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7763"/>
            <a:ext cx="89154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V="1">
            <a:off x="0" y="571500"/>
            <a:ext cx="9177338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7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50D3-2553-457E-B26C-5E7C8B71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20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9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8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7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7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-99392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6EF99018-3A39-42BA-8C43-26B0B62DC0EF}" type="datetime1">
              <a:rPr lang="fr-FR" smtClean="0"/>
              <a:pPr defTabSz="45720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smtClean="0"/>
              <a:t>Rates of and reasons for condemnation of Muscovy duck (Cairina moschata) carcasses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059776B9-BBB5-421E-BBE7-A8D6DFE5538D}" type="slidenum">
              <a:rPr lang="fr-FR" smtClean="0"/>
              <a:pPr defTabSz="45720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5184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3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3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0CB98A-629F-4ADD-B063-B7D539E2BA87}" type="slidenum">
              <a:rPr lang="fr-F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350" y="-273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="1">
              <a:solidFill>
                <a:srgbClr val="000000"/>
              </a:solidFill>
            </a:endParaRPr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7763"/>
            <a:ext cx="89154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V="1">
            <a:off x="0" y="571500"/>
            <a:ext cx="9177338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65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jpeg"/><Relationship Id="rId5" Type="http://schemas.openxmlformats.org/officeDocument/2006/relationships/hyperlink" Target="http://www.google.fr/url?sa=i&amp;rct=j&amp;q=&amp;esrc=s&amp;source=images&amp;cd=&amp;cad=rja&amp;uact=8&amp;ved=0ahUKEwiPj-37-JrXAhWBfhoKHex_BUwQjRwIBw&amp;url=http://www.ensv.fr/&amp;psig=AOvVaw3R7rTRzjas7buuwbar_0V7&amp;ust=1509542174582003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-1" y="1864906"/>
            <a:ext cx="9144001" cy="1944216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latin typeface="Gadugi" panose="020B0502040204020203" pitchFamily="34" charset="0"/>
              </a:rPr>
              <a:t>Designing a stochastic individual-based multi-pathogen model to understand hepatitis E virus (HEV) dynamics in a farrow-to-finish pig farm</a:t>
            </a:r>
            <a:endParaRPr lang="fr-FR" sz="2800" dirty="0">
              <a:solidFill>
                <a:srgbClr val="C00000"/>
              </a:solidFill>
              <a:latin typeface="Gadug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21088"/>
            <a:ext cx="91440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Morgane </a:t>
            </a:r>
            <a:r>
              <a:rPr lang="en-US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Salines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, Nicolas Rose, Mathieu </a:t>
            </a:r>
            <a:r>
              <a:rPr lang="en-US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Andraud</a:t>
            </a:r>
            <a:endParaRPr lang="en-US" dirty="0" smtClean="0">
              <a:solidFill>
                <a:srgbClr val="000000">
                  <a:lumMod val="75000"/>
                  <a:lumOff val="25000"/>
                </a:srgbClr>
              </a:solidFill>
              <a:latin typeface="Gadugi" panose="020B0502040204020203" pitchFamily="34" charset="0"/>
              <a:cs typeface="Calibri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/>
            </a:r>
            <a:b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ANSES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, French Agency for Food, Environmental and Occupational Health &amp;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Safety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Epidemiology, Health &amp; Welfare Research Unit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  <a:latin typeface="Gadugi" panose="020B0502040204020203" pitchFamily="34" charset="0"/>
              <a:cs typeface="Calibri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:\Fichiers_communs\Modèle_Anses\NOUVEAULOGO\LogoAnses(Anglais-couleur)-nov2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13011" r="9031" b="27595"/>
          <a:stretch/>
        </p:blipFill>
        <p:spPr bwMode="auto">
          <a:xfrm>
            <a:off x="7742385" y="6118413"/>
            <a:ext cx="1368152" cy="6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8600" y="6388100"/>
            <a:ext cx="363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ModStatSAP</a:t>
            </a:r>
            <a:r>
              <a:rPr lang="fr-FR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 </a:t>
            </a:r>
            <a:r>
              <a:rPr lang="fr-FR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conference</a:t>
            </a:r>
            <a:r>
              <a:rPr lang="fr-FR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Gadugi" panose="020B0502040204020203" pitchFamily="34" charset="0"/>
                <a:cs typeface="Calibri" pitchFamily="34" charset="0"/>
              </a:rPr>
              <a:t> – March 12th 2019</a:t>
            </a:r>
          </a:p>
        </p:txBody>
      </p:sp>
    </p:spTree>
    <p:extLst>
      <p:ext uri="{BB962C8B-B14F-4D97-AF65-F5344CB8AC3E}">
        <p14:creationId xmlns:p14="http://schemas.microsoft.com/office/powerpoint/2010/main" val="29802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Multi-pathogen model: forces of infection (1)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Within-pen force of infection for HEV:</a:t>
            </a: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85220" y="1500173"/>
                <a:ext cx="7904204" cy="415041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840" indent="-34284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19" indent="-28570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799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18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38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57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77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96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16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r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HEV</m:t>
                          </m:r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wp</m:t>
                          </m:r>
                        </m:sup>
                      </m:sSubSup>
                      <m:d>
                        <m:dPr>
                          <m:ctrlP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+mn-ea"/>
                                  <a:cs typeface="+mn-cs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  <m:e>
                              <m:sSubSup>
                                <m:sSubSup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𝐻𝐸𝑉</m:t>
                                  </m:r>
                                </m:sub>
                                <m:sup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× </m:t>
                              </m:r>
                              <m:sSubSup>
                                <m:sSubSup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𝐻𝐸𝑉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𝑊</m:t>
                                  </m:r>
                                  <m:r>
                                    <a:rPr kumimoji="0" lang="fr-F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𝑊𝑃𝑄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×</m:t>
                              </m:r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𝑓𝑄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20" y="1500173"/>
                <a:ext cx="7904204" cy="41504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2994841" y="2030277"/>
            <a:ext cx="2337745" cy="9369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301798" y="2048608"/>
            <a:ext cx="2664296" cy="90575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92" y="3804429"/>
            <a:ext cx="298905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Direct transmission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between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pigs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00295" y="3804429"/>
            <a:ext cx="4712183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Environmental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transmission via faeces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accumulated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in the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4" name="Connecteur droit avec flèche 13"/>
          <p:cNvCxnSpPr>
            <a:stCxn id="9" idx="3"/>
            <a:endCxn id="11" idx="0"/>
          </p:cNvCxnSpPr>
          <p:nvPr/>
        </p:nvCxnSpPr>
        <p:spPr>
          <a:xfrm flipH="1">
            <a:off x="1565518" y="2830034"/>
            <a:ext cx="1771678" cy="97439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0" idx="4"/>
          </p:cNvCxnSpPr>
          <p:nvPr/>
        </p:nvCxnSpPr>
        <p:spPr>
          <a:xfrm>
            <a:off x="6633946" y="2954358"/>
            <a:ext cx="0" cy="69560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29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Multi-pathogen model: forces of infection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Between adjacent pens force of infection for HEV: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 smtClean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 smtClean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 smtClean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 smtClean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Finally, the probability of infection is:</a:t>
            </a: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467544" y="1726853"/>
                <a:ext cx="8518997" cy="415041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840" indent="-34284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19" indent="-28570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799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18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38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57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77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96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16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  <a:p>
                <a:pPr marL="357188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534988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  <m:sup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𝐻𝐸𝑉</m:t>
                          </m:r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𝑏𝑎𝑝</m:t>
                          </m:r>
                        </m:sup>
                      </m:sSubSup>
                      <m:d>
                        <m:dPr>
                          <m:ctrlP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1,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kumimoji="0" lang="fr-F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𝐵𝑃</m:t>
                                  </m:r>
                                </m:sup>
                              </m:sSub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𝑊𝑃𝑄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1,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kumimoji="0" lang="fr-F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fr-F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𝑓𝑄</m:t>
                          </m:r>
                        </m:num>
                        <m:den>
                          <m:sSub>
                            <m:sSubPr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1,</m:t>
                              </m:r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fr-F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1,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kumimoji="0" lang="fr-F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𝐵𝑃</m:t>
                                  </m:r>
                                </m:sup>
                              </m:sSub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𝑊𝑃𝑄</m:t>
                                  </m:r>
                                </m:e>
                                <m:sub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1,</m:t>
                                  </m:r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×</m:t>
                              </m:r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𝑓𝑄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1,</m:t>
                              </m:r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fr-F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57188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>
                    <a:tab pos="534988" algn="l"/>
                  </a:tabLst>
                  <a:defRPr/>
                </a:pPr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26853"/>
                <a:ext cx="8518997" cy="41504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676281" y="3802062"/>
            <a:ext cx="3096344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Coefficient of transmission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between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adjacent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pens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through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faecal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projection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77559" y="3802062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forces of infection of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adjacent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864413" y="2311693"/>
            <a:ext cx="720080" cy="5920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590827" y="2457348"/>
            <a:ext cx="720080" cy="5920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eur droit avec flèche 29"/>
          <p:cNvCxnSpPr>
            <a:stCxn id="28" idx="4"/>
            <a:endCxn id="26" idx="0"/>
          </p:cNvCxnSpPr>
          <p:nvPr/>
        </p:nvCxnSpPr>
        <p:spPr>
          <a:xfrm>
            <a:off x="2224453" y="2903706"/>
            <a:ext cx="0" cy="8983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9" idx="4"/>
            <a:endCxn id="26" idx="0"/>
          </p:cNvCxnSpPr>
          <p:nvPr/>
        </p:nvCxnSpPr>
        <p:spPr>
          <a:xfrm flipH="1">
            <a:off x="2224453" y="3049361"/>
            <a:ext cx="3726414" cy="7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806780" y="5696659"/>
                <a:ext cx="7840523" cy="97677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840" indent="-34284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19" indent="-28570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799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18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038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157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77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96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16" indent="-228560" algn="l" defTabSz="9142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𝒑</m:t>
                      </m:r>
                      <m:r>
                        <a:rPr kumimoji="0" lang="fr-F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fr-F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fr-F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𝐞𝐱𝐩</m:t>
                      </m:r>
                      <m:d>
                        <m:dPr>
                          <m:ctrlPr>
                            <a:rPr kumimoji="0" lang="fr-FR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fr-FR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HEV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wp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HEV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rPr>
                                    <m:t>bap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239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80" y="5696659"/>
                <a:ext cx="7840523" cy="9767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81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parametrization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Parameters for the population model and the two epidemiological models</a:t>
            </a: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04" y="2094268"/>
            <a:ext cx="7336882" cy="415020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74" y="3224369"/>
            <a:ext cx="7588335" cy="32289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663" y="3192927"/>
            <a:ext cx="7736484" cy="37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ZoneTexte 52"/>
          <p:cNvSpPr txBox="1"/>
          <p:nvPr/>
        </p:nvSpPr>
        <p:spPr>
          <a:xfrm>
            <a:off x="7452320" y="2006993"/>
            <a:ext cx="161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 simulations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79512" y="3361506"/>
            <a:ext cx="63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452320" y="3369767"/>
            <a:ext cx="721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553279" y="3359795"/>
            <a:ext cx="721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652120" y="3371132"/>
            <a:ext cx="721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lèche vers le haut 57"/>
          <p:cNvSpPr/>
          <p:nvPr/>
        </p:nvSpPr>
        <p:spPr>
          <a:xfrm>
            <a:off x="3914083" y="4365144"/>
            <a:ext cx="89242" cy="36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lèche vers le haut 58"/>
          <p:cNvSpPr/>
          <p:nvPr/>
        </p:nvSpPr>
        <p:spPr>
          <a:xfrm>
            <a:off x="6136241" y="4365144"/>
            <a:ext cx="89242" cy="36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203848" y="4702555"/>
            <a:ext cx="150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IMV introduction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450854" y="4702554"/>
            <a:ext cx="1460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HEV introduction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èche courbée vers la gauche 61"/>
          <p:cNvSpPr/>
          <p:nvPr/>
        </p:nvSpPr>
        <p:spPr>
          <a:xfrm rot="10800000">
            <a:off x="6879994" y="1937767"/>
            <a:ext cx="572326" cy="530330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70" y="5069736"/>
            <a:ext cx="1322264" cy="16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01210"/>
            <a:ext cx="2522439" cy="171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" y="758772"/>
            <a:ext cx="5241933" cy="252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Flèche droite 66"/>
          <p:cNvSpPr/>
          <p:nvPr/>
        </p:nvSpPr>
        <p:spPr>
          <a:xfrm>
            <a:off x="179512" y="3356992"/>
            <a:ext cx="8964488" cy="12241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9512" y="3676382"/>
            <a:ext cx="3823813" cy="6293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941451" y="3815171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Records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187624" y="3815171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Herd stabilisation</a:t>
            </a:r>
          </a:p>
        </p:txBody>
      </p:sp>
      <p:grpSp>
        <p:nvGrpSpPr>
          <p:cNvPr id="71" name="Group 2068"/>
          <p:cNvGrpSpPr>
            <a:grpSpLocks noChangeAspect="1"/>
          </p:cNvGrpSpPr>
          <p:nvPr/>
        </p:nvGrpSpPr>
        <p:grpSpPr>
          <a:xfrm>
            <a:off x="7008112" y="1352520"/>
            <a:ext cx="483466" cy="492304"/>
            <a:chOff x="867762" y="1266195"/>
            <a:chExt cx="1012658" cy="1116455"/>
          </a:xfrm>
        </p:grpSpPr>
        <p:sp>
          <p:nvSpPr>
            <p:cNvPr id="72" name="Rounded Rectangle 8"/>
            <p:cNvSpPr/>
            <p:nvPr/>
          </p:nvSpPr>
          <p:spPr>
            <a:xfrm>
              <a:off x="867762" y="1266195"/>
              <a:ext cx="1012658" cy="847994"/>
            </a:xfrm>
            <a:custGeom>
              <a:avLst/>
              <a:gdLst/>
              <a:ahLst/>
              <a:cxnLst/>
              <a:rect l="l" t="t" r="r" b="b"/>
              <a:pathLst>
                <a:path w="1012658" h="847994">
                  <a:moveTo>
                    <a:pt x="182829" y="58484"/>
                  </a:moveTo>
                  <a:cubicBezTo>
                    <a:pt x="115665" y="58484"/>
                    <a:pt x="61218" y="112931"/>
                    <a:pt x="61218" y="180095"/>
                  </a:cubicBezTo>
                  <a:lnTo>
                    <a:pt x="61218" y="666522"/>
                  </a:lnTo>
                  <a:cubicBezTo>
                    <a:pt x="61218" y="733686"/>
                    <a:pt x="115665" y="788133"/>
                    <a:pt x="182829" y="788133"/>
                  </a:cubicBezTo>
                  <a:lnTo>
                    <a:pt x="828453" y="788133"/>
                  </a:lnTo>
                  <a:cubicBezTo>
                    <a:pt x="895617" y="788133"/>
                    <a:pt x="950064" y="733686"/>
                    <a:pt x="950064" y="666522"/>
                  </a:cubicBezTo>
                  <a:lnTo>
                    <a:pt x="950064" y="180095"/>
                  </a:lnTo>
                  <a:cubicBezTo>
                    <a:pt x="950064" y="112931"/>
                    <a:pt x="895617" y="58484"/>
                    <a:pt x="828453" y="58484"/>
                  </a:cubicBezTo>
                  <a:close/>
                  <a:moveTo>
                    <a:pt x="141335" y="0"/>
                  </a:moveTo>
                  <a:lnTo>
                    <a:pt x="871323" y="0"/>
                  </a:lnTo>
                  <a:cubicBezTo>
                    <a:pt x="949380" y="0"/>
                    <a:pt x="1012658" y="63278"/>
                    <a:pt x="1012658" y="141335"/>
                  </a:cubicBezTo>
                  <a:lnTo>
                    <a:pt x="1012658" y="706659"/>
                  </a:lnTo>
                  <a:cubicBezTo>
                    <a:pt x="1012658" y="784716"/>
                    <a:pt x="949380" y="847994"/>
                    <a:pt x="871323" y="847994"/>
                  </a:cubicBezTo>
                  <a:lnTo>
                    <a:pt x="141335" y="847994"/>
                  </a:lnTo>
                  <a:cubicBezTo>
                    <a:pt x="63278" y="847994"/>
                    <a:pt x="0" y="784716"/>
                    <a:pt x="0" y="706659"/>
                  </a:cubicBezTo>
                  <a:lnTo>
                    <a:pt x="0" y="141335"/>
                  </a:lnTo>
                  <a:cubicBezTo>
                    <a:pt x="0" y="63278"/>
                    <a:pt x="63278" y="0"/>
                    <a:pt x="14133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ounded Rectangle 9"/>
            <p:cNvSpPr/>
            <p:nvPr/>
          </p:nvSpPr>
          <p:spPr>
            <a:xfrm>
              <a:off x="881114" y="2114839"/>
              <a:ext cx="977622" cy="267811"/>
            </a:xfrm>
            <a:custGeom>
              <a:avLst/>
              <a:gdLst/>
              <a:ahLst/>
              <a:cxnLst/>
              <a:rect l="l" t="t" r="r" b="b"/>
              <a:pathLst>
                <a:path w="977622" h="267811">
                  <a:moveTo>
                    <a:pt x="83417" y="54603"/>
                  </a:moveTo>
                  <a:cubicBezTo>
                    <a:pt x="72301" y="54603"/>
                    <a:pt x="63290" y="63614"/>
                    <a:pt x="63290" y="74730"/>
                  </a:cubicBezTo>
                  <a:lnTo>
                    <a:pt x="63290" y="187799"/>
                  </a:lnTo>
                  <a:cubicBezTo>
                    <a:pt x="63290" y="198915"/>
                    <a:pt x="72301" y="207926"/>
                    <a:pt x="83417" y="207926"/>
                  </a:cubicBezTo>
                  <a:lnTo>
                    <a:pt x="901071" y="207926"/>
                  </a:lnTo>
                  <a:cubicBezTo>
                    <a:pt x="912187" y="207926"/>
                    <a:pt x="921198" y="198915"/>
                    <a:pt x="921198" y="187799"/>
                  </a:cubicBezTo>
                  <a:lnTo>
                    <a:pt x="921198" y="74730"/>
                  </a:lnTo>
                  <a:cubicBezTo>
                    <a:pt x="921198" y="63614"/>
                    <a:pt x="912187" y="54603"/>
                    <a:pt x="901071" y="54603"/>
                  </a:cubicBezTo>
                  <a:close/>
                  <a:moveTo>
                    <a:pt x="35156" y="0"/>
                  </a:moveTo>
                  <a:lnTo>
                    <a:pt x="942466" y="0"/>
                  </a:lnTo>
                  <a:cubicBezTo>
                    <a:pt x="961882" y="0"/>
                    <a:pt x="977622" y="15740"/>
                    <a:pt x="977622" y="35156"/>
                  </a:cubicBezTo>
                  <a:lnTo>
                    <a:pt x="977622" y="232655"/>
                  </a:lnTo>
                  <a:cubicBezTo>
                    <a:pt x="977622" y="252071"/>
                    <a:pt x="961882" y="267811"/>
                    <a:pt x="942466" y="267811"/>
                  </a:cubicBezTo>
                  <a:lnTo>
                    <a:pt x="35156" y="267811"/>
                  </a:lnTo>
                  <a:cubicBezTo>
                    <a:pt x="15740" y="267811"/>
                    <a:pt x="0" y="252071"/>
                    <a:pt x="0" y="232655"/>
                  </a:cubicBezTo>
                  <a:lnTo>
                    <a:pt x="0" y="35156"/>
                  </a:lnTo>
                  <a:cubicBezTo>
                    <a:pt x="0" y="15740"/>
                    <a:pt x="15740" y="0"/>
                    <a:pt x="3515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ounded Rectangle 11"/>
            <p:cNvSpPr/>
            <p:nvPr/>
          </p:nvSpPr>
          <p:spPr>
            <a:xfrm rot="10800000" flipV="1">
              <a:off x="949991" y="2211628"/>
              <a:ext cx="533745" cy="86681"/>
            </a:xfrm>
            <a:prstGeom prst="roundRect">
              <a:avLst>
                <a:gd name="adj" fmla="val 3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2621" y="5010331"/>
            <a:ext cx="1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gilts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lèche vers le haut 32"/>
          <p:cNvSpPr/>
          <p:nvPr/>
        </p:nvSpPr>
        <p:spPr>
          <a:xfrm>
            <a:off x="173856" y="4513452"/>
            <a:ext cx="89242" cy="360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2413" y="3044279"/>
            <a:ext cx="8639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itchFamily="34" charset="0"/>
              </a:rPr>
              <a:t>Model outcomes</a:t>
            </a:r>
          </a:p>
        </p:txBody>
      </p:sp>
    </p:spTree>
    <p:extLst>
      <p:ext uri="{BB962C8B-B14F-4D97-AF65-F5344CB8AC3E}">
        <p14:creationId xmlns:p14="http://schemas.microsoft.com/office/powerpoint/2010/main" val="30758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HEV infection dynamics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Enzootic </a:t>
            </a:r>
            <a:r>
              <a:rPr lang="en-US" sz="2400" dirty="0">
                <a:latin typeface="Cambria" panose="02040503050406030204" pitchFamily="18" charset="0"/>
              </a:rPr>
              <a:t>HEV spread in </a:t>
            </a:r>
            <a:r>
              <a:rPr lang="en-US" sz="2400" dirty="0" smtClean="0">
                <a:latin typeface="Cambria" panose="02040503050406030204" pitchFamily="18" charset="0"/>
              </a:rPr>
              <a:t>growing pigs </a:t>
            </a:r>
            <a:r>
              <a:rPr lang="en-US" sz="2400" dirty="0">
                <a:latin typeface="Cambria" panose="02040503050406030204" pitchFamily="18" charset="0"/>
              </a:rPr>
              <a:t>and sows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46628" t="16927" r="9479" b="49349"/>
          <a:stretch/>
        </p:blipFill>
        <p:spPr>
          <a:xfrm>
            <a:off x="4114800" y="3766796"/>
            <a:ext cx="5029200" cy="30912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980" t="16927" r="54809" b="49349"/>
          <a:stretch/>
        </p:blipFill>
        <p:spPr>
          <a:xfrm>
            <a:off x="179199" y="1689309"/>
            <a:ext cx="4618193" cy="28833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15761" t="90149" r="18125" b="6998"/>
          <a:stretch/>
        </p:blipFill>
        <p:spPr>
          <a:xfrm>
            <a:off x="61628" y="6577625"/>
            <a:ext cx="8060636" cy="2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HEV on-farm spread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HEV on-farm spread </a:t>
            </a:r>
            <a:r>
              <a:rPr lang="en-US" sz="2400" dirty="0">
                <a:latin typeface="Cambria" panose="02040503050406030204" pitchFamily="18" charset="0"/>
              </a:rPr>
              <a:t>in the model is consistent with literature data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39552" y="4437112"/>
            <a:ext cx="2625047" cy="23762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Comparaison avec données de terrain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31% [24-38] of HEV-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seropositive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pigs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slaughter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(Rose et al., 2011)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584" y="4653136"/>
            <a:ext cx="20882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Comparison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3" y="4581128"/>
            <a:ext cx="2697055" cy="22322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Comparaison avec données de terrain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4%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2-6] of HEV positive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livers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slaughter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(Rose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al.,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8224" y="4725144"/>
            <a:ext cx="20882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Comparison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/>
          </p:nvPr>
        </p:nvGraphicFramePr>
        <p:xfrm>
          <a:off x="1187623" y="2204864"/>
          <a:ext cx="6444717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Seroprevalence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Prevalence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Weaning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4.4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0.7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End of post-</a:t>
                      </a:r>
                      <a:r>
                        <a:rPr lang="fr-FR" dirty="0" err="1" smtClean="0"/>
                        <a:t>weaning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9.1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Before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</a:t>
                      </a:r>
                      <a:r>
                        <a:rPr lang="fr-FR" dirty="0" err="1" smtClean="0"/>
                        <a:t>laughter</a:t>
                      </a:r>
                      <a:r>
                        <a:rPr lang="fr-FR" baseline="0" dirty="0" smtClean="0"/>
                        <a:t> (170 days)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22.8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2.9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" name="Connecteur droit avec flèche 19"/>
          <p:cNvCxnSpPr>
            <a:endCxn id="13" idx="0"/>
          </p:cNvCxnSpPr>
          <p:nvPr/>
        </p:nvCxnSpPr>
        <p:spPr>
          <a:xfrm flipH="1">
            <a:off x="1852076" y="3789040"/>
            <a:ext cx="1855828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17" idx="0"/>
          </p:cNvCxnSpPr>
          <p:nvPr/>
        </p:nvCxnSpPr>
        <p:spPr>
          <a:xfrm>
            <a:off x="6084168" y="3789040"/>
            <a:ext cx="1492543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  <p:bldP spid="13" grpId="0" animBg="1"/>
      <p:bldP spid="14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HEV on-farm persistence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/>
        </p:blipFill>
        <p:spPr bwMode="auto">
          <a:xfrm>
            <a:off x="122963" y="1220063"/>
            <a:ext cx="7973385" cy="55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979712" y="4185084"/>
            <a:ext cx="3600400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Five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post-introduction, HEV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persist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around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60% of simulations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0192" y="3573016"/>
            <a:ext cx="2625047" cy="23762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Comparaison avec données de terrain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data, but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herds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becoming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« 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spontaneously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» free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8224" y="3789040"/>
            <a:ext cx="20882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Comparison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of the batch-rearing system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20-BRS farm: difficulty </a:t>
            </a:r>
            <a:r>
              <a:rPr lang="en-US" sz="2400" dirty="0">
                <a:latin typeface="Cambria" panose="02040503050406030204" pitchFamily="18" charset="0"/>
              </a:rPr>
              <a:t>in containing HEV spread once the virus is </a:t>
            </a:r>
            <a:r>
              <a:rPr lang="en-US" sz="2400" dirty="0" smtClean="0">
                <a:latin typeface="Cambria" panose="02040503050406030204" pitchFamily="18" charset="0"/>
              </a:rPr>
              <a:t>introduced, </a:t>
            </a:r>
            <a:r>
              <a:rPr lang="en-US" sz="2400" dirty="0">
                <a:latin typeface="Cambria" panose="02040503050406030204" pitchFamily="18" charset="0"/>
              </a:rPr>
              <a:t>with a low fade-out </a:t>
            </a:r>
            <a:r>
              <a:rPr lang="en-US" sz="2400" dirty="0" smtClean="0">
                <a:latin typeface="Cambria" panose="02040503050406030204" pitchFamily="18" charset="0"/>
              </a:rPr>
              <a:t>probability </a:t>
            </a:r>
            <a:endParaRPr lang="en-US" sz="2400" dirty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24817"/>
            <a:ext cx="8964488" cy="4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of farming practices &amp; health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management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213644"/>
            <a:ext cx="8229600" cy="518477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Housing sows in smaller groups </a:t>
            </a:r>
            <a:r>
              <a:rPr lang="en-US" sz="2400" dirty="0" smtClean="0">
                <a:latin typeface="Cambria" panose="02040503050406030204" pitchFamily="18" charset="0"/>
              </a:rPr>
              <a:t>(6 </a:t>
            </a:r>
            <a:r>
              <a:rPr lang="en-US" sz="2400" dirty="0" smtClean="0">
                <a:latin typeface="Cambria" panose="02040503050406030204" pitchFamily="18" charset="0"/>
              </a:rPr>
              <a:t>sows/pen</a:t>
            </a:r>
            <a:r>
              <a:rPr lang="en-US" sz="2400" dirty="0" smtClean="0">
                <a:latin typeface="Cambria" panose="02040503050406030204" pitchFamily="18" charset="0"/>
              </a:rPr>
              <a:t>) reduces </a:t>
            </a:r>
            <a:r>
              <a:rPr lang="en-US" sz="2400" dirty="0">
                <a:latin typeface="Cambria" panose="02040503050406030204" pitchFamily="18" charset="0"/>
              </a:rPr>
              <a:t>HEV </a:t>
            </a:r>
            <a:r>
              <a:rPr lang="en-US" sz="2400" dirty="0" smtClean="0">
                <a:latin typeface="Cambria" panose="02040503050406030204" pitchFamily="18" charset="0"/>
              </a:rPr>
              <a:t>persistence (60% </a:t>
            </a:r>
            <a:r>
              <a:rPr lang="en-US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0)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and HEV prevalence at slaughter </a:t>
            </a:r>
            <a:r>
              <a:rPr lang="en-US" sz="2400" dirty="0" smtClean="0">
                <a:latin typeface="Cambria" panose="02040503050406030204" pitchFamily="18" charset="0"/>
              </a:rPr>
              <a:t>age (2.9% </a:t>
            </a:r>
            <a:r>
              <a:rPr lang="en-US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0.1%) compared to large gestation facilities</a:t>
            </a:r>
          </a:p>
          <a:p>
            <a:pPr algn="just">
              <a:buClr>
                <a:srgbClr val="C00000"/>
              </a:buClr>
            </a:pPr>
            <a:endParaRPr lang="en-US" sz="2400" dirty="0" smtClean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Limiting cross-fostering and mingling at weaning </a:t>
            </a:r>
            <a:r>
              <a:rPr lang="en-US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decreases HEV prevalence at slaughter (3.9%  2.6% and 3.5%  2.4%, respectively).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Vaccinating sows against immunomodulating pathogens </a:t>
            </a:r>
            <a:r>
              <a:rPr lang="en-US" sz="2400" dirty="0">
                <a:latin typeface="Cambria" panose="02040503050406030204" pitchFamily="18" charset="0"/>
              </a:rPr>
              <a:t>reduces HEV persistence (60% </a:t>
            </a:r>
            <a:r>
              <a:rPr lang="en-US" sz="2400" dirty="0"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Cambria" panose="02040503050406030204" pitchFamily="18" charset="0"/>
              </a:rPr>
              <a:t> 34%) and prevalence at slaughter age (2.9% </a:t>
            </a:r>
            <a:r>
              <a:rPr lang="en-US" sz="2400" dirty="0"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Cambria" panose="02040503050406030204" pitchFamily="18" charset="0"/>
              </a:rPr>
              <a:t> 1.7</a:t>
            </a:r>
            <a:r>
              <a:rPr lang="en-US" sz="2400" dirty="0" smtClean="0">
                <a:latin typeface="Cambria" panose="02040503050406030204" pitchFamily="18" charset="0"/>
              </a:rPr>
              <a:t>%)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Lower efficacy when the herd is conducted with a 20-BRS</a:t>
            </a: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50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2413" y="3044279"/>
            <a:ext cx="8639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1" algn="ctr"/>
            <a:r>
              <a:rPr lang="en-GB" sz="4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itchFamily="34" charset="0"/>
              </a:rPr>
              <a:t>Context and aims</a:t>
            </a:r>
            <a:endParaRPr lang="en-GB" sz="4400" dirty="0">
              <a:solidFill>
                <a:srgbClr val="C0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Combining control measures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47604" t="15104" r="8230" b="47005"/>
          <a:stretch/>
        </p:blipFill>
        <p:spPr>
          <a:xfrm>
            <a:off x="2489200" y="2290674"/>
            <a:ext cx="6654800" cy="45673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354" t="15104" r="54479" b="47005"/>
          <a:stretch/>
        </p:blipFill>
        <p:spPr>
          <a:xfrm>
            <a:off x="-1" y="981050"/>
            <a:ext cx="6601505" cy="45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home messages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484584"/>
            <a:ext cx="8229600" cy="518477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First dynamic </a:t>
            </a:r>
            <a:r>
              <a:rPr lang="en-US" sz="2400" dirty="0">
                <a:latin typeface="Cambria" panose="02040503050406030204" pitchFamily="18" charset="0"/>
              </a:rPr>
              <a:t>HEV model </a:t>
            </a:r>
            <a:r>
              <a:rPr lang="en-US" sz="2400" dirty="0" smtClean="0">
                <a:latin typeface="Cambria" panose="02040503050406030204" pitchFamily="18" charset="0"/>
              </a:rPr>
              <a:t>representing HEV spread on a farrow-to-finish pig farm and integrating interactions with immunomodulating pathogens.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Realistic representation of HEV spread, consistently with literature data. 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Effective control strategies to mitigate the risk, combining farming practices and herd health management.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20"/>
          <p:cNvSpPr txBox="1">
            <a:spLocks noChangeArrowheads="1"/>
          </p:cNvSpPr>
          <p:nvPr/>
        </p:nvSpPr>
        <p:spPr bwMode="auto">
          <a:xfrm>
            <a:off x="1" y="5787168"/>
            <a:ext cx="9143999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Using indirect ways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control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HEV and considering animal and public health in an integrated manner is relevant.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5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next?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82124" y="6309520"/>
            <a:ext cx="4383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Espace réservé du contenu 9"/>
          <p:cNvSpPr>
            <a:spLocks noGrp="1"/>
          </p:cNvSpPr>
          <p:nvPr>
            <p:ph idx="1"/>
          </p:nvPr>
        </p:nvSpPr>
        <p:spPr>
          <a:xfrm>
            <a:off x="457200" y="1268561"/>
            <a:ext cx="8229600" cy="533871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Coupling this model with pig movement data would make it possible to explore HEV spread all along the pig production chain.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Control strategies could then be evaluated at national scale.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Cambria" panose="02040503050406030204" pitchFamily="18" charset="0"/>
              </a:rPr>
              <a:t>T</a:t>
            </a:r>
            <a:r>
              <a:rPr lang="en-US" sz="2400" dirty="0" smtClean="0">
                <a:latin typeface="Cambria" panose="02040503050406030204" pitchFamily="18" charset="0"/>
              </a:rPr>
              <a:t>echnical and socio-economic feasibility of an HEV control plan will finally be assessed. </a:t>
            </a:r>
            <a:endParaRPr lang="en-US" sz="2400" dirty="0">
              <a:latin typeface="Cambria" panose="02040503050406030204" pitchFamily="18" charset="0"/>
            </a:endParaRP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20"/>
          <p:cNvSpPr txBox="1">
            <a:spLocks noChangeArrowheads="1"/>
          </p:cNvSpPr>
          <p:nvPr/>
        </p:nvSpPr>
        <p:spPr bwMode="auto">
          <a:xfrm>
            <a:off x="612000" y="4939383"/>
            <a:ext cx="7237490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aim: designing an effective and feasible HEV control plan to mitigate the risk of human exposure through pork products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15157" cy="1045241"/>
          </a:xfrm>
          <a:prstGeom prst="rect">
            <a:avLst/>
          </a:prstGeom>
        </p:spPr>
      </p:pic>
      <p:pic>
        <p:nvPicPr>
          <p:cNvPr id="14" name="Picture 4" descr="Résultat de recherche d'images pour &quot;ecole nationale des services vétérinaires&quot;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4" b="9989"/>
          <a:stretch/>
        </p:blipFill>
        <p:spPr bwMode="auto">
          <a:xfrm>
            <a:off x="1043608" y="144107"/>
            <a:ext cx="864096" cy="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429418" y="3717032"/>
            <a:ext cx="8285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2D2D8A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dugi" panose="020B0502040204020203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 panose="020B0502040204020203" pitchFamily="34" charset="0"/>
                <a:ea typeface="ＭＳ Ｐゴシック" pitchFamily="34" charset="-128"/>
                <a:cs typeface="+mn-cs"/>
              </a:rPr>
              <a:t>morgane.salines@anses.fr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dugi" panose="020B0502040204020203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ctrTitle"/>
          </p:nvPr>
        </p:nvSpPr>
        <p:spPr bwMode="auto">
          <a:xfrm>
            <a:off x="922661" y="2318523"/>
            <a:ext cx="7418387" cy="146896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dirty="0" err="1" smtClean="0">
                <a:solidFill>
                  <a:schemeClr val="bg1"/>
                </a:solidFill>
                <a:latin typeface="MV Boli" pitchFamily="2" charset="0"/>
              </a:rPr>
              <a:t>Thanks</a:t>
            </a:r>
            <a:r>
              <a:rPr lang="fr-FR" altLang="en-US" dirty="0" smtClean="0">
                <a:solidFill>
                  <a:schemeClr val="bg1"/>
                </a:solidFill>
                <a:latin typeface="MV Boli" pitchFamily="2" charset="0"/>
              </a:rPr>
              <a:t> for </a:t>
            </a:r>
            <a:r>
              <a:rPr lang="fr-FR" altLang="en-US" dirty="0" err="1" smtClean="0">
                <a:solidFill>
                  <a:schemeClr val="bg1"/>
                </a:solidFill>
                <a:latin typeface="MV Boli" pitchFamily="2" charset="0"/>
              </a:rPr>
              <a:t>your</a:t>
            </a:r>
            <a:r>
              <a:rPr lang="fr-FR" altLang="en-US" dirty="0" smtClean="0">
                <a:solidFill>
                  <a:schemeClr val="bg1"/>
                </a:solidFill>
                <a:latin typeface="MV Boli" pitchFamily="2" charset="0"/>
              </a:rPr>
              <a:t> attention!</a:t>
            </a:r>
            <a:br>
              <a:rPr lang="fr-FR" altLang="en-US" dirty="0" smtClean="0">
                <a:solidFill>
                  <a:schemeClr val="bg1"/>
                </a:solidFill>
                <a:latin typeface="MV Boli" pitchFamily="2" charset="0"/>
              </a:rPr>
            </a:br>
            <a:r>
              <a:rPr lang="fr-FR" altLang="en-US" dirty="0" err="1" smtClean="0">
                <a:solidFill>
                  <a:schemeClr val="bg1"/>
                </a:solidFill>
                <a:latin typeface="MV Boli" pitchFamily="2" charset="0"/>
              </a:rPr>
              <a:t>Any</a:t>
            </a:r>
            <a:r>
              <a:rPr lang="fr-FR" altLang="en-US" dirty="0" smtClean="0">
                <a:solidFill>
                  <a:schemeClr val="bg1"/>
                </a:solidFill>
                <a:latin typeface="MV Boli" pitchFamily="2" charset="0"/>
              </a:rPr>
              <a:t> question?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1633" r="6441" b="24566"/>
          <a:stretch/>
        </p:blipFill>
        <p:spPr>
          <a:xfrm>
            <a:off x="1977960" y="162802"/>
            <a:ext cx="1275219" cy="6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5885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dirty="0">
                <a:latin typeface="Cambria" panose="02040503050406030204" pitchFamily="18" charset="0"/>
              </a:rPr>
              <a:t>Z</a:t>
            </a:r>
            <a:r>
              <a:rPr lang="en-US" sz="2400" dirty="0" smtClean="0">
                <a:latin typeface="Cambria" panose="02040503050406030204" pitchFamily="18" charset="0"/>
              </a:rPr>
              <a:t>oonotic virus mainly transmitted by pork products</a:t>
            </a:r>
          </a:p>
          <a:p>
            <a:pPr algn="just">
              <a:buClr>
                <a:srgbClr val="C00000"/>
              </a:buClr>
            </a:pPr>
            <a:endParaRPr lang="en-US" sz="24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High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HEV prevalence in pig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farms</a:t>
            </a:r>
            <a:r>
              <a:rPr lang="en-US" sz="2400" dirty="0" smtClean="0">
                <a:latin typeface="Cambria" panose="02040503050406030204" pitchFamily="18" charset="0"/>
              </a:rPr>
              <a:t>: at least 65% HEV-seropositive farms in </a:t>
            </a:r>
            <a:r>
              <a:rPr lang="en-US" sz="2400" dirty="0">
                <a:latin typeface="Cambria" panose="02040503050406030204" pitchFamily="18" charset="0"/>
              </a:rPr>
              <a:t>European countries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HEV infection dynamics may be affected by: </a:t>
            </a:r>
          </a:p>
          <a:p>
            <a:pPr lvl="1" algn="just">
              <a:buClr>
                <a:srgbClr val="C00000"/>
              </a:buClr>
            </a:pPr>
            <a:r>
              <a:rPr lang="en-US" sz="2100" dirty="0">
                <a:latin typeface="Cambria" panose="02040503050406030204" pitchFamily="18" charset="0"/>
              </a:rPr>
              <a:t>husbandry practices in terms of hygiene, biosecurity and rearing conditions </a:t>
            </a:r>
          </a:p>
          <a:p>
            <a:pPr lvl="1" algn="just">
              <a:buClr>
                <a:srgbClr val="C00000"/>
              </a:buClr>
            </a:pPr>
            <a:r>
              <a:rPr lang="en-US" sz="2100" dirty="0" smtClean="0">
                <a:latin typeface="Cambria" panose="02040503050406030204" pitchFamily="18" charset="0"/>
              </a:rPr>
              <a:t>partial </a:t>
            </a:r>
            <a:r>
              <a:rPr lang="en-US" sz="2100" dirty="0">
                <a:latin typeface="Cambria" panose="02040503050406030204" pitchFamily="18" charset="0"/>
              </a:rPr>
              <a:t>protection conferred by maternally-derived antibodies </a:t>
            </a:r>
            <a:endParaRPr lang="en-US" sz="2100" dirty="0" smtClean="0">
              <a:latin typeface="Cambria" panose="02040503050406030204" pitchFamily="18" charset="0"/>
            </a:endParaRPr>
          </a:p>
          <a:p>
            <a:pPr lvl="1" algn="just">
              <a:buClr>
                <a:srgbClr val="C00000"/>
              </a:buClr>
            </a:pPr>
            <a:r>
              <a:rPr lang="en-US" sz="2100" dirty="0" smtClean="0">
                <a:latin typeface="Cambria" panose="02040503050406030204" pitchFamily="18" charset="0"/>
              </a:rPr>
              <a:t>immunomodulating pathogens </a:t>
            </a:r>
          </a:p>
          <a:p>
            <a:pPr lvl="1" algn="just">
              <a:buClr>
                <a:srgbClr val="C00000"/>
              </a:buClr>
            </a:pPr>
            <a:endParaRPr lang="en-US" sz="2100" dirty="0" smtClean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Cambria" panose="02040503050406030204" pitchFamily="18" charset="0"/>
              </a:rPr>
              <a:t>There are still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knowledge gaps </a:t>
            </a:r>
            <a:r>
              <a:rPr lang="en-US" sz="2400" dirty="0" smtClean="0">
                <a:latin typeface="Cambria" panose="02040503050406030204" pitchFamily="18" charset="0"/>
              </a:rPr>
              <a:t>to be addressed for a better understanding of HEV spread and persistence in pig farms</a:t>
            </a:r>
          </a:p>
          <a:p>
            <a:pPr lvl="1" algn="just">
              <a:buClr>
                <a:srgbClr val="C00000"/>
              </a:buClr>
            </a:pPr>
            <a:endParaRPr lang="en-US" sz="21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1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82784" y="6309520"/>
            <a:ext cx="43834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8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Aims: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	</a:t>
            </a:r>
          </a:p>
          <a:p>
            <a:pPr algn="just">
              <a:buClr>
                <a:srgbClr val="C00000"/>
              </a:buClr>
              <a:buFontTx/>
              <a:buChar char="-"/>
            </a:pPr>
            <a:r>
              <a:rPr lang="en-US" sz="2400" dirty="0" smtClean="0">
                <a:latin typeface="Cambria" panose="02040503050406030204" pitchFamily="18" charset="0"/>
              </a:rPr>
              <a:t>Understand </a:t>
            </a:r>
            <a:r>
              <a:rPr lang="en-US" sz="2400" dirty="0">
                <a:latin typeface="Cambria" panose="02040503050406030204" pitchFamily="18" charset="0"/>
              </a:rPr>
              <a:t>how identified risk-factors </a:t>
            </a:r>
            <a:r>
              <a:rPr lang="en-US" sz="2400" dirty="0" smtClean="0">
                <a:latin typeface="Cambria" panose="02040503050406030204" pitchFamily="18" charset="0"/>
              </a:rPr>
              <a:t>interplay </a:t>
            </a:r>
            <a:r>
              <a:rPr lang="en-US" sz="2400" dirty="0">
                <a:latin typeface="Cambria" panose="02040503050406030204" pitchFamily="18" charset="0"/>
              </a:rPr>
              <a:t>and act on HEV spread and </a:t>
            </a:r>
            <a:r>
              <a:rPr lang="en-US" sz="2400" dirty="0" smtClean="0">
                <a:latin typeface="Cambria" panose="02040503050406030204" pitchFamily="18" charset="0"/>
              </a:rPr>
              <a:t>persistence.</a:t>
            </a:r>
          </a:p>
          <a:p>
            <a:pPr algn="just">
              <a:buClr>
                <a:srgbClr val="C00000"/>
              </a:buClr>
              <a:buFontTx/>
              <a:buChar char="-"/>
            </a:pPr>
            <a:r>
              <a:rPr lang="en-US" sz="2400" dirty="0" smtClean="0">
                <a:latin typeface="Cambria" panose="02040503050406030204" pitchFamily="18" charset="0"/>
              </a:rPr>
              <a:t>Evaluate </a:t>
            </a:r>
            <a:r>
              <a:rPr lang="en-US" sz="2400" dirty="0">
                <a:latin typeface="Cambria" panose="02040503050406030204" pitchFamily="18" charset="0"/>
              </a:rPr>
              <a:t>the efficacy of potential control </a:t>
            </a:r>
            <a:r>
              <a:rPr lang="en-US" sz="2400" dirty="0" smtClean="0">
                <a:latin typeface="Cambria" panose="02040503050406030204" pitchFamily="18" charset="0"/>
              </a:rPr>
              <a:t>measures.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Modelling framework: </a:t>
            </a:r>
            <a:r>
              <a:rPr lang="en-US" sz="2400" dirty="0" smtClean="0">
                <a:latin typeface="Cambria" panose="02040503050406030204" pitchFamily="18" charset="0"/>
              </a:rPr>
              <a:t>stochastic </a:t>
            </a:r>
            <a:r>
              <a:rPr lang="en-US" sz="2400" dirty="0">
                <a:latin typeface="Cambria" panose="02040503050406030204" pitchFamily="18" charset="0"/>
              </a:rPr>
              <a:t>individual-based model to represent the population dynamics in a farrow-to-finish pig farm combined with a multi-pathogen model of HEV transmission with or without co-infections with an immunomodulating virus (IMV). </a:t>
            </a:r>
          </a:p>
          <a:p>
            <a:pPr algn="just">
              <a:buClr>
                <a:srgbClr val="C00000"/>
              </a:buClr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1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Aims &amp; modelling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framework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82784" y="6309520"/>
            <a:ext cx="43834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8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Tx/>
              <a:buChar char="-"/>
            </a:pPr>
            <a:r>
              <a:rPr lang="en-US" sz="2400" dirty="0" smtClean="0">
                <a:latin typeface="Cambria" panose="02040503050406030204" pitchFamily="18" charset="0"/>
              </a:rPr>
              <a:t>High variability of HEV infection dynamics</a:t>
            </a:r>
          </a:p>
          <a:p>
            <a:pPr algn="just">
              <a:buClr>
                <a:srgbClr val="C00000"/>
              </a:buClr>
              <a:buFontTx/>
              <a:buChar char="-"/>
            </a:pPr>
            <a:endParaRPr lang="en-US" sz="2400" dirty="0" smtClean="0">
              <a:latin typeface="Cambria" panose="02040503050406030204" pitchFamily="18" charset="0"/>
            </a:endParaRPr>
          </a:p>
          <a:p>
            <a:pPr algn="just">
              <a:buClr>
                <a:srgbClr val="C00000"/>
              </a:buClr>
              <a:buFontTx/>
              <a:buChar char="-"/>
            </a:pPr>
            <a:r>
              <a:rPr lang="en-US" sz="2400" dirty="0" smtClean="0">
                <a:latin typeface="Cambria" panose="02040503050406030204" pitchFamily="18" charset="0"/>
              </a:rPr>
              <a:t>Hypothesis of the influence of immunomodulating pathogens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Field and experimental studies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fr-FR" sz="2400" dirty="0">
              <a:latin typeface="Cambria" panose="02040503050406030204" pitchFamily="18" charset="0"/>
            </a:endParaRPr>
          </a:p>
        </p:txBody>
      </p:sp>
      <p:cxnSp>
        <p:nvCxnSpPr>
          <p:cNvPr id="31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</a:t>
            </a:r>
            <a:r>
              <a:rPr lang="en-US" sz="3200" dirty="0" smtClean="0">
                <a:solidFill>
                  <a:srgbClr val="C00000"/>
                </a:solidFill>
                <a:latin typeface="Calibri"/>
              </a:rPr>
              <a:t>y a multi-pathogen model?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088" y="3563938"/>
            <a:ext cx="2232025" cy="2881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95663" y="3563938"/>
            <a:ext cx="2232025" cy="2881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88088" y="3563938"/>
            <a:ext cx="2232025" cy="2881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62338" y="3746500"/>
            <a:ext cx="2095500" cy="10588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600" dirty="0" smtClean="0"/>
              <a:t>HEV transmission trial in pigs co-infected </a:t>
            </a:r>
            <a:r>
              <a:rPr lang="fr-FR" sz="1600" dirty="0" err="1" smtClean="0"/>
              <a:t>with</a:t>
            </a:r>
            <a:r>
              <a:rPr lang="fr-FR" sz="1600" dirty="0" smtClean="0"/>
              <a:t> PRRSV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512763" y="3746500"/>
            <a:ext cx="2098675" cy="10588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600" dirty="0" smtClean="0"/>
              <a:t>Longitudinal </a:t>
            </a:r>
            <a:r>
              <a:rPr lang="fr-FR" sz="1600" dirty="0" err="1" smtClean="0"/>
              <a:t>follow</a:t>
            </a:r>
            <a:r>
              <a:rPr lang="fr-FR" sz="1600" dirty="0" smtClean="0"/>
              <a:t>-up in 3 HEV-infected </a:t>
            </a:r>
            <a:r>
              <a:rPr lang="fr-FR" sz="1600" dirty="0" err="1" smtClean="0"/>
              <a:t>farrow</a:t>
            </a:r>
            <a:r>
              <a:rPr lang="fr-FR" sz="1600" dirty="0" smtClean="0"/>
              <a:t>-to-finish </a:t>
            </a:r>
            <a:r>
              <a:rPr lang="fr-FR" sz="1600" dirty="0" err="1" smtClean="0"/>
              <a:t>farms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6357938" y="3746500"/>
            <a:ext cx="2095500" cy="10588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/>
              <a:t>HEV transmission trial in pigs co-infected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smtClean="0"/>
              <a:t>PCV2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343858" y="5039716"/>
            <a:ext cx="20955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hangingPunct="1">
              <a:buClr>
                <a:srgbClr val="603B89"/>
              </a:buClr>
              <a:tabLst>
                <a:tab pos="88900" algn="l"/>
              </a:tabLst>
              <a:defRPr/>
            </a:pP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Minor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effect</a:t>
            </a: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on the HEV infection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dynamics</a:t>
            </a:r>
            <a:endParaRPr lang="fr-FR" sz="16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0" lvl="1" algn="ctr" eaLnBrk="1" hangingPunct="1">
              <a:buClr>
                <a:srgbClr val="603B89"/>
              </a:buClr>
              <a:tabLst>
                <a:tab pos="88900" algn="l"/>
              </a:tabLst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(Salines et al., 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2019,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Vet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Microbiol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submitted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)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36938" y="4984750"/>
            <a:ext cx="20955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hangingPunct="1">
              <a:buClr>
                <a:srgbClr val="603B89"/>
              </a:buClr>
              <a:defRPr/>
            </a:pP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Chronic</a:t>
            </a: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HEV infection and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presence</a:t>
            </a: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of HEV in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blood</a:t>
            </a: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and muscles</a:t>
            </a:r>
            <a:endParaRPr lang="fr-FR" sz="16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0" lvl="1" algn="ctr" eaLnBrk="1" hangingPunct="1">
              <a:buClr>
                <a:srgbClr val="603B89"/>
              </a:buCl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(Salines et al., 2015,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Vet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Res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; Salines et al., 2018, IJFM)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0063" y="4932363"/>
            <a:ext cx="20955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hangingPunct="1">
              <a:buClr>
                <a:srgbClr val="603B89"/>
              </a:buClr>
              <a:defRPr/>
            </a:pP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Influence of PRRSV,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alone</a:t>
            </a: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or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associated</a:t>
            </a: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with</a:t>
            </a:r>
            <a:r>
              <a:rPr lang="fr-FR" sz="16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PCV2, on HEV infection </a:t>
            </a:r>
            <a:r>
              <a:rPr lang="fr-FR" sz="16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features</a:t>
            </a:r>
            <a:endParaRPr lang="fr-FR" sz="16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0" lvl="1" algn="ctr" eaLnBrk="1" hangingPunct="1">
              <a:buClr>
                <a:srgbClr val="603B89"/>
              </a:buCl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(Salines et al., 2019, TBED,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submitted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)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82784" y="6309520"/>
            <a:ext cx="43834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9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2413" y="3044279"/>
            <a:ext cx="8639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itchFamily="34" charset="0"/>
              </a:rPr>
              <a:t>Model design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>
            <a:off x="6872748" y="5855110"/>
            <a:ext cx="2271252" cy="100289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2" y="6232886"/>
            <a:ext cx="576000" cy="57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Metapopulation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dynamics 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82784" y="6309520"/>
            <a:ext cx="43834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C50D3-2553-457E-B26C-5E7C8B710E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e 40"/>
          <p:cNvGrpSpPr/>
          <p:nvPr/>
        </p:nvGrpSpPr>
        <p:grpSpPr>
          <a:xfrm>
            <a:off x="-1" y="2996952"/>
            <a:ext cx="9065463" cy="3871667"/>
            <a:chOff x="-159997" y="764703"/>
            <a:chExt cx="9328626" cy="3871667"/>
          </a:xfrm>
        </p:grpSpPr>
        <p:sp>
          <p:nvSpPr>
            <p:cNvPr id="42" name="Rectangle 41"/>
            <p:cNvSpPr/>
            <p:nvPr/>
          </p:nvSpPr>
          <p:spPr>
            <a:xfrm>
              <a:off x="835249" y="764704"/>
              <a:ext cx="1288479" cy="936104"/>
            </a:xfrm>
            <a:prstGeom prst="rect">
              <a:avLst/>
            </a:prstGeom>
            <a:solidFill>
              <a:srgbClr val="FF99CC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Quarantine sector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(42 days)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67744" y="764704"/>
              <a:ext cx="1413034" cy="93610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Service room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(26 days)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61778" y="764704"/>
              <a:ext cx="1790342" cy="93610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Gestating room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(86 days)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7584" y="1916832"/>
              <a:ext cx="3888431" cy="7920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Farrowing rooms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 days 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9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 days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27584" y="2996952"/>
              <a:ext cx="2880320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Nursery rooms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58 days)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88410" y="2996952"/>
              <a:ext cx="4906684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Finishing rooms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(94 days)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lèche droite rayée 48"/>
            <p:cNvSpPr/>
            <p:nvPr/>
          </p:nvSpPr>
          <p:spPr>
            <a:xfrm rot="5400000">
              <a:off x="7614338" y="3887074"/>
              <a:ext cx="612068" cy="360040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108540" y="4374760"/>
              <a:ext cx="1171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Slaughterhouse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-159997" y="764703"/>
              <a:ext cx="1040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Herd renewal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lèche droite rayée 51"/>
            <p:cNvSpPr/>
            <p:nvPr/>
          </p:nvSpPr>
          <p:spPr>
            <a:xfrm>
              <a:off x="3491880" y="1193826"/>
              <a:ext cx="504056" cy="288032"/>
            </a:xfrm>
            <a:prstGeom prst="stripedRightArrow">
              <a:avLst/>
            </a:prstGeom>
            <a:solidFill>
              <a:srgbClr val="FF99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lèche droite rayée 52"/>
            <p:cNvSpPr/>
            <p:nvPr/>
          </p:nvSpPr>
          <p:spPr>
            <a:xfrm rot="5400000">
              <a:off x="2155293" y="2677355"/>
              <a:ext cx="584942" cy="360040"/>
            </a:xfrm>
            <a:prstGeom prst="strip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lèche droite rayée 53"/>
            <p:cNvSpPr/>
            <p:nvPr/>
          </p:nvSpPr>
          <p:spPr>
            <a:xfrm>
              <a:off x="3479865" y="3212976"/>
              <a:ext cx="584942" cy="360040"/>
            </a:xfrm>
            <a:prstGeom prst="strip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lèche courbée vers le haut 54"/>
            <p:cNvSpPr/>
            <p:nvPr/>
          </p:nvSpPr>
          <p:spPr>
            <a:xfrm rot="16696541">
              <a:off x="374454" y="975211"/>
              <a:ext cx="360040" cy="515090"/>
            </a:xfrm>
            <a:prstGeom prst="curvedUpArrow">
              <a:avLst/>
            </a:prstGeom>
            <a:solidFill>
              <a:srgbClr val="FF99CC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lèche courbée vers la gauche 55"/>
            <p:cNvSpPr/>
            <p:nvPr/>
          </p:nvSpPr>
          <p:spPr>
            <a:xfrm rot="4429218">
              <a:off x="3707404" y="1326889"/>
              <a:ext cx="431906" cy="1048878"/>
            </a:xfrm>
            <a:prstGeom prst="curvedLeftArrow">
              <a:avLst>
                <a:gd name="adj1" fmla="val 25000"/>
                <a:gd name="adj2" fmla="val 45840"/>
                <a:gd name="adj3" fmla="val 25000"/>
              </a:avLst>
            </a:prstGeom>
            <a:solidFill>
              <a:srgbClr val="FF99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34975" y="861766"/>
              <a:ext cx="706695" cy="2160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6672118" y="821653"/>
              <a:ext cx="2496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Within-herd flow of breeding sows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28282" y="1122178"/>
              <a:ext cx="706695" cy="2160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672117" y="1077790"/>
              <a:ext cx="2496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Within-herd flow of growing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pigs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28281" y="1382590"/>
              <a:ext cx="706695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672116" y="1337842"/>
              <a:ext cx="2496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Shared facilities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3" name="Connecteur droit 62"/>
            <p:cNvCxnSpPr/>
            <p:nvPr/>
          </p:nvCxnSpPr>
          <p:spPr>
            <a:xfrm>
              <a:off x="2771800" y="1916832"/>
              <a:ext cx="0" cy="7920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691680" y="2996952"/>
              <a:ext cx="0" cy="7920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2883819" y="2976050"/>
              <a:ext cx="0" cy="7920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4716015" y="2996952"/>
              <a:ext cx="0" cy="7920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5663836" y="2976050"/>
              <a:ext cx="0" cy="7920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6732240" y="2976050"/>
              <a:ext cx="0" cy="7920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7740352" y="2976050"/>
              <a:ext cx="0" cy="7920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267744" y="764703"/>
              <a:ext cx="3384376" cy="93610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08519" y="980728"/>
            <a:ext cx="914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Individual-based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pproach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epidemiological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issue: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Sow-Offspring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Maternally-derived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antibodies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Co-circulation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two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viral agents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Sequence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of infections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Individual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variability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	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       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Parameter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distributions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Individual-based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management   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Cross-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fostering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mingling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sow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housing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01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space réservé du contenu 2"/>
              <p:cNvSpPr txBox="1">
                <a:spLocks/>
              </p:cNvSpPr>
              <p:nvPr/>
            </p:nvSpPr>
            <p:spPr>
              <a:xfrm>
                <a:off x="5786437" y="1430614"/>
                <a:ext cx="3491880" cy="518806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𝝈</m:t>
                        </m:r>
                      </m:den>
                    </m:f>
                  </m:oMath>
                </a14:m>
                <a:r>
                  <a:rPr kumimoji="0" lang="fr-FR" sz="1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maternal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immunity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duration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𝝅</m:t>
                    </m:r>
                  </m:oMath>
                </a14:m>
                <a:r>
                  <a:rPr kumimoji="0" lang="fr-FR" sz="1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: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infection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probability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with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MDA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𝜷</m:t>
                    </m:r>
                  </m:oMath>
                </a14:m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: direct transmission rate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𝑬</m:t>
                        </m:r>
                      </m:sub>
                    </m:sSub>
                  </m:oMath>
                </a14:m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: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indirect </a:t>
                </a: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transmission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𝝆</m:t>
                        </m:r>
                      </m:den>
                    </m:f>
                  </m:oMath>
                </a14:m>
                <a:r>
                  <a:rPr kumimoji="0" lang="fr-F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latency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duration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fr-FR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𝜸</m:t>
                        </m:r>
                      </m:den>
                    </m:f>
                  </m:oMath>
                </a14:m>
                <a:r>
                  <a:rPr kumimoji="0" lang="fr-F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infectious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period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duration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fr-FR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fr-FR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fr-FR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𝝁</m:t>
                        </m:r>
                      </m:den>
                    </m:f>
                  </m:oMath>
                </a14:m>
                <a:r>
                  <a:rPr kumimoji="0" lang="fr-F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active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immunity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duration</a:t>
                </a: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𝝎</m:t>
                    </m:r>
                    <m:r>
                      <a:rPr kumimoji="0" lang="fr-F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quantity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of HEV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particles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shed in the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environment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/ g of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feces</a:t>
                </a:r>
                <a:endPara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𝒅𝒓</m:t>
                    </m:r>
                  </m:oMath>
                </a14:m>
                <a:r>
                  <a:rPr kumimoji="0" lang="fr-F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HEV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natural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decay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rate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𝒔𝒇</m:t>
                    </m:r>
                    <m:r>
                      <a:rPr kumimoji="0" lang="fr-F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HEV </a:t>
                </a:r>
                <a:r>
                  <a:rPr kumimoji="0" lang="fr-F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elimination</a:t>
                </a: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through</a:t>
                </a: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the </a:t>
                </a:r>
                <a:r>
                  <a:rPr kumimoji="0" lang="fr-F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slatted</a:t>
                </a: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floor</a:t>
                </a: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𝒄𝒓</m:t>
                    </m:r>
                    <m:r>
                      <a:rPr kumimoji="0" lang="fr-FR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 HEV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removal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rate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through</a:t>
                </a: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fr-FR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cleaning</a:t>
                </a:r>
                <a:endPara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437" y="1430614"/>
                <a:ext cx="3491880" cy="5188061"/>
              </a:xfrm>
              <a:prstGeom prst="rect">
                <a:avLst/>
              </a:prstGeom>
              <a:blipFill>
                <a:blip r:embed="rId3"/>
                <a:stretch>
                  <a:fillRect b="-30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5496" y="976604"/>
            <a:ext cx="5472608" cy="5836772"/>
          </a:xfrm>
          <a:prstGeom prst="rect">
            <a:avLst/>
          </a:prstGeom>
          <a:gradFill flip="none" rotWithShape="1">
            <a:gsLst>
              <a:gs pos="0">
                <a:srgbClr val="296D7F">
                  <a:tint val="66000"/>
                  <a:satMod val="160000"/>
                </a:srgbClr>
              </a:gs>
              <a:gs pos="50000">
                <a:srgbClr val="296D7F">
                  <a:tint val="44500"/>
                  <a:satMod val="160000"/>
                </a:srgbClr>
              </a:gs>
              <a:gs pos="100000">
                <a:srgbClr val="296D7F">
                  <a:tint val="23500"/>
                  <a:satMod val="160000"/>
                </a:srgbClr>
              </a:gs>
            </a:gsLst>
            <a:lin ang="2700000" scaled="1"/>
            <a:tileRect/>
          </a:gra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Ins="21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HEV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1257738" y="5672877"/>
            <a:ext cx="1616285" cy="1068491"/>
            <a:chOff x="1534737" y="4736773"/>
            <a:chExt cx="1616285" cy="1068491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881489" y="5158933"/>
              <a:ext cx="1269533" cy="646331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Recovered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534737" y="4736773"/>
              <a:ext cx="8336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Recovery</a:t>
              </a:r>
              <a:endPara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5755057" y="976604"/>
            <a:ext cx="3319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MDA : </a:t>
            </a: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Maternally-Derived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Antibodies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449149" y="2869932"/>
                <a:ext cx="736932" cy="54091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𝛽</m:t>
                      </m:r>
                      <m:f>
                        <m:fPr>
                          <m:ctrlP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fr-FR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49" y="2869932"/>
                <a:ext cx="736932" cy="540917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1604526" y="4892832"/>
            <a:ext cx="1265398" cy="646331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Infectious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579916" y="2257094"/>
            <a:ext cx="1309886" cy="646331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Susceptible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1267257" y="3033976"/>
            <a:ext cx="821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Infection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2237225" y="4310372"/>
            <a:ext cx="0" cy="5415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-29896" y="2654917"/>
            <a:ext cx="1634386" cy="3870427"/>
            <a:chOff x="249693" y="2094181"/>
            <a:chExt cx="1688230" cy="3678959"/>
          </a:xfrm>
        </p:grpSpPr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249693" y="3192774"/>
              <a:ext cx="103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Active </a:t>
              </a: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immunity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loss</a:t>
              </a:r>
              <a:endPara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3" name="Connecteur en angle 52"/>
            <p:cNvCxnSpPr/>
            <p:nvPr/>
          </p:nvCxnSpPr>
          <p:spPr bwMode="auto">
            <a:xfrm rot="10800000">
              <a:off x="1917747" y="2094181"/>
              <a:ext cx="20176" cy="3678959"/>
            </a:xfrm>
            <a:prstGeom prst="bentConnector3">
              <a:avLst>
                <a:gd name="adj1" fmla="val 3764354"/>
              </a:avLst>
            </a:prstGeom>
            <a:solidFill>
              <a:srgbClr val="4F81BD"/>
            </a:solidFill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2370896" y="5626711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𝛾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96" y="5626711"/>
                <a:ext cx="32412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Line 13"/>
          <p:cNvSpPr>
            <a:spLocks noChangeShapeType="1"/>
          </p:cNvSpPr>
          <p:nvPr/>
        </p:nvSpPr>
        <p:spPr bwMode="auto">
          <a:xfrm flipH="1">
            <a:off x="2237225" y="1806478"/>
            <a:ext cx="2031" cy="39927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605106" y="1074284"/>
            <a:ext cx="1309886" cy="64633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575518" y="3567264"/>
            <a:ext cx="1309886" cy="646331"/>
          </a:xfrm>
          <a:prstGeom prst="rect">
            <a:avLst/>
          </a:prstGeom>
          <a:solidFill>
            <a:srgbClr val="4F81BD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Exposed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H="1">
            <a:off x="2222577" y="3018500"/>
            <a:ext cx="0" cy="47127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2401481" y="4427271"/>
                <a:ext cx="3279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81" y="4427271"/>
                <a:ext cx="32791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323528" y="4399841"/>
                <a:ext cx="327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𝜇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99841"/>
                <a:ext cx="327334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2687984" y="1775280"/>
            <a:ext cx="1255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Passive 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immunity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loss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2394492" y="1836470"/>
                <a:ext cx="3348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𝜎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92" y="1836470"/>
                <a:ext cx="33489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2250921" y="5626711"/>
            <a:ext cx="0" cy="432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Connecteur en angle 65"/>
          <p:cNvCxnSpPr>
            <a:stCxn id="56" idx="3"/>
            <a:endCxn id="58" idx="3"/>
          </p:cNvCxnSpPr>
          <p:nvPr/>
        </p:nvCxnSpPr>
        <p:spPr>
          <a:xfrm flipH="1">
            <a:off x="2885404" y="1397450"/>
            <a:ext cx="29588" cy="2492980"/>
          </a:xfrm>
          <a:prstGeom prst="bentConnector3">
            <a:avLst>
              <a:gd name="adj1" fmla="val -6042625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4664332" y="2117673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Infection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MDA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3502238" y="4923609"/>
            <a:ext cx="1735996" cy="584775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</a:p>
        </p:txBody>
      </p:sp>
      <p:cxnSp>
        <p:nvCxnSpPr>
          <p:cNvPr id="69" name="Connecteur droit avec flèche 68"/>
          <p:cNvCxnSpPr>
            <a:stCxn id="47" idx="3"/>
            <a:endCxn id="68" idx="1"/>
          </p:cNvCxnSpPr>
          <p:nvPr/>
        </p:nvCxnSpPr>
        <p:spPr>
          <a:xfrm flipV="1">
            <a:off x="2869924" y="5215997"/>
            <a:ext cx="632314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70" name="Connecteur droit avec flèche 69"/>
          <p:cNvCxnSpPr/>
          <p:nvPr/>
        </p:nvCxnSpPr>
        <p:spPr>
          <a:xfrm>
            <a:off x="4283968" y="5553955"/>
            <a:ext cx="0" cy="3953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tailEnd type="arrow"/>
          </a:ln>
          <a:effectLst/>
        </p:spPr>
      </p:cxnSp>
      <p:cxnSp>
        <p:nvCxnSpPr>
          <p:cNvPr id="71" name="Connecteur droit avec flèche 70"/>
          <p:cNvCxnSpPr/>
          <p:nvPr/>
        </p:nvCxnSpPr>
        <p:spPr>
          <a:xfrm>
            <a:off x="4485732" y="5546207"/>
            <a:ext cx="0" cy="3953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tailEnd type="arrow"/>
          </a:ln>
          <a:effectLst/>
        </p:spPr>
      </p:cxnSp>
      <p:cxnSp>
        <p:nvCxnSpPr>
          <p:cNvPr id="72" name="Connecteur en arc 71"/>
          <p:cNvCxnSpPr>
            <a:stCxn id="68" idx="3"/>
          </p:cNvCxnSpPr>
          <p:nvPr/>
        </p:nvCxnSpPr>
        <p:spPr>
          <a:xfrm flipH="1" flipV="1">
            <a:off x="2239256" y="3347700"/>
            <a:ext cx="2998978" cy="1868297"/>
          </a:xfrm>
          <a:prstGeom prst="curvedConnector3">
            <a:avLst>
              <a:gd name="adj1" fmla="val -2167"/>
            </a:avLst>
          </a:prstGeom>
          <a:noFill/>
          <a:ln w="19050" cap="flat" cmpd="sng" algn="ctr">
            <a:solidFill>
              <a:sysClr val="windowText" lastClr="000000"/>
            </a:solidFill>
            <a:prstDash val="dash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4313554" y="5954568"/>
                <a:ext cx="397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𝑐𝑟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54" y="5954568"/>
                <a:ext cx="3970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/>
              <p:cNvSpPr txBox="1"/>
              <p:nvPr/>
            </p:nvSpPr>
            <p:spPr>
              <a:xfrm>
                <a:off x="4077597" y="5954569"/>
                <a:ext cx="412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𝑠𝑓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597" y="5954569"/>
                <a:ext cx="412742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2989304" y="5215997"/>
                <a:ext cx="3585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𝜔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04" y="5215997"/>
                <a:ext cx="35856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/>
              <p:cNvSpPr txBox="1"/>
              <p:nvPr/>
            </p:nvSpPr>
            <p:spPr>
              <a:xfrm>
                <a:off x="4903847" y="2537513"/>
                <a:ext cx="33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𝜋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ZoneText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47" y="2537513"/>
                <a:ext cx="33438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necteur droit avec flèche 76"/>
          <p:cNvCxnSpPr/>
          <p:nvPr/>
        </p:nvCxnSpPr>
        <p:spPr>
          <a:xfrm>
            <a:off x="3971767" y="5559244"/>
            <a:ext cx="0" cy="3953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3786812" y="5954569"/>
                <a:ext cx="417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𝑑𝑟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12" y="5954569"/>
                <a:ext cx="41787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723399" y="3245661"/>
                <a:ext cx="582916" cy="53963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fr-FR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fr-FR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fr-FR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99" y="3245661"/>
                <a:ext cx="582916" cy="539635"/>
              </a:xfrm>
              <a:prstGeom prst="rect">
                <a:avLst/>
              </a:prstGeom>
              <a:blipFill>
                <a:blip r:embed="rId14"/>
                <a:stretch>
                  <a:fillRect b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/>
          <p:cNvSpPr txBox="1"/>
          <p:nvPr/>
        </p:nvSpPr>
        <p:spPr>
          <a:xfrm>
            <a:off x="0" y="19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Multi-pathogen model: design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AutoShape 249"/>
          <p:cNvCxnSpPr>
            <a:cxnSpLocks noChangeShapeType="1"/>
          </p:cNvCxnSpPr>
          <p:nvPr/>
        </p:nvCxnSpPr>
        <p:spPr bwMode="gray">
          <a:xfrm>
            <a:off x="612000" y="878780"/>
            <a:ext cx="792000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6" grpId="0"/>
      <p:bldP spid="47" grpId="0" animBg="1"/>
      <p:bldP spid="48" grpId="0" animBg="1"/>
      <p:bldP spid="49" grpId="0"/>
      <p:bldP spid="50" grpId="0" animBg="1"/>
      <p:bldP spid="54" grpId="0"/>
      <p:bldP spid="55" grpId="0" animBg="1"/>
      <p:bldP spid="56" grpId="0" animBg="1"/>
      <p:bldP spid="58" grpId="0" animBg="1"/>
      <p:bldP spid="59" grpId="0" animBg="1"/>
      <p:bldP spid="61" grpId="0"/>
      <p:bldP spid="62" grpId="0"/>
      <p:bldP spid="63" grpId="0"/>
      <p:bldP spid="64" grpId="0"/>
      <p:bldP spid="65" grpId="0" animBg="1"/>
      <p:bldP spid="67" grpId="0"/>
      <p:bldP spid="68" grpId="0" animBg="1"/>
      <p:bldP spid="73" grpId="0"/>
      <p:bldP spid="74" grpId="0"/>
      <p:bldP spid="75" grpId="0"/>
      <p:bldP spid="76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5496" y="404664"/>
            <a:ext cx="5472608" cy="6120680"/>
          </a:xfrm>
          <a:prstGeom prst="rect">
            <a:avLst/>
          </a:prstGeom>
          <a:gradFill flip="none" rotWithShape="1">
            <a:gsLst>
              <a:gs pos="0">
                <a:srgbClr val="296D7F">
                  <a:tint val="66000"/>
                  <a:satMod val="160000"/>
                </a:srgbClr>
              </a:gs>
              <a:gs pos="50000">
                <a:srgbClr val="296D7F">
                  <a:tint val="44500"/>
                  <a:satMod val="160000"/>
                </a:srgbClr>
              </a:gs>
              <a:gs pos="100000">
                <a:srgbClr val="296D7F">
                  <a:tint val="23500"/>
                  <a:satMod val="160000"/>
                </a:srgbClr>
              </a:gs>
            </a:gsLst>
            <a:lin ang="2700000" scaled="1"/>
            <a:tileRect/>
          </a:gra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Ins="21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HEV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74004" y="1800397"/>
            <a:ext cx="3062492" cy="386085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Ins="21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IMV</a:t>
            </a:r>
          </a:p>
        </p:txBody>
      </p:sp>
      <p:sp>
        <p:nvSpPr>
          <p:cNvPr id="52" name="Double flèche horizontale 51"/>
          <p:cNvSpPr/>
          <p:nvPr/>
        </p:nvSpPr>
        <p:spPr>
          <a:xfrm>
            <a:off x="5343764" y="3456403"/>
            <a:ext cx="812412" cy="369332"/>
          </a:xfrm>
          <a:prstGeom prst="leftRightArrow">
            <a:avLst>
              <a:gd name="adj1" fmla="val 44787"/>
              <a:gd name="adj2" fmla="val 50000"/>
            </a:avLst>
          </a:prstGeom>
          <a:solidFill>
            <a:srgbClr val="C0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1257738" y="5312837"/>
            <a:ext cx="1616285" cy="1068491"/>
            <a:chOff x="1534737" y="4736773"/>
            <a:chExt cx="1616285" cy="1068491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881489" y="5158933"/>
              <a:ext cx="1269533" cy="646331"/>
            </a:xfrm>
            <a:prstGeom prst="rect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Recovered</a:t>
              </a:r>
              <a:endPara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1534737" y="4736773"/>
              <a:ext cx="8336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Recovery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449149" y="2509892"/>
                <a:ext cx="736932" cy="54091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𝛽</m:t>
                      </m:r>
                      <m:f>
                        <m:fPr>
                          <m:ctrlP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49" y="2509892"/>
                <a:ext cx="736932" cy="540917"/>
              </a:xfrm>
              <a:prstGeom prst="rect">
                <a:avLst/>
              </a:prstGeom>
              <a:blipFill rotWithShape="1">
                <a:blip r:embed="rId3"/>
                <a:stretch>
                  <a:fillRect b="-56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604526" y="4532792"/>
            <a:ext cx="1265398" cy="646331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1579916" y="1897054"/>
            <a:ext cx="1309886" cy="646331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Susceptible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1267257" y="2673936"/>
            <a:ext cx="821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Infection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2237225" y="3950332"/>
            <a:ext cx="0" cy="541577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-29896" y="2294877"/>
            <a:ext cx="1634386" cy="3870427"/>
            <a:chOff x="249693" y="2094181"/>
            <a:chExt cx="1688230" cy="3678959"/>
          </a:xfrm>
        </p:grpSpPr>
        <p:sp>
          <p:nvSpPr>
            <p:cNvPr id="63" name="Text Box 36"/>
            <p:cNvSpPr txBox="1">
              <a:spLocks noChangeArrowheads="1"/>
            </p:cNvSpPr>
            <p:nvPr/>
          </p:nvSpPr>
          <p:spPr bwMode="auto">
            <a:xfrm>
              <a:off x="249693" y="3192774"/>
              <a:ext cx="103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Active </a:t>
              </a: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immunity</a:t>
              </a:r>
              <a:r>
                <a:rPr kumimoji="0" lang="fr-F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loss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4" name="Connecteur en angle 63"/>
            <p:cNvCxnSpPr/>
            <p:nvPr/>
          </p:nvCxnSpPr>
          <p:spPr bwMode="auto">
            <a:xfrm rot="10800000">
              <a:off x="1917747" y="2094181"/>
              <a:ext cx="20176" cy="3678959"/>
            </a:xfrm>
            <a:prstGeom prst="bentConnector3">
              <a:avLst>
                <a:gd name="adj1" fmla="val 3764354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/>
              <p:cNvSpPr txBox="1"/>
              <p:nvPr/>
            </p:nvSpPr>
            <p:spPr>
              <a:xfrm>
                <a:off x="2370896" y="5266671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𝛾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96" y="5266671"/>
                <a:ext cx="32412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Line 13"/>
          <p:cNvSpPr>
            <a:spLocks noChangeShapeType="1"/>
          </p:cNvSpPr>
          <p:nvPr/>
        </p:nvSpPr>
        <p:spPr bwMode="auto">
          <a:xfrm flipH="1">
            <a:off x="2237225" y="1446438"/>
            <a:ext cx="2031" cy="399271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1605106" y="714244"/>
            <a:ext cx="130988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1575518" y="3207224"/>
            <a:ext cx="1309886" cy="646331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Exposed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 flipH="1">
            <a:off x="2222577" y="2658460"/>
            <a:ext cx="0" cy="471279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2401481" y="4067231"/>
                <a:ext cx="3279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81" y="4067231"/>
                <a:ext cx="32791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/>
              <p:cNvSpPr txBox="1"/>
              <p:nvPr/>
            </p:nvSpPr>
            <p:spPr>
              <a:xfrm>
                <a:off x="323528" y="4039801"/>
                <a:ext cx="327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𝜇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76" name="ZoneText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39801"/>
                <a:ext cx="32733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 Box 36"/>
          <p:cNvSpPr txBox="1">
            <a:spLocks noChangeArrowheads="1"/>
          </p:cNvSpPr>
          <p:nvPr/>
        </p:nvSpPr>
        <p:spPr bwMode="auto">
          <a:xfrm>
            <a:off x="2687984" y="1415240"/>
            <a:ext cx="1255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Passive 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immunity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loss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2394492" y="1476430"/>
                <a:ext cx="3348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𝜎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92" y="1476430"/>
                <a:ext cx="33489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2250921" y="5266671"/>
            <a:ext cx="0" cy="432000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0" name="Connecteur en angle 79"/>
          <p:cNvCxnSpPr>
            <a:stCxn id="69" idx="3"/>
            <a:endCxn id="73" idx="3"/>
          </p:cNvCxnSpPr>
          <p:nvPr/>
        </p:nvCxnSpPr>
        <p:spPr>
          <a:xfrm flipH="1">
            <a:off x="2885404" y="1037410"/>
            <a:ext cx="29588" cy="2492980"/>
          </a:xfrm>
          <a:prstGeom prst="bentConnector3">
            <a:avLst>
              <a:gd name="adj1" fmla="val -604262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664332" y="1757633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Infection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MDA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3502238" y="4563569"/>
            <a:ext cx="1735996" cy="584775"/>
          </a:xfrm>
          <a:prstGeom prst="rect">
            <a:avLst/>
          </a:prstGeom>
          <a:solidFill>
            <a:srgbClr val="E88651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</a:p>
        </p:txBody>
      </p:sp>
      <p:cxnSp>
        <p:nvCxnSpPr>
          <p:cNvPr id="83" name="Connecteur droit avec flèche 82"/>
          <p:cNvCxnSpPr>
            <a:stCxn id="58" idx="3"/>
            <a:endCxn id="82" idx="1"/>
          </p:cNvCxnSpPr>
          <p:nvPr/>
        </p:nvCxnSpPr>
        <p:spPr>
          <a:xfrm flipV="1">
            <a:off x="2869924" y="4855957"/>
            <a:ext cx="632314" cy="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4283968" y="5193915"/>
            <a:ext cx="0" cy="3953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4485732" y="5186167"/>
            <a:ext cx="0" cy="3953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en arc 94"/>
          <p:cNvCxnSpPr>
            <a:stCxn id="82" idx="3"/>
          </p:cNvCxnSpPr>
          <p:nvPr/>
        </p:nvCxnSpPr>
        <p:spPr>
          <a:xfrm flipH="1" flipV="1">
            <a:off x="2239256" y="2987660"/>
            <a:ext cx="2998978" cy="1868297"/>
          </a:xfrm>
          <a:prstGeom prst="curvedConnector3">
            <a:avLst>
              <a:gd name="adj1" fmla="val -2167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>
                <a:off x="4313554" y="5594528"/>
                <a:ext cx="397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𝑐𝑟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54" y="5594528"/>
                <a:ext cx="39703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/>
              <p:cNvSpPr txBox="1"/>
              <p:nvPr/>
            </p:nvSpPr>
            <p:spPr>
              <a:xfrm>
                <a:off x="4077597" y="5594529"/>
                <a:ext cx="412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𝑠𝑓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ZoneText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597" y="5594529"/>
                <a:ext cx="41274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/>
              <p:cNvSpPr txBox="1"/>
              <p:nvPr/>
            </p:nvSpPr>
            <p:spPr>
              <a:xfrm>
                <a:off x="4903847" y="2177473"/>
                <a:ext cx="33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𝜋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47" y="2177473"/>
                <a:ext cx="33438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6933906" y="5003884"/>
            <a:ext cx="1269533" cy="369332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6933942" y="4067780"/>
            <a:ext cx="1265398" cy="36933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101" name="Text Box 6"/>
          <p:cNvSpPr txBox="1">
            <a:spLocks noChangeArrowheads="1"/>
          </p:cNvSpPr>
          <p:nvPr/>
        </p:nvSpPr>
        <p:spPr bwMode="auto">
          <a:xfrm>
            <a:off x="6909332" y="3059668"/>
            <a:ext cx="1309886" cy="36933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102" name="Line 13"/>
          <p:cNvSpPr>
            <a:spLocks noChangeShapeType="1"/>
          </p:cNvSpPr>
          <p:nvPr/>
        </p:nvSpPr>
        <p:spPr bwMode="auto">
          <a:xfrm flipH="1">
            <a:off x="7566641" y="2597681"/>
            <a:ext cx="2031" cy="399271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6909332" y="2123564"/>
            <a:ext cx="1303536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 flipH="1">
            <a:off x="7551993" y="3533785"/>
            <a:ext cx="0" cy="471279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Line 13"/>
          <p:cNvSpPr>
            <a:spLocks noChangeShapeType="1"/>
          </p:cNvSpPr>
          <p:nvPr/>
        </p:nvSpPr>
        <p:spPr bwMode="auto">
          <a:xfrm>
            <a:off x="7580337" y="4535558"/>
            <a:ext cx="0" cy="432000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1" name="Connecteur en angle 130"/>
          <p:cNvCxnSpPr>
            <a:endCxn id="101" idx="3"/>
          </p:cNvCxnSpPr>
          <p:nvPr/>
        </p:nvCxnSpPr>
        <p:spPr>
          <a:xfrm rot="5400000" flipH="1" flipV="1">
            <a:off x="7208050" y="4255503"/>
            <a:ext cx="2022337" cy="12700"/>
          </a:xfrm>
          <a:prstGeom prst="bentConnector4">
            <a:avLst>
              <a:gd name="adj1" fmla="val -257"/>
              <a:gd name="adj2" fmla="val 512105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3971767" y="5199204"/>
            <a:ext cx="0" cy="3953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ZoneTexte 132"/>
              <p:cNvSpPr txBox="1"/>
              <p:nvPr/>
            </p:nvSpPr>
            <p:spPr>
              <a:xfrm>
                <a:off x="3786812" y="5594529"/>
                <a:ext cx="417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𝑑𝑟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" name="ZoneTexte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12" y="5594529"/>
                <a:ext cx="417871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723399" y="2885621"/>
                <a:ext cx="582916" cy="53963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fr-F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fr-F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99" y="2885621"/>
                <a:ext cx="582916" cy="539635"/>
              </a:xfrm>
              <a:prstGeom prst="rect">
                <a:avLst/>
              </a:prstGeom>
              <a:blipFill rotWithShape="1">
                <a:blip r:embed="rId12"/>
                <a:stretch>
                  <a:fillRect b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ZoneTexte 134"/>
              <p:cNvSpPr txBox="1"/>
              <p:nvPr/>
            </p:nvSpPr>
            <p:spPr>
              <a:xfrm>
                <a:off x="2989304" y="4855957"/>
                <a:ext cx="3585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𝜔</m:t>
                      </m:r>
                    </m:oMath>
                  </m:oMathPara>
                </a14:m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ZoneText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04" y="4855957"/>
                <a:ext cx="35856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que_Manimal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trospect">
  <a:themeElements>
    <a:clrScheme name="Personnalisé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246171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1152</Words>
  <Application>Microsoft Office PowerPoint</Application>
  <PresentationFormat>Affichage à l'écran (4:3)</PresentationFormat>
  <Paragraphs>300</Paragraphs>
  <Slides>23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23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Cambria</vt:lpstr>
      <vt:lpstr>Cambria Math</vt:lpstr>
      <vt:lpstr>Caviar Dreams</vt:lpstr>
      <vt:lpstr>Gadugi</vt:lpstr>
      <vt:lpstr>Gautami</vt:lpstr>
      <vt:lpstr>MV Boli</vt:lpstr>
      <vt:lpstr>Times New Roman</vt:lpstr>
      <vt:lpstr>Wingdings</vt:lpstr>
      <vt:lpstr>Thème Office</vt:lpstr>
      <vt:lpstr>Nouvelle présentation</vt:lpstr>
      <vt:lpstr>Masque_Manimal_2017</vt:lpstr>
      <vt:lpstr>Retrospect</vt:lpstr>
      <vt:lpstr>1_Thème Office</vt:lpstr>
      <vt:lpstr>3_Nouvelle présentation</vt:lpstr>
      <vt:lpstr>Designing a stochastic individual-based multi-pathogen model to understand hepatitis E virus (HEV) dynamics in a farrow-to-finish pig farm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Thanks for your attention! Any question?</vt:lpstr>
    </vt:vector>
  </TitlesOfParts>
  <Company>ANSES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stochastic individual-based multi-pathogen model to understand hepatitis E virus (HEV) dynamics in a farrow-to-finish pig farm</dc:title>
  <dc:creator>SALINES Morgane</dc:creator>
  <cp:lastModifiedBy>SALINES Morgane</cp:lastModifiedBy>
  <cp:revision>4</cp:revision>
  <dcterms:created xsi:type="dcterms:W3CDTF">2019-03-06T13:26:22Z</dcterms:created>
  <dcterms:modified xsi:type="dcterms:W3CDTF">2019-03-11T08:12:12Z</dcterms:modified>
</cp:coreProperties>
</file>