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89" r:id="rId5"/>
    <p:sldMasterId id="2147483703" r:id="rId6"/>
  </p:sldMasterIdLst>
  <p:notesMasterIdLst>
    <p:notesMasterId r:id="rId48"/>
  </p:notesMasterIdLst>
  <p:sldIdLst>
    <p:sldId id="256" r:id="rId7"/>
    <p:sldId id="359" r:id="rId8"/>
    <p:sldId id="360" r:id="rId9"/>
    <p:sldId id="401" r:id="rId10"/>
    <p:sldId id="398" r:id="rId11"/>
    <p:sldId id="361" r:id="rId12"/>
    <p:sldId id="369" r:id="rId13"/>
    <p:sldId id="364" r:id="rId14"/>
    <p:sldId id="363" r:id="rId15"/>
    <p:sldId id="362" r:id="rId16"/>
    <p:sldId id="365" r:id="rId17"/>
    <p:sldId id="366" r:id="rId18"/>
    <p:sldId id="403" r:id="rId19"/>
    <p:sldId id="371" r:id="rId20"/>
    <p:sldId id="397" r:id="rId21"/>
    <p:sldId id="396" r:id="rId22"/>
    <p:sldId id="395" r:id="rId23"/>
    <p:sldId id="393" r:id="rId24"/>
    <p:sldId id="383" r:id="rId25"/>
    <p:sldId id="384" r:id="rId26"/>
    <p:sldId id="386" r:id="rId27"/>
    <p:sldId id="387" r:id="rId28"/>
    <p:sldId id="394" r:id="rId29"/>
    <p:sldId id="389" r:id="rId30"/>
    <p:sldId id="399" r:id="rId31"/>
    <p:sldId id="402" r:id="rId32"/>
    <p:sldId id="400" r:id="rId33"/>
    <p:sldId id="390" r:id="rId34"/>
    <p:sldId id="373" r:id="rId35"/>
    <p:sldId id="374" r:id="rId36"/>
    <p:sldId id="377" r:id="rId37"/>
    <p:sldId id="378" r:id="rId38"/>
    <p:sldId id="261" r:id="rId39"/>
    <p:sldId id="347" r:id="rId40"/>
    <p:sldId id="263" r:id="rId41"/>
    <p:sldId id="279" r:id="rId42"/>
    <p:sldId id="339" r:id="rId43"/>
    <p:sldId id="341" r:id="rId44"/>
    <p:sldId id="344" r:id="rId45"/>
    <p:sldId id="283" r:id="rId46"/>
    <p:sldId id="285" r:id="rId47"/>
  </p:sldIdLst>
  <p:sldSz cx="12192000" cy="6858000"/>
  <p:notesSz cx="7104063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2844"/>
    <a:srgbClr val="2B4D89"/>
    <a:srgbClr val="4F607E"/>
    <a:srgbClr val="3B89AA"/>
    <a:srgbClr val="FFB378"/>
    <a:srgbClr val="F7B179"/>
    <a:srgbClr val="6CC4CA"/>
    <a:srgbClr val="EEEE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2078" autoAdjust="0"/>
  </p:normalViewPr>
  <p:slideViewPr>
    <p:cSldViewPr snapToGrid="0">
      <p:cViewPr>
        <p:scale>
          <a:sx n="75" d="100"/>
          <a:sy n="75" d="100"/>
        </p:scale>
        <p:origin x="1380" y="4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ECE8433A-086F-4B9F-A7CD-CF2D097A3A74}" type="datetimeFigureOut">
              <a:rPr lang="en-NZ" smtClean="0"/>
              <a:t>16/05/2024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139A47DA-CDC1-46B8-A0AF-8B804A5055F8}" type="slidenum">
              <a:rPr lang="en-NZ" smtClean="0"/>
              <a:t>‹N°›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39959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9A47DA-CDC1-46B8-A0AF-8B804A5055F8}" type="slidenum">
              <a:rPr lang="en-NZ" smtClean="0"/>
              <a:t>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540983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9A47DA-CDC1-46B8-A0AF-8B804A5055F8}" type="slidenum">
              <a:rPr lang="en-NZ" smtClean="0"/>
              <a:t>22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070625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9A47DA-CDC1-46B8-A0AF-8B804A5055F8}" type="slidenum">
              <a:rPr lang="en-NZ" smtClean="0"/>
              <a:t>33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672143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9A47DA-CDC1-46B8-A0AF-8B804A5055F8}" type="slidenum">
              <a:rPr lang="en-NZ" smtClean="0"/>
              <a:t>34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193557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752">
              <a:defRPr/>
            </a:pPr>
            <a:r>
              <a:rPr lang="en-CA" sz="1300" dirty="0">
                <a:solidFill>
                  <a:srgbClr val="000000"/>
                </a:solidFill>
                <a:latin typeface="Charis SIL"/>
              </a:rPr>
              <a:t>We built at farm distribution model which is a two steps model: 1st we predict farm locations with a point pattern process and then we compute the farm size based on random forest model </a:t>
            </a:r>
            <a:endParaRPr lang="en-US" sz="1300" dirty="0">
              <a:solidFill>
                <a:srgbClr val="000000"/>
              </a:solidFill>
              <a:latin typeface="Charis SIL"/>
            </a:endParaRPr>
          </a:p>
          <a:p>
            <a:endParaRPr lang="en-US" sz="1300" dirty="0">
              <a:solidFill>
                <a:srgbClr val="000000"/>
              </a:solidFill>
              <a:latin typeface="Charis SIL"/>
            </a:endParaRPr>
          </a:p>
          <a:p>
            <a:r>
              <a:rPr lang="en-US" sz="1300" dirty="0">
                <a:solidFill>
                  <a:srgbClr val="000000"/>
                </a:solidFill>
                <a:latin typeface="Charis SIL"/>
              </a:rPr>
              <a:t>We used a Log-Gaussian Cox Processes (LGCP) which models clustered distribution of points. This model is based on intensity function which is calibrated in function of spatial predictors, $pred$, by the parameters $\beta$.</a:t>
            </a:r>
          </a:p>
          <a:p>
            <a:pPr defTabSz="990752">
              <a:defRPr/>
            </a:pPr>
            <a:r>
              <a:rPr lang="en-US" sz="1300" dirty="0">
                <a:solidFill>
                  <a:srgbClr val="000000"/>
                </a:solidFill>
                <a:latin typeface="Charis SIL"/>
              </a:rPr>
              <a:t>Spatial predictors are included in the LGCP so that the intensity of points could be modelled according to landscape and anthropogenic characteristics. </a:t>
            </a:r>
          </a:p>
          <a:p>
            <a:pPr defTabSz="990752">
              <a:defRPr/>
            </a:pPr>
            <a:endParaRPr lang="en-US" sz="1300" dirty="0">
              <a:solidFill>
                <a:srgbClr val="000000"/>
              </a:solidFill>
              <a:latin typeface="Charis SIL"/>
            </a:endParaRPr>
          </a:p>
          <a:p>
            <a:pPr defTabSz="990752">
              <a:defRPr/>
            </a:pPr>
            <a:r>
              <a:rPr lang="en-US" sz="1300" dirty="0">
                <a:solidFill>
                  <a:srgbClr val="000000"/>
                </a:solidFill>
                <a:latin typeface="Charis SIL"/>
              </a:rPr>
              <a:t>This intensity field is used to parameterize a Poisson point process that represents a stochastic mechanism for placing points in space.</a:t>
            </a:r>
          </a:p>
          <a:p>
            <a:pPr defTabSz="990752">
              <a:defRPr/>
            </a:pPr>
            <a:endParaRPr lang="en-US" sz="1300" dirty="0">
              <a:solidFill>
                <a:srgbClr val="000000"/>
              </a:solidFill>
              <a:latin typeface="Charis SIL"/>
            </a:endParaRPr>
          </a:p>
          <a:p>
            <a:pPr defTabSz="990752">
              <a:defRPr/>
            </a:pPr>
            <a:r>
              <a:rPr lang="en-US" sz="1300" dirty="0">
                <a:solidFill>
                  <a:srgbClr val="000000"/>
                </a:solidFill>
                <a:latin typeface="Charis SIL"/>
              </a:rPr>
              <a:t>The size farm modelling is described later in this presentation. </a:t>
            </a:r>
          </a:p>
          <a:p>
            <a:endParaRPr lang="en-US" sz="1300" dirty="0">
              <a:solidFill>
                <a:srgbClr val="000000"/>
              </a:solidFill>
              <a:latin typeface="Charis SIL"/>
            </a:endParaRPr>
          </a:p>
          <a:p>
            <a:endParaRPr lang="en-US" sz="1300" dirty="0">
              <a:solidFill>
                <a:srgbClr val="000000"/>
              </a:solidFill>
              <a:latin typeface="Charis SIL"/>
            </a:endParaRPr>
          </a:p>
          <a:p>
            <a:endParaRPr lang="en-US" sz="1300" dirty="0">
              <a:solidFill>
                <a:srgbClr val="000000"/>
              </a:solidFill>
              <a:latin typeface="Charis SIL"/>
            </a:endParaRPr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9A47DA-CDC1-46B8-A0AF-8B804A5055F8}" type="slidenum">
              <a:rPr lang="en-NZ" smtClean="0"/>
              <a:t>35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574456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300" dirty="0">
                <a:solidFill>
                  <a:srgbClr val="000000"/>
                </a:solidFill>
                <a:latin typeface="Charis SIL"/>
              </a:rPr>
              <a:t>The second part of the </a:t>
            </a:r>
            <a:r>
              <a:rPr lang="fr-FR" sz="1300" dirty="0" err="1">
                <a:solidFill>
                  <a:srgbClr val="000000"/>
                </a:solidFill>
                <a:latin typeface="Charis SIL"/>
              </a:rPr>
              <a:t>farm</a:t>
            </a:r>
            <a:r>
              <a:rPr lang="fr-FR" sz="1300" dirty="0">
                <a:solidFill>
                  <a:srgbClr val="000000"/>
                </a:solidFill>
                <a:latin typeface="Charis SIL"/>
              </a:rPr>
              <a:t> distribution model </a:t>
            </a:r>
            <a:r>
              <a:rPr lang="fr-FR" sz="1300" dirty="0" err="1">
                <a:solidFill>
                  <a:srgbClr val="000000"/>
                </a:solidFill>
                <a:latin typeface="Charis SIL"/>
              </a:rPr>
              <a:t>allows</a:t>
            </a:r>
            <a:r>
              <a:rPr lang="fr-FR" sz="1300" dirty="0">
                <a:solidFill>
                  <a:srgbClr val="000000"/>
                </a:solidFill>
                <a:latin typeface="Charis SIL"/>
              </a:rPr>
              <a:t> to </a:t>
            </a:r>
            <a:r>
              <a:rPr lang="fr-FR" sz="1300" dirty="0" err="1">
                <a:solidFill>
                  <a:srgbClr val="000000"/>
                </a:solidFill>
                <a:latin typeface="Charis SIL"/>
              </a:rPr>
              <a:t>predict</a:t>
            </a:r>
            <a:r>
              <a:rPr lang="fr-FR" sz="1300" dirty="0">
                <a:solidFill>
                  <a:srgbClr val="000000"/>
                </a:solidFill>
                <a:latin typeface="Charis SIL"/>
              </a:rPr>
              <a:t> the </a:t>
            </a:r>
            <a:r>
              <a:rPr lang="fr-FR" sz="1300" dirty="0" err="1">
                <a:solidFill>
                  <a:srgbClr val="000000"/>
                </a:solidFill>
                <a:latin typeface="Charis SIL"/>
              </a:rPr>
              <a:t>farm</a:t>
            </a:r>
            <a:r>
              <a:rPr lang="fr-FR" sz="1300" dirty="0">
                <a:solidFill>
                  <a:srgbClr val="000000"/>
                </a:solidFill>
                <a:latin typeface="Charis SIL"/>
              </a:rPr>
              <a:t> size. </a:t>
            </a:r>
            <a:r>
              <a:rPr lang="fr-FR" sz="1300" dirty="0" err="1">
                <a:solidFill>
                  <a:srgbClr val="000000"/>
                </a:solidFill>
                <a:latin typeface="Charis SIL"/>
              </a:rPr>
              <a:t>We</a:t>
            </a:r>
            <a:r>
              <a:rPr lang="fr-FR" sz="1300" dirty="0">
                <a:solidFill>
                  <a:srgbClr val="000000"/>
                </a:solidFill>
                <a:latin typeface="Charis SIL"/>
              </a:rPr>
              <a:t> </a:t>
            </a:r>
            <a:r>
              <a:rPr lang="fr-FR" sz="1300" dirty="0" err="1">
                <a:solidFill>
                  <a:srgbClr val="000000"/>
                </a:solidFill>
                <a:latin typeface="Charis SIL"/>
              </a:rPr>
              <a:t>compute</a:t>
            </a:r>
            <a:r>
              <a:rPr lang="fr-FR" sz="1300" dirty="0">
                <a:solidFill>
                  <a:srgbClr val="000000"/>
                </a:solidFill>
                <a:latin typeface="Charis SIL"/>
              </a:rPr>
              <a:t> the </a:t>
            </a:r>
            <a:r>
              <a:rPr lang="fr-FR" sz="1300" dirty="0" err="1">
                <a:solidFill>
                  <a:srgbClr val="000000"/>
                </a:solidFill>
                <a:latin typeface="Charis SIL"/>
              </a:rPr>
              <a:t>weighted</a:t>
            </a:r>
            <a:r>
              <a:rPr lang="fr-FR" sz="1300" dirty="0">
                <a:solidFill>
                  <a:srgbClr val="000000"/>
                </a:solidFill>
                <a:latin typeface="Charis SIL"/>
              </a:rPr>
              <a:t> </a:t>
            </a:r>
            <a:r>
              <a:rPr lang="fr-FR" sz="1300" dirty="0" err="1">
                <a:solidFill>
                  <a:srgbClr val="000000"/>
                </a:solidFill>
                <a:latin typeface="Charis SIL"/>
              </a:rPr>
              <a:t>mean</a:t>
            </a:r>
            <a:r>
              <a:rPr lang="fr-FR" sz="1300" dirty="0">
                <a:solidFill>
                  <a:srgbClr val="000000"/>
                </a:solidFill>
                <a:latin typeface="Charis SIL"/>
              </a:rPr>
              <a:t> of </a:t>
            </a:r>
            <a:r>
              <a:rPr lang="fr-FR" sz="1300" dirty="0" err="1">
                <a:solidFill>
                  <a:srgbClr val="000000"/>
                </a:solidFill>
                <a:latin typeface="Charis SIL"/>
              </a:rPr>
              <a:t>predictor</a:t>
            </a:r>
            <a:r>
              <a:rPr lang="fr-FR" sz="1300" dirty="0">
                <a:solidFill>
                  <a:srgbClr val="000000"/>
                </a:solidFill>
                <a:latin typeface="Charis SIL"/>
              </a:rPr>
              <a:t> in a buffer zone </a:t>
            </a:r>
            <a:r>
              <a:rPr lang="fr-FR" sz="1300" dirty="0" err="1">
                <a:solidFill>
                  <a:srgbClr val="000000"/>
                </a:solidFill>
                <a:latin typeface="Charis SIL"/>
              </a:rPr>
              <a:t>around</a:t>
            </a:r>
            <a:r>
              <a:rPr lang="fr-FR" sz="1300" dirty="0">
                <a:solidFill>
                  <a:srgbClr val="000000"/>
                </a:solidFill>
                <a:latin typeface="Charis SIL"/>
              </a:rPr>
              <a:t> </a:t>
            </a:r>
            <a:r>
              <a:rPr lang="fr-FR" sz="1300" dirty="0" err="1">
                <a:solidFill>
                  <a:srgbClr val="000000"/>
                </a:solidFill>
                <a:latin typeface="Charis SIL"/>
              </a:rPr>
              <a:t>each</a:t>
            </a:r>
            <a:r>
              <a:rPr lang="fr-FR" sz="1300" dirty="0">
                <a:solidFill>
                  <a:srgbClr val="000000"/>
                </a:solidFill>
                <a:latin typeface="Charis SIL"/>
              </a:rPr>
              <a:t> </a:t>
            </a:r>
            <a:r>
              <a:rPr lang="fr-FR" sz="1300" dirty="0" err="1">
                <a:solidFill>
                  <a:srgbClr val="000000"/>
                </a:solidFill>
                <a:latin typeface="Charis SIL"/>
              </a:rPr>
              <a:t>farm</a:t>
            </a:r>
            <a:r>
              <a:rPr lang="fr-FR" sz="1300" dirty="0">
                <a:solidFill>
                  <a:srgbClr val="000000"/>
                </a:solidFill>
                <a:latin typeface="Charis SIL"/>
              </a:rPr>
              <a:t>, </a:t>
            </a:r>
            <a:r>
              <a:rPr lang="fr-FR" sz="1300" dirty="0" err="1">
                <a:solidFill>
                  <a:srgbClr val="000000"/>
                </a:solidFill>
                <a:latin typeface="Charis SIL"/>
              </a:rPr>
              <a:t>so</a:t>
            </a:r>
            <a:r>
              <a:rPr lang="fr-FR" sz="1300" dirty="0">
                <a:solidFill>
                  <a:srgbClr val="000000"/>
                </a:solidFill>
                <a:latin typeface="Charis SIL"/>
              </a:rPr>
              <a:t> </a:t>
            </a:r>
            <a:r>
              <a:rPr lang="fr-FR" sz="1300" dirty="0" err="1">
                <a:solidFill>
                  <a:srgbClr val="000000"/>
                </a:solidFill>
                <a:latin typeface="Charis SIL"/>
              </a:rPr>
              <a:t>we</a:t>
            </a:r>
            <a:r>
              <a:rPr lang="fr-FR" sz="1300" dirty="0">
                <a:solidFill>
                  <a:srgbClr val="000000"/>
                </a:solidFill>
                <a:latin typeface="Charis SIL"/>
              </a:rPr>
              <a:t> have one value per </a:t>
            </a:r>
            <a:r>
              <a:rPr lang="fr-FR" sz="1300" dirty="0" err="1">
                <a:solidFill>
                  <a:srgbClr val="000000"/>
                </a:solidFill>
                <a:latin typeface="Charis SIL"/>
              </a:rPr>
              <a:t>predictor</a:t>
            </a:r>
            <a:r>
              <a:rPr lang="fr-FR" sz="1300" dirty="0">
                <a:solidFill>
                  <a:srgbClr val="000000"/>
                </a:solidFill>
                <a:latin typeface="Charis SIL"/>
              </a:rPr>
              <a:t> per </a:t>
            </a:r>
            <a:r>
              <a:rPr lang="fr-FR" sz="1300" dirty="0" err="1">
                <a:solidFill>
                  <a:srgbClr val="000000"/>
                </a:solidFill>
                <a:latin typeface="Charis SIL"/>
              </a:rPr>
              <a:t>farm</a:t>
            </a:r>
            <a:r>
              <a:rPr lang="fr-FR" sz="1300" dirty="0">
                <a:solidFill>
                  <a:srgbClr val="000000"/>
                </a:solidFill>
                <a:latin typeface="Charis SIL"/>
              </a:rPr>
              <a:t>.</a:t>
            </a:r>
          </a:p>
          <a:p>
            <a:endParaRPr lang="fr-FR" sz="1300" dirty="0">
              <a:solidFill>
                <a:srgbClr val="000000"/>
              </a:solidFill>
              <a:latin typeface="Charis SIL"/>
            </a:endParaRPr>
          </a:p>
          <a:p>
            <a:r>
              <a:rPr lang="fr-FR" sz="1300" dirty="0" err="1">
                <a:solidFill>
                  <a:srgbClr val="000000"/>
                </a:solidFill>
                <a:latin typeface="Charis SIL"/>
              </a:rPr>
              <a:t>Before</a:t>
            </a:r>
            <a:r>
              <a:rPr lang="fr-FR" sz="1300" dirty="0">
                <a:solidFill>
                  <a:srgbClr val="000000"/>
                </a:solidFill>
                <a:latin typeface="Charis SIL"/>
              </a:rPr>
              <a:t> training the model, </a:t>
            </a:r>
            <a:r>
              <a:rPr lang="fr-FR" sz="1300" dirty="0" err="1">
                <a:solidFill>
                  <a:srgbClr val="000000"/>
                </a:solidFill>
                <a:latin typeface="Charis SIL"/>
              </a:rPr>
              <a:t>we</a:t>
            </a:r>
            <a:r>
              <a:rPr lang="fr-FR" sz="1300" dirty="0">
                <a:solidFill>
                  <a:srgbClr val="000000"/>
                </a:solidFill>
                <a:latin typeface="Charis SIL"/>
              </a:rPr>
              <a:t> </a:t>
            </a:r>
            <a:r>
              <a:rPr lang="fr-FR" sz="1300" dirty="0" err="1">
                <a:solidFill>
                  <a:srgbClr val="000000"/>
                </a:solidFill>
                <a:latin typeface="Charis SIL"/>
              </a:rPr>
              <a:t>rescale</a:t>
            </a:r>
            <a:r>
              <a:rPr lang="fr-FR" sz="1300" dirty="0">
                <a:solidFill>
                  <a:srgbClr val="000000"/>
                </a:solidFill>
                <a:latin typeface="Charis SIL"/>
              </a:rPr>
              <a:t> the training data </a:t>
            </a:r>
            <a:r>
              <a:rPr lang="fr-FR" sz="1300" dirty="0" err="1">
                <a:solidFill>
                  <a:srgbClr val="000000"/>
                </a:solidFill>
                <a:latin typeface="Charis SIL"/>
              </a:rPr>
              <a:t>because</a:t>
            </a:r>
            <a:r>
              <a:rPr lang="fr-FR" sz="1300" dirty="0">
                <a:solidFill>
                  <a:srgbClr val="000000"/>
                </a:solidFill>
                <a:latin typeface="Charis SIL"/>
              </a:rPr>
              <a:t> </a:t>
            </a:r>
            <a:r>
              <a:rPr lang="fr-FR" sz="1300" dirty="0" err="1">
                <a:solidFill>
                  <a:srgbClr val="000000"/>
                </a:solidFill>
                <a:latin typeface="Charis SIL"/>
              </a:rPr>
              <a:t>farm</a:t>
            </a:r>
            <a:r>
              <a:rPr lang="fr-FR" sz="1300" dirty="0">
                <a:solidFill>
                  <a:srgbClr val="000000"/>
                </a:solidFill>
                <a:latin typeface="Charis SIL"/>
              </a:rPr>
              <a:t> size distribution </a:t>
            </a:r>
            <a:r>
              <a:rPr lang="fr-FR" sz="1300" dirty="0" err="1">
                <a:solidFill>
                  <a:srgbClr val="000000"/>
                </a:solidFill>
                <a:latin typeface="Charis SIL"/>
              </a:rPr>
              <a:t>is</a:t>
            </a:r>
            <a:r>
              <a:rPr lang="fr-FR" sz="1300" dirty="0">
                <a:solidFill>
                  <a:srgbClr val="000000"/>
                </a:solidFill>
                <a:latin typeface="Charis SIL"/>
              </a:rPr>
              <a:t> </a:t>
            </a:r>
            <a:r>
              <a:rPr lang="fr-FR" sz="1300" dirty="0" err="1">
                <a:solidFill>
                  <a:srgbClr val="000000"/>
                </a:solidFill>
                <a:latin typeface="Charis SIL"/>
              </a:rPr>
              <a:t>very</a:t>
            </a:r>
            <a:r>
              <a:rPr lang="fr-FR" sz="1300" dirty="0">
                <a:solidFill>
                  <a:srgbClr val="000000"/>
                </a:solidFill>
                <a:latin typeface="Charis SIL"/>
              </a:rPr>
              <a:t> </a:t>
            </a:r>
            <a:r>
              <a:rPr lang="fr-FR" sz="1300" dirty="0" err="1">
                <a:solidFill>
                  <a:srgbClr val="000000"/>
                </a:solidFill>
                <a:latin typeface="Charis SIL"/>
              </a:rPr>
              <a:t>skewed</a:t>
            </a:r>
            <a:r>
              <a:rPr lang="fr-FR" sz="1300" dirty="0">
                <a:solidFill>
                  <a:srgbClr val="000000"/>
                </a:solidFill>
                <a:latin typeface="Charis SIL"/>
              </a:rPr>
              <a:t>, </a:t>
            </a:r>
            <a:r>
              <a:rPr lang="fr-FR" sz="1300" dirty="0" err="1">
                <a:solidFill>
                  <a:srgbClr val="000000"/>
                </a:solidFill>
                <a:latin typeface="Charis SIL"/>
              </a:rPr>
              <a:t>With</a:t>
            </a:r>
            <a:r>
              <a:rPr lang="fr-FR" sz="1300" dirty="0">
                <a:solidFill>
                  <a:srgbClr val="000000"/>
                </a:solidFill>
                <a:latin typeface="Charis SIL"/>
              </a:rPr>
              <a:t> </a:t>
            </a:r>
            <a:r>
              <a:rPr lang="fr-FR" sz="1300" dirty="0" err="1">
                <a:solidFill>
                  <a:srgbClr val="000000"/>
                </a:solidFill>
                <a:latin typeface="Charis SIL"/>
              </a:rPr>
              <a:t>rescaling</a:t>
            </a:r>
            <a:r>
              <a:rPr lang="fr-FR" sz="1300" dirty="0">
                <a:solidFill>
                  <a:srgbClr val="000000"/>
                </a:solidFill>
                <a:latin typeface="Charis SIL"/>
              </a:rPr>
              <a:t> the data </a:t>
            </a:r>
            <a:r>
              <a:rPr lang="fr-FR" sz="1300" dirty="0" err="1">
                <a:solidFill>
                  <a:srgbClr val="000000"/>
                </a:solidFill>
                <a:latin typeface="Charis SIL"/>
              </a:rPr>
              <a:t>we</a:t>
            </a:r>
            <a:r>
              <a:rPr lang="fr-FR" sz="1300" dirty="0">
                <a:solidFill>
                  <a:srgbClr val="000000"/>
                </a:solidFill>
                <a:latin typeface="Charis SIL"/>
              </a:rPr>
              <a:t> </a:t>
            </a:r>
            <a:r>
              <a:rPr lang="fr-FR" sz="1300" dirty="0" err="1">
                <a:solidFill>
                  <a:srgbClr val="000000"/>
                </a:solidFill>
                <a:latin typeface="Charis SIL"/>
              </a:rPr>
              <a:t>obtain</a:t>
            </a:r>
            <a:r>
              <a:rPr lang="fr-FR" sz="1300" dirty="0">
                <a:solidFill>
                  <a:srgbClr val="000000"/>
                </a:solidFill>
                <a:latin typeface="Charis SIL"/>
              </a:rPr>
              <a:t> a distribution close to normal. </a:t>
            </a:r>
          </a:p>
          <a:p>
            <a:endParaRPr lang="fr-FR" sz="1300" dirty="0">
              <a:solidFill>
                <a:srgbClr val="000000"/>
              </a:solidFill>
              <a:latin typeface="Charis SIL"/>
            </a:endParaRPr>
          </a:p>
          <a:p>
            <a:endParaRPr lang="fr-FR" sz="1300" dirty="0">
              <a:solidFill>
                <a:srgbClr val="000000"/>
              </a:solidFill>
              <a:latin typeface="Charis SIL"/>
            </a:endParaRPr>
          </a:p>
          <a:p>
            <a:r>
              <a:rPr lang="fr-FR" sz="1300" dirty="0" err="1">
                <a:solidFill>
                  <a:srgbClr val="000000"/>
                </a:solidFill>
                <a:latin typeface="Charis SIL"/>
              </a:rPr>
              <a:t>Finally</a:t>
            </a:r>
            <a:r>
              <a:rPr lang="fr-FR" sz="1300" dirty="0">
                <a:solidFill>
                  <a:srgbClr val="000000"/>
                </a:solidFill>
                <a:latin typeface="Charis SIL"/>
              </a:rPr>
              <a:t>, the </a:t>
            </a:r>
            <a:r>
              <a:rPr lang="fr-FR" sz="1300" dirty="0" err="1">
                <a:solidFill>
                  <a:srgbClr val="000000"/>
                </a:solidFill>
                <a:latin typeface="Charis SIL"/>
              </a:rPr>
              <a:t>random</a:t>
            </a:r>
            <a:r>
              <a:rPr lang="fr-FR" sz="1300" dirty="0">
                <a:solidFill>
                  <a:srgbClr val="000000"/>
                </a:solidFill>
                <a:latin typeface="Charis SIL"/>
              </a:rPr>
              <a:t> </a:t>
            </a:r>
            <a:r>
              <a:rPr lang="fr-FR" sz="1300" dirty="0" err="1">
                <a:solidFill>
                  <a:srgbClr val="000000"/>
                </a:solidFill>
                <a:latin typeface="Charis SIL"/>
              </a:rPr>
              <a:t>forest</a:t>
            </a:r>
            <a:r>
              <a:rPr lang="fr-FR" sz="1300" dirty="0">
                <a:solidFill>
                  <a:srgbClr val="000000"/>
                </a:solidFill>
                <a:latin typeface="Charis SIL"/>
              </a:rPr>
              <a:t> model has a </a:t>
            </a:r>
            <a:r>
              <a:rPr lang="fr-FR" sz="1300" dirty="0" err="1">
                <a:solidFill>
                  <a:srgbClr val="000000"/>
                </a:solidFill>
                <a:latin typeface="Charis SIL"/>
              </a:rPr>
              <a:t>correlation</a:t>
            </a:r>
            <a:r>
              <a:rPr lang="fr-FR" sz="1300" dirty="0">
                <a:solidFill>
                  <a:srgbClr val="000000"/>
                </a:solidFill>
                <a:latin typeface="Charis SIL"/>
              </a:rPr>
              <a:t> coefficient of </a:t>
            </a:r>
            <a:r>
              <a:rPr lang="fr-FR" sz="1300" dirty="0" err="1">
                <a:solidFill>
                  <a:srgbClr val="000000"/>
                </a:solidFill>
                <a:latin typeface="Charis SIL"/>
              </a:rPr>
              <a:t>zero</a:t>
            </a:r>
            <a:r>
              <a:rPr lang="fr-FR" sz="1300" dirty="0">
                <a:solidFill>
                  <a:srgbClr val="000000"/>
                </a:solidFill>
                <a:latin typeface="Charis SIL"/>
              </a:rPr>
              <a:t> point </a:t>
            </a:r>
            <a:r>
              <a:rPr lang="fr-FR" sz="1300" dirty="0" err="1">
                <a:solidFill>
                  <a:srgbClr val="000000"/>
                </a:solidFill>
                <a:latin typeface="Charis SIL"/>
              </a:rPr>
              <a:t>eighty</a:t>
            </a:r>
            <a:r>
              <a:rPr lang="fr-FR" sz="1300" dirty="0">
                <a:solidFill>
                  <a:srgbClr val="000000"/>
                </a:solidFill>
                <a:latin typeface="Charis SIL"/>
              </a:rPr>
              <a:t> </a:t>
            </a:r>
            <a:r>
              <a:rPr lang="fr-FR" sz="1300" dirty="0" err="1">
                <a:solidFill>
                  <a:srgbClr val="000000"/>
                </a:solidFill>
                <a:latin typeface="Charis SIL"/>
              </a:rPr>
              <a:t>three</a:t>
            </a:r>
            <a:r>
              <a:rPr lang="fr-FR" sz="1300" dirty="0">
                <a:solidFill>
                  <a:srgbClr val="000000"/>
                </a:solidFill>
                <a:latin typeface="Charis SIL"/>
              </a:rPr>
              <a:t> and </a:t>
            </a:r>
            <a:r>
              <a:rPr lang="fr-FR" sz="1300" dirty="0" err="1">
                <a:solidFill>
                  <a:srgbClr val="000000"/>
                </a:solidFill>
                <a:latin typeface="Charis SIL"/>
              </a:rPr>
              <a:t>it</a:t>
            </a:r>
            <a:r>
              <a:rPr lang="fr-FR" sz="1300" dirty="0">
                <a:solidFill>
                  <a:srgbClr val="000000"/>
                </a:solidFill>
                <a:latin typeface="Charis SIL"/>
              </a:rPr>
              <a:t> </a:t>
            </a:r>
            <a:r>
              <a:rPr lang="fr-FR" sz="1300" dirty="0" err="1">
                <a:solidFill>
                  <a:srgbClr val="000000"/>
                </a:solidFill>
                <a:latin typeface="Charis SIL"/>
              </a:rPr>
              <a:t>allows</a:t>
            </a:r>
            <a:r>
              <a:rPr lang="fr-FR" sz="1300" dirty="0">
                <a:solidFill>
                  <a:srgbClr val="000000"/>
                </a:solidFill>
                <a:latin typeface="Charis SIL"/>
              </a:rPr>
              <a:t> to </a:t>
            </a:r>
            <a:r>
              <a:rPr lang="fr-FR" sz="1300" dirty="0" err="1">
                <a:solidFill>
                  <a:srgbClr val="000000"/>
                </a:solidFill>
                <a:latin typeface="Charis SIL"/>
              </a:rPr>
              <a:t>reproduce</a:t>
            </a:r>
            <a:r>
              <a:rPr lang="fr-FR" sz="1300" dirty="0">
                <a:solidFill>
                  <a:srgbClr val="000000"/>
                </a:solidFill>
                <a:latin typeface="Charis SIL"/>
              </a:rPr>
              <a:t> the </a:t>
            </a:r>
            <a:r>
              <a:rPr lang="fr-FR" sz="1300" dirty="0" err="1">
                <a:solidFill>
                  <a:srgbClr val="000000"/>
                </a:solidFill>
                <a:latin typeface="Charis SIL"/>
              </a:rPr>
              <a:t>farm</a:t>
            </a:r>
            <a:r>
              <a:rPr lang="fr-FR" sz="1300" dirty="0">
                <a:solidFill>
                  <a:srgbClr val="000000"/>
                </a:solidFill>
                <a:latin typeface="Charis SIL"/>
              </a:rPr>
              <a:t> distribution for Bangladesh (in </a:t>
            </a:r>
            <a:r>
              <a:rPr lang="fr-FR" sz="1300" dirty="0" err="1">
                <a:solidFill>
                  <a:srgbClr val="000000"/>
                </a:solidFill>
                <a:latin typeface="Charis SIL"/>
              </a:rPr>
              <a:t>grey</a:t>
            </a:r>
            <a:r>
              <a:rPr lang="fr-FR" sz="1300" dirty="0">
                <a:solidFill>
                  <a:srgbClr val="000000"/>
                </a:solidFill>
                <a:latin typeface="Charis SIL"/>
              </a:rPr>
              <a:t> on the plots) and Gujarat (in </a:t>
            </a:r>
            <a:r>
              <a:rPr lang="fr-FR" sz="1300" dirty="0" err="1">
                <a:solidFill>
                  <a:srgbClr val="000000"/>
                </a:solidFill>
                <a:latin typeface="Charis SIL"/>
              </a:rPr>
              <a:t>blue</a:t>
            </a:r>
            <a:r>
              <a:rPr lang="fr-FR" sz="1300" dirty="0">
                <a:solidFill>
                  <a:srgbClr val="000000"/>
                </a:solidFill>
                <a:latin typeface="Charis SIL"/>
              </a:rPr>
              <a:t>) , but </a:t>
            </a:r>
            <a:r>
              <a:rPr lang="fr-FR" sz="1300" dirty="0" err="1">
                <a:solidFill>
                  <a:srgbClr val="000000"/>
                </a:solidFill>
                <a:latin typeface="Charis SIL"/>
              </a:rPr>
              <a:t>it</a:t>
            </a:r>
            <a:r>
              <a:rPr lang="fr-FR" sz="1300" dirty="0">
                <a:solidFill>
                  <a:srgbClr val="000000"/>
                </a:solidFill>
                <a:latin typeface="Charis SIL"/>
              </a:rPr>
              <a:t> </a:t>
            </a:r>
            <a:r>
              <a:rPr lang="fr-FR" sz="1300" dirty="0" err="1">
                <a:solidFill>
                  <a:srgbClr val="000000"/>
                </a:solidFill>
                <a:latin typeface="Charis SIL"/>
              </a:rPr>
              <a:t>overestimates</a:t>
            </a:r>
            <a:r>
              <a:rPr lang="fr-FR" sz="1300" dirty="0">
                <a:solidFill>
                  <a:srgbClr val="000000"/>
                </a:solidFill>
                <a:latin typeface="Charis SIL"/>
              </a:rPr>
              <a:t> the </a:t>
            </a:r>
            <a:r>
              <a:rPr lang="fr-FR" sz="1300" dirty="0" err="1">
                <a:solidFill>
                  <a:srgbClr val="000000"/>
                </a:solidFill>
                <a:latin typeface="Charis SIL"/>
              </a:rPr>
              <a:t>peak</a:t>
            </a:r>
            <a:r>
              <a:rPr lang="fr-FR" sz="1300" dirty="0">
                <a:solidFill>
                  <a:srgbClr val="000000"/>
                </a:solidFill>
                <a:latin typeface="Charis SIL"/>
              </a:rPr>
              <a:t> of </a:t>
            </a:r>
            <a:r>
              <a:rPr lang="fr-FR" sz="1300" dirty="0" err="1">
                <a:solidFill>
                  <a:srgbClr val="000000"/>
                </a:solidFill>
                <a:latin typeface="Charis SIL"/>
              </a:rPr>
              <a:t>farm</a:t>
            </a:r>
            <a:r>
              <a:rPr lang="fr-FR" sz="1300" dirty="0">
                <a:solidFill>
                  <a:srgbClr val="000000"/>
                </a:solidFill>
                <a:latin typeface="Charis SIL"/>
              </a:rPr>
              <a:t> size</a:t>
            </a:r>
          </a:p>
          <a:p>
            <a:endParaRPr lang="fr-FR" sz="1300" dirty="0">
              <a:solidFill>
                <a:srgbClr val="000000"/>
              </a:solidFill>
              <a:latin typeface="Charis SIL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F7A09F-637F-406C-97A4-5BCCAABB1BA7}" type="slidenum">
              <a:rPr lang="fr-BE" smtClean="0"/>
              <a:t>36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632828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9A47DA-CDC1-46B8-A0AF-8B804A5055F8}" type="slidenum">
              <a:rPr lang="en-NZ" smtClean="0"/>
              <a:t>37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788452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9A47DA-CDC1-46B8-A0AF-8B804A5055F8}" type="slidenum">
              <a:rPr lang="en-NZ" smtClean="0"/>
              <a:t>38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900205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9A47DA-CDC1-46B8-A0AF-8B804A5055F8}" type="slidenum">
              <a:rPr lang="en-NZ" smtClean="0"/>
              <a:t>39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107019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752">
              <a:defRPr/>
            </a:pPr>
            <a:r>
              <a:rPr lang="it-IT" sz="2000" dirty="0">
                <a:latin typeface="Arial" panose="020B0604020202020204" pitchFamily="34" charset="0"/>
                <a:ea typeface="Arial" panose="020B0604020202020204" pitchFamily="34" charset="0"/>
              </a:rPr>
              <a:t>We considered several kind of spatial distributions on which we simulated epidemics spread; first of all we consider the Empirical distribution of farms used as a reference scenario</a:t>
            </a:r>
            <a:endParaRPr lang="fr-BE" sz="20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fr-BE" dirty="0"/>
          </a:p>
          <a:p>
            <a:r>
              <a:rPr lang="fr-BE" dirty="0" err="1"/>
              <a:t>Then</a:t>
            </a:r>
            <a:r>
              <a:rPr lang="fr-BE" dirty="0"/>
              <a:t>, </a:t>
            </a:r>
            <a:r>
              <a:rPr lang="fr-BE" dirty="0" err="1"/>
              <a:t>we</a:t>
            </a:r>
            <a:r>
              <a:rPr lang="fr-BE" dirty="0"/>
              <a:t> have four configurations </a:t>
            </a:r>
          </a:p>
          <a:p>
            <a:endParaRPr lang="fr-BE" dirty="0"/>
          </a:p>
          <a:p>
            <a:endParaRPr lang="fr-BE" dirty="0"/>
          </a:p>
          <a:p>
            <a:endParaRPr lang="fr-BE" dirty="0"/>
          </a:p>
          <a:p>
            <a:r>
              <a:rPr lang="it-IT" sz="2000" dirty="0">
                <a:latin typeface="Arial" panose="020B0604020202020204" pitchFamily="34" charset="0"/>
                <a:ea typeface="Arial" panose="020B0604020202020204" pitchFamily="34" charset="0"/>
              </a:rPr>
              <a:t>we ran 2000 independent simulations per configuration </a:t>
            </a:r>
          </a:p>
          <a:p>
            <a:r>
              <a:rPr lang="it-IT" sz="2000" dirty="0">
                <a:latin typeface="Arial" panose="020B0604020202020204" pitchFamily="34" charset="0"/>
                <a:ea typeface="Arial" panose="020B0604020202020204" pitchFamily="34" charset="0"/>
              </a:rPr>
              <a:t>For each configuration, we have 40 samples where we ran 50 disease spreading simulations </a:t>
            </a:r>
          </a:p>
          <a:p>
            <a:r>
              <a:rPr lang="it-IT" sz="2000" dirty="0">
                <a:latin typeface="Arial" panose="020B0604020202020204" pitchFamily="34" charset="0"/>
                <a:ea typeface="Arial" panose="020B0604020202020204" pitchFamily="34" charset="0"/>
              </a:rPr>
              <a:t>At the beginning of each simulation we chose a random farm and set it to infectious;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F7A09F-637F-406C-97A4-5BCCAABB1BA7}" type="slidenum">
              <a:rPr lang="fr-BE" smtClean="0"/>
              <a:t>40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168905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</a:pPr>
            <a:r>
              <a:rPr lang="it-IT" sz="2000" dirty="0">
                <a:latin typeface="Arial" panose="020B0604020202020204" pitchFamily="34" charset="0"/>
                <a:ea typeface="Arial" panose="020B0604020202020204" pitchFamily="34" charset="0"/>
              </a:rPr>
              <a:t>The epidemic threshold is defined as the critical value of the transmissibility; below which it is not possible to have large scale outbreak so that the final epidemic size is zero or very small</a:t>
            </a:r>
            <a:endParaRPr lang="fr-BE" sz="20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Around the epidemic threshold, it is possible for an epidemic to reach a large number of farms, which increases with transmissibility. </a:t>
            </a:r>
          </a:p>
          <a:p>
            <a:pPr algn="just">
              <a:lnSpc>
                <a:spcPct val="115000"/>
              </a:lnSpc>
            </a:pPr>
            <a:endParaRPr lang="en-US" sz="20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it-IT" sz="2000" dirty="0"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fr-BE" sz="20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it-IT" sz="2000" dirty="0">
                <a:latin typeface="Arial" panose="020B0604020202020204" pitchFamily="34" charset="0"/>
                <a:ea typeface="Arial" panose="020B0604020202020204" pitchFamily="34" charset="0"/>
              </a:rPr>
              <a:t>in the right plot, we caracterize the epidemic threshold (it is a property not only on the pathogen but also of the spatial distribution of farms)</a:t>
            </a:r>
            <a:endParaRPr lang="fr-BE" sz="20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it-IT" sz="2000" dirty="0">
                <a:latin typeface="Arial" panose="020B0604020202020204" pitchFamily="34" charset="0"/>
                <a:ea typeface="Arial" panose="020B0604020202020204" pitchFamily="34" charset="0"/>
              </a:rPr>
              <a:t>as you can see from both panels, the distribution modelled with the FDM provides a better match to the empirical value of the epidemic threshold and </a:t>
            </a:r>
            <a:endParaRPr lang="fr-BE" sz="20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it-IT" sz="2000" dirty="0"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fr-BE" sz="20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it-IT" sz="2000" dirty="0">
                <a:latin typeface="Arial" panose="020B0604020202020204" pitchFamily="34" charset="0"/>
                <a:ea typeface="Arial" panose="020B0604020202020204" pitchFamily="34" charset="0"/>
              </a:rPr>
              <a:t>interestingly, we find that compare to other simpler model, the FDM yields  farm configurations  with variable epidemic threshold </a:t>
            </a:r>
          </a:p>
          <a:p>
            <a:pPr algn="just">
              <a:lnSpc>
                <a:spcPct val="115000"/>
              </a:lnSpc>
            </a:pPr>
            <a:endParaRPr lang="it-IT" sz="20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en-US" sz="2000" dirty="0">
                <a:latin typeface="Arial" panose="020B0604020202020204" pitchFamily="34" charset="0"/>
                <a:ea typeface="Arial" panose="020B0604020202020204" pitchFamily="34" charset="0"/>
              </a:rPr>
              <a:t>This means that different spatial point patterns simulated with the FDM do not have the same importance of epidemic vulnerability.</a:t>
            </a:r>
            <a:r>
              <a:rPr lang="it-IT" sz="2000" dirty="0"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</a:p>
          <a:p>
            <a:pPr algn="just">
              <a:lnSpc>
                <a:spcPct val="115000"/>
              </a:lnSpc>
            </a:pPr>
            <a:endParaRPr lang="it-IT" sz="20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it-IT" sz="2000" dirty="0">
                <a:latin typeface="Arial" panose="020B0604020202020204" pitchFamily="34" charset="0"/>
                <a:ea typeface="Arial" panose="020B0604020202020204" pitchFamily="34" charset="0"/>
              </a:rPr>
              <a:t>We also observe that clustered point patterns configurations are more susceptible to epidemic than random farms distribution </a:t>
            </a:r>
          </a:p>
          <a:p>
            <a:pPr algn="just">
              <a:lnSpc>
                <a:spcPct val="115000"/>
              </a:lnSpc>
            </a:pPr>
            <a:endParaRPr lang="it-IT" sz="20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 defTabSz="990752">
              <a:lnSpc>
                <a:spcPct val="115000"/>
              </a:lnSpc>
              <a:defRPr/>
            </a:pPr>
            <a:r>
              <a:rPr lang="it-IT" sz="2000" dirty="0">
                <a:latin typeface="Arial" panose="020B0604020202020204" pitchFamily="34" charset="0"/>
                <a:ea typeface="Arial" panose="020B0604020202020204" pitchFamily="34" charset="0"/>
              </a:rPr>
              <a:t>differences in epidemic vulnerability are very important because it dictates not only the average epidemic size but also the epidemic speed and potentially all other epidemic properties </a:t>
            </a:r>
            <a:endParaRPr lang="fr-BE" sz="20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endParaRPr lang="it-IT" sz="20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F7A09F-637F-406C-97A4-5BCCAABB1BA7}" type="slidenum">
              <a:rPr lang="fr-BE" smtClean="0"/>
              <a:t>41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58522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To achieve this, our interdisciplinary team is considering the biological processes occurring in these different production systems, as well as the socioeconomic processes and </a:t>
            </a:r>
            <a:r>
              <a:rPr lang="en-US" sz="1200" dirty="0" err="1"/>
              <a:t>behaviours</a:t>
            </a:r>
            <a:r>
              <a:rPr lang="en-US" sz="1200" dirty="0"/>
              <a:t> that underlie the different intensification models.  </a:t>
            </a:r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EE69F7-E15B-4EF8-94AA-4C048FA5B2FB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25025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9A47DA-CDC1-46B8-A0AF-8B804A5055F8}" type="slidenum">
              <a:rPr lang="en-NZ" smtClean="0"/>
              <a:t>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976412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dirty="0" err="1"/>
              <a:t>Among</a:t>
            </a:r>
            <a:r>
              <a:rPr lang="fr-FR" altLang="fr-FR" dirty="0"/>
              <a:t> point </a:t>
            </a:r>
            <a:r>
              <a:rPr lang="fr-FR" altLang="fr-FR" dirty="0" err="1"/>
              <a:t>processes</a:t>
            </a:r>
            <a:r>
              <a:rPr lang="fr-FR" altLang="fr-FR" dirty="0"/>
              <a:t>, the </a:t>
            </a:r>
            <a:r>
              <a:rPr lang="fr-FR" altLang="fr-FR" dirty="0" err="1"/>
              <a:t>most</a:t>
            </a:r>
            <a:r>
              <a:rPr lang="fr-FR" altLang="fr-FR" dirty="0"/>
              <a:t> </a:t>
            </a:r>
            <a:r>
              <a:rPr lang="fr-FR" altLang="fr-FR" dirty="0" err="1"/>
              <a:t>common</a:t>
            </a:r>
            <a:r>
              <a:rPr lang="fr-FR" altLang="fr-FR" dirty="0"/>
              <a:t> </a:t>
            </a:r>
            <a:r>
              <a:rPr lang="fr-FR" altLang="fr-FR" dirty="0" err="1"/>
              <a:t>is</a:t>
            </a:r>
            <a:r>
              <a:rPr lang="fr-FR" altLang="fr-FR" dirty="0"/>
              <a:t> an </a:t>
            </a:r>
            <a:r>
              <a:rPr lang="fr-FR" altLang="fr-FR" dirty="0" err="1"/>
              <a:t>homogeneous</a:t>
            </a:r>
            <a:r>
              <a:rPr lang="fr-FR" altLang="fr-FR" dirty="0"/>
              <a:t> Poisson process </a:t>
            </a:r>
            <a:r>
              <a:rPr lang="fr-FR" altLang="fr-FR" dirty="0" err="1"/>
              <a:t>that</a:t>
            </a:r>
            <a:r>
              <a:rPr lang="fr-FR" altLang="fr-FR" dirty="0"/>
              <a:t> </a:t>
            </a:r>
            <a:r>
              <a:rPr lang="fr-FR" altLang="fr-FR" dirty="0" err="1"/>
              <a:t>will</a:t>
            </a:r>
            <a:r>
              <a:rPr lang="fr-FR" altLang="fr-FR" dirty="0"/>
              <a:t> place points </a:t>
            </a:r>
            <a:r>
              <a:rPr lang="fr-FR" altLang="fr-FR" dirty="0" err="1"/>
              <a:t>uniformly</a:t>
            </a:r>
            <a:r>
              <a:rPr lang="fr-FR" altLang="fr-FR" dirty="0"/>
              <a:t> on a surface. </a:t>
            </a:r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9A47DA-CDC1-46B8-A0AF-8B804A5055F8}" type="slidenum">
              <a:rPr lang="en-NZ" smtClean="0"/>
              <a:t>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944958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dirty="0"/>
              <a:t>This model can </a:t>
            </a:r>
            <a:r>
              <a:rPr lang="fr-FR" altLang="fr-FR" dirty="0" err="1"/>
              <a:t>be</a:t>
            </a:r>
            <a:r>
              <a:rPr lang="fr-FR" altLang="fr-FR" dirty="0"/>
              <a:t> </a:t>
            </a:r>
            <a:r>
              <a:rPr lang="fr-FR" altLang="fr-FR" dirty="0" err="1"/>
              <a:t>adjusted</a:t>
            </a:r>
            <a:r>
              <a:rPr lang="fr-FR" altLang="fr-FR" dirty="0"/>
              <a:t> with a non </a:t>
            </a:r>
            <a:r>
              <a:rPr lang="fr-FR" altLang="fr-FR" dirty="0" err="1"/>
              <a:t>uniform</a:t>
            </a:r>
            <a:r>
              <a:rPr lang="fr-FR" altLang="fr-FR" dirty="0"/>
              <a:t> </a:t>
            </a:r>
            <a:r>
              <a:rPr lang="fr-FR" altLang="fr-FR" dirty="0" err="1"/>
              <a:t>intensity</a:t>
            </a:r>
            <a:r>
              <a:rPr lang="fr-FR" altLang="fr-FR" dirty="0"/>
              <a:t> </a:t>
            </a:r>
            <a:r>
              <a:rPr lang="fr-FR" altLang="fr-FR" dirty="0" err="1"/>
              <a:t>function</a:t>
            </a:r>
            <a:r>
              <a:rPr lang="fr-FR" altLang="fr-FR" dirty="0"/>
              <a:t> </a:t>
            </a:r>
            <a:r>
              <a:rPr lang="fr-FR" altLang="fr-FR" dirty="0" err="1"/>
              <a:t>that</a:t>
            </a:r>
            <a:r>
              <a:rPr lang="fr-FR" altLang="fr-FR" dirty="0"/>
              <a:t> </a:t>
            </a:r>
            <a:r>
              <a:rPr lang="fr-FR" altLang="fr-FR" dirty="0" err="1"/>
              <a:t>will</a:t>
            </a:r>
            <a:r>
              <a:rPr lang="fr-FR" altLang="fr-FR" dirty="0"/>
              <a:t> </a:t>
            </a:r>
            <a:r>
              <a:rPr lang="fr-FR" altLang="fr-FR" dirty="0" err="1"/>
              <a:t>allow</a:t>
            </a:r>
            <a:r>
              <a:rPr lang="fr-FR" altLang="fr-FR" dirty="0"/>
              <a:t> to place points </a:t>
            </a:r>
            <a:r>
              <a:rPr lang="fr-FR" altLang="fr-FR" dirty="0" err="1"/>
              <a:t>accordingly</a:t>
            </a:r>
            <a:r>
              <a:rPr lang="fr-FR" altLang="fr-FR" dirty="0"/>
              <a:t>;</a:t>
            </a:r>
            <a:endParaRPr lang="fr-BE" altLang="fr-FR" dirty="0"/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9A47DA-CDC1-46B8-A0AF-8B804A5055F8}" type="slidenum">
              <a:rPr lang="en-NZ" smtClean="0"/>
              <a:t>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69990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Cette approche permet de capturer des effets complexes et des dépendances spatiales qui ne peuvent être expliquées uniquement par les prédicteurs spatiaux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9A47DA-CDC1-46B8-A0AF-8B804A5055F8}" type="slidenum">
              <a:rPr lang="en-NZ" smtClean="0"/>
              <a:t>11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68114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9A47DA-CDC1-46B8-A0AF-8B804A5055F8}" type="slidenum">
              <a:rPr lang="en-NZ" smtClean="0"/>
              <a:t>15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042956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9A47DA-CDC1-46B8-A0AF-8B804A5055F8}" type="slidenum">
              <a:rPr lang="en-NZ" smtClean="0"/>
              <a:t>16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157457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9A47DA-CDC1-46B8-A0AF-8B804A5055F8}" type="slidenum">
              <a:rPr lang="en-NZ" smtClean="0"/>
              <a:t>17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90680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B89AA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8" name="TextBox 7"/>
          <p:cNvSpPr txBox="1"/>
          <p:nvPr userDrawn="1"/>
        </p:nvSpPr>
        <p:spPr>
          <a:xfrm>
            <a:off x="304800" y="5492075"/>
            <a:ext cx="11308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Towards safer,</a:t>
            </a:r>
            <a:r>
              <a:rPr lang="en-GB" sz="2000" b="1" baseline="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more sustainable poultry production</a:t>
            </a:r>
            <a:endParaRPr lang="en-GB" sz="2000" b="1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796" y="-1710"/>
            <a:ext cx="9600983" cy="5400000"/>
          </a:xfrm>
          <a:prstGeom prst="rect">
            <a:avLst/>
          </a:prstGeom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7A7EFA94-287B-E286-BD5B-64EB91960BE5}"/>
              </a:ext>
            </a:extLst>
          </p:cNvPr>
          <p:cNvSpPr txBox="1">
            <a:spLocks/>
          </p:cNvSpPr>
          <p:nvPr userDrawn="1"/>
        </p:nvSpPr>
        <p:spPr>
          <a:xfrm>
            <a:off x="0" y="6473857"/>
            <a:ext cx="12192000" cy="3841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rgbClr val="292844"/>
                </a:solidFill>
                <a:latin typeface="Cooper Hewitt Bold" pitchFamily="2" charset="0"/>
                <a:ea typeface="Cooper Hewitt Bold" pitchFamily="2" charset="0"/>
                <a:cs typeface="+mj-cs"/>
              </a:defRPr>
            </a:lvl1pPr>
          </a:lstStyle>
          <a:p>
            <a:pPr algn="l" defTabSz="708025">
              <a:tabLst>
                <a:tab pos="3587750" algn="l"/>
                <a:tab pos="7620000" algn="l"/>
              </a:tabLst>
            </a:pPr>
            <a:r>
              <a:rPr lang="en-GB" sz="1400" cap="none" baseline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UKRI GCRF One Health Poultry Hub 		GEOVET, </a:t>
            </a:r>
            <a:r>
              <a:rPr lang="en-GB" sz="1400" cap="none" baseline="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Silvi</a:t>
            </a:r>
            <a:r>
              <a:rPr lang="en-GB" sz="1400" cap="none" baseline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Marina (Italy), 18 – 21 September, 2023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6C8DAEA-7021-B31B-D991-43CCC7BC7629}"/>
              </a:ext>
            </a:extLst>
          </p:cNvPr>
          <p:cNvGrpSpPr/>
          <p:nvPr userDrawn="1"/>
        </p:nvGrpSpPr>
        <p:grpSpPr>
          <a:xfrm>
            <a:off x="9046251" y="5476130"/>
            <a:ext cx="2994524" cy="432000"/>
            <a:chOff x="7077889" y="5453494"/>
            <a:chExt cx="2994524" cy="432000"/>
          </a:xfrm>
        </p:grpSpPr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C42BABDE-4CB9-1649-3B04-B343043CD3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6235" y="5453494"/>
              <a:ext cx="1256178" cy="432000"/>
            </a:xfrm>
            <a:prstGeom prst="rect">
              <a:avLst/>
            </a:prstGeom>
          </p:spPr>
        </p:pic>
        <p:pic>
          <p:nvPicPr>
            <p:cNvPr id="9" name="Picture 8" descr="Graphical user interface, text, application&#10;&#10;Description automatically generated">
              <a:extLst>
                <a:ext uri="{FF2B5EF4-FFF2-40B4-BE49-F238E27FC236}">
                  <a16:creationId xmlns:a16="http://schemas.microsoft.com/office/drawing/2014/main" id="{D1D2D9C6-E85D-B0BA-7915-A500DDCD4C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7889" y="5453494"/>
              <a:ext cx="1472163" cy="43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69490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5" name="TextBox 4"/>
          <p:cNvSpPr txBox="1"/>
          <p:nvPr userDrawn="1"/>
        </p:nvSpPr>
        <p:spPr>
          <a:xfrm>
            <a:off x="0" y="6457890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000" dirty="0">
              <a:solidFill>
                <a:srgbClr val="292844"/>
              </a:solidFill>
              <a:latin typeface="Montserrat Medium" panose="00000600000000000000" pitchFamily="2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6457890"/>
            <a:ext cx="12192000" cy="400110"/>
          </a:xfrm>
        </p:spPr>
        <p:txBody>
          <a:bodyPr/>
          <a:lstStyle>
            <a:lvl4pPr marL="1371600" indent="0">
              <a:buNone/>
              <a:defRPr/>
            </a:lvl4pPr>
          </a:lstStyle>
          <a:p>
            <a:pPr lvl="3"/>
            <a:r>
              <a:rPr lang="en-US" dirty="0"/>
              <a:t>Caption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0" y="240145"/>
            <a:ext cx="12192000" cy="6105237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5713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0" y="6554"/>
            <a:ext cx="12192000" cy="6858000"/>
          </a:xfrm>
          <a:prstGeom prst="rect">
            <a:avLst/>
          </a:prstGeom>
          <a:solidFill>
            <a:srgbClr val="3B89AA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0591" y="1979397"/>
            <a:ext cx="10581409" cy="1325563"/>
          </a:xfrm>
        </p:spPr>
        <p:txBody>
          <a:bodyPr>
            <a:normAutofit/>
          </a:bodyPr>
          <a:lstStyle>
            <a:lvl1pPr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  <a:endParaRPr lang="en-GB" dirty="0"/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D506A3AC-815F-F91F-B361-61C02571F0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000" y="108000"/>
            <a:ext cx="1423255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5027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B89AA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8" name="TextBox 7"/>
          <p:cNvSpPr txBox="1"/>
          <p:nvPr userDrawn="1"/>
        </p:nvSpPr>
        <p:spPr>
          <a:xfrm>
            <a:off x="304800" y="5492075"/>
            <a:ext cx="11308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Towards safer,</a:t>
            </a:r>
            <a:r>
              <a:rPr lang="en-GB" sz="2000" b="1" baseline="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more sustainable poultry production</a:t>
            </a:r>
            <a:endParaRPr lang="en-GB" sz="2000" b="1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796" y="92075"/>
            <a:ext cx="9600983" cy="5400000"/>
          </a:xfrm>
          <a:prstGeom prst="rect">
            <a:avLst/>
          </a:prstGeom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7A7EFA94-287B-E286-BD5B-64EB91960BE5}"/>
              </a:ext>
            </a:extLst>
          </p:cNvPr>
          <p:cNvSpPr txBox="1">
            <a:spLocks/>
          </p:cNvSpPr>
          <p:nvPr userDrawn="1"/>
        </p:nvSpPr>
        <p:spPr>
          <a:xfrm>
            <a:off x="0" y="6473857"/>
            <a:ext cx="12192000" cy="3841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rgbClr val="292844"/>
                </a:solidFill>
                <a:latin typeface="Cooper Hewitt Bold" pitchFamily="2" charset="0"/>
                <a:ea typeface="Cooper Hewitt Bold" pitchFamily="2" charset="0"/>
                <a:cs typeface="+mj-cs"/>
              </a:defRPr>
            </a:lvl1pPr>
          </a:lstStyle>
          <a:p>
            <a:pPr algn="l" defTabSz="708025">
              <a:tabLst>
                <a:tab pos="3587750" algn="l"/>
                <a:tab pos="7620000" algn="l"/>
              </a:tabLst>
            </a:pPr>
            <a:r>
              <a:rPr lang="en-GB" sz="1400" cap="none" baseline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UKRI GCRF One Health Poultry Hub 		GEOVET, </a:t>
            </a:r>
            <a:r>
              <a:rPr lang="en-GB" sz="1400" cap="none" baseline="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Silvi</a:t>
            </a:r>
            <a:r>
              <a:rPr lang="en-GB" sz="1400" cap="none" baseline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Marina (Italy), 18 – 21 September, 2023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6C8DAEA-7021-B31B-D991-43CCC7BC7629}"/>
              </a:ext>
            </a:extLst>
          </p:cNvPr>
          <p:cNvGrpSpPr/>
          <p:nvPr userDrawn="1"/>
        </p:nvGrpSpPr>
        <p:grpSpPr>
          <a:xfrm>
            <a:off x="9046251" y="5476130"/>
            <a:ext cx="2994524" cy="432000"/>
            <a:chOff x="7077889" y="5453494"/>
            <a:chExt cx="2994524" cy="432000"/>
          </a:xfrm>
        </p:grpSpPr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C42BABDE-4CB9-1649-3B04-B343043CD3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6235" y="5453494"/>
              <a:ext cx="1256178" cy="432000"/>
            </a:xfrm>
            <a:prstGeom prst="rect">
              <a:avLst/>
            </a:prstGeom>
          </p:spPr>
        </p:pic>
        <p:pic>
          <p:nvPicPr>
            <p:cNvPr id="9" name="Picture 8" descr="Graphical user interface, text, application&#10;&#10;Description automatically generated">
              <a:extLst>
                <a:ext uri="{FF2B5EF4-FFF2-40B4-BE49-F238E27FC236}">
                  <a16:creationId xmlns:a16="http://schemas.microsoft.com/office/drawing/2014/main" id="{D1D2D9C6-E85D-B0BA-7915-A500DDCD4C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7889" y="5453494"/>
              <a:ext cx="1472163" cy="43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04355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990236-579A-D330-1F14-051CC3FFFC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 b="1" cap="all" baseline="0">
                <a:solidFill>
                  <a:srgbClr val="292844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BE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7867A5A-21F3-8A16-43D0-68BB58D94F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3C7FF1-DE27-C501-020A-8D8D32B86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21196-2974-47B0-A27E-84572820A8A5}" type="datetimeFigureOut">
              <a:rPr lang="fr-BE" smtClean="0"/>
              <a:t>16-05-24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C8837ED-1486-FF35-145B-EBDE60A49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1CC6E97-B3EB-FF0F-360A-15A45E9FF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A53B6-A843-4C2F-8F4C-CF015BEE292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394581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BCFEAC-24AC-C9B7-8807-545DC2C357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solidFill>
                  <a:srgbClr val="292844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FC32945-DB28-5BF6-B082-DCE8F0F85F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C6C1F7A-ED97-5C7A-EB67-891E0F990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21196-2974-47B0-A27E-84572820A8A5}" type="datetimeFigureOut">
              <a:rPr lang="fr-BE" smtClean="0"/>
              <a:t>16-05-24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75EB093-F84E-C3C2-B388-8311B8F2E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FC31CB5-7D77-841F-35B8-5D4F0330F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A53B6-A843-4C2F-8F4C-CF015BEE292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466626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11ED8A-F56F-84AD-3F99-007131AB7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2F18068-F6DA-2067-0210-1344D9A683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1EA76CF-4235-5F7B-7288-4E612F8C2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21196-2974-47B0-A27E-84572820A8A5}" type="datetimeFigureOut">
              <a:rPr lang="fr-BE" smtClean="0"/>
              <a:t>16-05-24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FAA6D58-8074-2566-B33F-883AC81C3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A07650B-D091-2D26-3C24-E78619D26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A53B6-A843-4C2F-8F4C-CF015BEE292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030023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077094-28F6-147B-04FD-F6BCE5097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4BFE878-2C94-1AC0-5B4F-2963EB79A3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BE74345-2406-19F6-79C8-4B72A7ED21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9471C22-4BAE-B0A4-3ED2-80DA46E86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21196-2974-47B0-A27E-84572820A8A5}" type="datetimeFigureOut">
              <a:rPr lang="fr-BE" smtClean="0"/>
              <a:t>16-05-24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2C1F091-C9F8-C97A-9A02-63BEF48AB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9518F4D-1C05-D694-74EF-7DF729147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A53B6-A843-4C2F-8F4C-CF015BEE292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830561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AFB2B5-E3B6-720D-7B3F-0FA295E84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2949017-564B-7DD4-4302-625181BEAB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4CF9FC4-4CF2-F0AF-9BAA-3EDFD1EDD2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55CD1D3-54C0-20D0-DCC3-433AF9CC6B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104B8E2-04EC-D16E-2EE5-21E3FD04AF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89DF8DE-E1BC-8118-E34F-D3F23FDDD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21196-2974-47B0-A27E-84572820A8A5}" type="datetimeFigureOut">
              <a:rPr lang="fr-BE" smtClean="0"/>
              <a:t>16-05-24</a:t>
            </a:fld>
            <a:endParaRPr lang="fr-B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6D3E71A-B445-E09D-E5FA-8DFDD82C3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CE6536F-D2F8-B20E-24F3-AC0E45C4C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A53B6-A843-4C2F-8F4C-CF015BEE292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576250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0A2C4C-FBD1-546C-5D3F-6A1764A0A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31B7BA5-E7C8-7159-C057-C33E88175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21196-2974-47B0-A27E-84572820A8A5}" type="datetimeFigureOut">
              <a:rPr lang="fr-BE" smtClean="0"/>
              <a:t>16-05-24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714DE69-DD03-806F-C800-BB4565EDF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47DCECB-D372-E1AA-F774-6463DB488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A53B6-A843-4C2F-8F4C-CF015BEE292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315704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1EA4FCF-C07D-5EBB-5CCF-3AB78C9D5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21196-2974-47B0-A27E-84572820A8A5}" type="datetimeFigureOut">
              <a:rPr lang="fr-BE" smtClean="0"/>
              <a:t>16-05-24</a:t>
            </a:fld>
            <a:endParaRPr lang="fr-BE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8F6128C-DA68-D20D-9EBC-F456A53FB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CCEFCEA-8526-A3FE-3FB4-92D53B1AC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A53B6-A843-4C2F-8F4C-CF015BEE292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55397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80000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88000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3212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5CA44D-8B35-E9A2-D096-F25B6AA40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5F9CB3A-F14F-443B-781A-C20C72BB07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D22E8CB-1C70-3B89-2801-3355F0633A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5B3C30D-C632-4B0D-56AE-527B8C056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21196-2974-47B0-A27E-84572820A8A5}" type="datetimeFigureOut">
              <a:rPr lang="fr-BE" smtClean="0"/>
              <a:t>16-05-24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6C2A7E0-0EF0-2F0B-5F2A-C28C751D6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D181FFE-E6CD-7290-CAD4-57FCE1E86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A53B6-A843-4C2F-8F4C-CF015BEE292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23849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229705-571F-D0AB-ACC5-D41FE0249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56BCF5F-B652-7B7A-1C8D-2B525A7801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7942E09-EC84-1062-6709-4255FCF73A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DD776A3-D1BC-22A9-3B0B-6156690FD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21196-2974-47B0-A27E-84572820A8A5}" type="datetimeFigureOut">
              <a:rPr lang="fr-BE" smtClean="0"/>
              <a:t>16-05-24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C9BB738-7B28-788A-4C3C-4CF7F0609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1857914-4162-EC11-46FA-15481DB43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A53B6-A843-4C2F-8F4C-CF015BEE292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127358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39BF2F-FF30-3A6F-7E9F-E11ADA176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75D87B0-19CA-A233-706B-1FEA49733D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E3A02A8-0F40-2374-EBA2-D6C66330E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21196-2974-47B0-A27E-84572820A8A5}" type="datetimeFigureOut">
              <a:rPr lang="fr-BE" smtClean="0"/>
              <a:t>16-05-24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7B0E37B-4E58-2F21-32AD-6C3A518B7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9DDCC03-ADD1-8573-0661-3CEDBD033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A53B6-A843-4C2F-8F4C-CF015BEE292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49843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2B90485-47D5-58AD-8C7E-42775ECC9A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DCC4C74-80FA-6E0C-5B00-282E624682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4FAB18F-61FA-69B1-86B0-7557529B0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21196-2974-47B0-A27E-84572820A8A5}" type="datetimeFigureOut">
              <a:rPr lang="fr-BE" smtClean="0"/>
              <a:t>16-05-24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FDB9CAC-C637-4786-6269-D073A0D8C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C37566A-C8B9-E771-2BFE-3FE439EA6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A53B6-A843-4C2F-8F4C-CF015BEE292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020462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B89AA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8" name="TextBox 7"/>
          <p:cNvSpPr txBox="1"/>
          <p:nvPr userDrawn="1"/>
        </p:nvSpPr>
        <p:spPr>
          <a:xfrm>
            <a:off x="304800" y="5492075"/>
            <a:ext cx="11308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Towards safer,</a:t>
            </a:r>
            <a:r>
              <a:rPr lang="en-GB" sz="2000" b="1" baseline="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more sustainable poultry production</a:t>
            </a:r>
            <a:endParaRPr lang="en-GB" sz="2000" b="1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796" y="-1710"/>
            <a:ext cx="9600983" cy="5400000"/>
          </a:xfrm>
          <a:prstGeom prst="rect">
            <a:avLst/>
          </a:prstGeom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7A7EFA94-287B-E286-BD5B-64EB91960BE5}"/>
              </a:ext>
            </a:extLst>
          </p:cNvPr>
          <p:cNvSpPr txBox="1">
            <a:spLocks/>
          </p:cNvSpPr>
          <p:nvPr userDrawn="1"/>
        </p:nvSpPr>
        <p:spPr>
          <a:xfrm>
            <a:off x="0" y="6473857"/>
            <a:ext cx="12192000" cy="3841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rgbClr val="292844"/>
                </a:solidFill>
                <a:latin typeface="Cooper Hewitt Bold" pitchFamily="2" charset="0"/>
                <a:ea typeface="Cooper Hewitt Bold" pitchFamily="2" charset="0"/>
                <a:cs typeface="+mj-cs"/>
              </a:defRPr>
            </a:lvl1pPr>
          </a:lstStyle>
          <a:p>
            <a:pPr algn="l" defTabSz="708025">
              <a:tabLst>
                <a:tab pos="3587750" algn="l"/>
                <a:tab pos="7620000" algn="l"/>
              </a:tabLst>
            </a:pPr>
            <a:r>
              <a:rPr lang="en-GB" sz="1400" cap="none" baseline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UKRI GCRF One Health Poultry Hub 		MODSTATSAP, Paris (France), May 16, 2024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6C8DAEA-7021-B31B-D991-43CCC7BC7629}"/>
              </a:ext>
            </a:extLst>
          </p:cNvPr>
          <p:cNvGrpSpPr/>
          <p:nvPr userDrawn="1"/>
        </p:nvGrpSpPr>
        <p:grpSpPr>
          <a:xfrm>
            <a:off x="9046251" y="5476130"/>
            <a:ext cx="2994524" cy="432000"/>
            <a:chOff x="7077889" y="5453494"/>
            <a:chExt cx="2994524" cy="432000"/>
          </a:xfrm>
        </p:grpSpPr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C42BABDE-4CB9-1649-3B04-B343043CD3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6235" y="5453494"/>
              <a:ext cx="1256178" cy="432000"/>
            </a:xfrm>
            <a:prstGeom prst="rect">
              <a:avLst/>
            </a:prstGeom>
          </p:spPr>
        </p:pic>
        <p:pic>
          <p:nvPicPr>
            <p:cNvPr id="9" name="Picture 8" descr="Graphical user interface, text, application&#10;&#10;Description automatically generated">
              <a:extLst>
                <a:ext uri="{FF2B5EF4-FFF2-40B4-BE49-F238E27FC236}">
                  <a16:creationId xmlns:a16="http://schemas.microsoft.com/office/drawing/2014/main" id="{D1D2D9C6-E85D-B0BA-7915-A500DDCD4C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7889" y="5453494"/>
              <a:ext cx="1472163" cy="43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26307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0" y="6554"/>
            <a:ext cx="12192000" cy="6858000"/>
          </a:xfrm>
          <a:prstGeom prst="rect">
            <a:avLst/>
          </a:prstGeom>
          <a:solidFill>
            <a:srgbClr val="3B89AA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0591" y="1979397"/>
            <a:ext cx="10581409" cy="1325563"/>
          </a:xfrm>
        </p:spPr>
        <p:txBody>
          <a:bodyPr>
            <a:normAutofit/>
          </a:bodyPr>
          <a:lstStyle>
            <a:lvl1pPr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  <a:endParaRPr lang="en-GB" dirty="0"/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D506A3AC-815F-F91F-B361-61C02571F0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000" y="108000"/>
            <a:ext cx="1423255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9242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F1226D-702B-8873-51C4-9863F93162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135474A-4ED2-739A-B47C-4702EC9B5D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376FC89-3F63-798A-492C-64989A41F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AF2AF-E6C8-42DA-954E-9080F83C4F26}" type="datetimeFigureOut">
              <a:rPr lang="fr-BE" smtClean="0"/>
              <a:t>16-05-24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AD9C380-0320-FC42-95EB-7861EE3B1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A167695-0413-C815-878A-51D821225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B819D-1995-4882-B323-D99B7DFCF6B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569112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2D3B69-5CAA-B28A-5CDC-EF4163134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BD5605-20B2-8002-68FE-DC8B61CB8F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A537FD9-B541-56CC-F9CB-60444BE02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AF2AF-E6C8-42DA-954E-9080F83C4F26}" type="datetimeFigureOut">
              <a:rPr lang="fr-BE" smtClean="0"/>
              <a:t>16-05-24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7891A1A-0949-970E-6A66-1B0C71003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812C442-2374-4417-0012-C8F52B66F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B819D-1995-4882-B323-D99B7DFCF6B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815447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385844-05AD-9698-37A2-2E1EDC262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D4375B6-1E6D-031B-72C9-937BF65433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1DFE473-BDD2-1B85-221B-6A87E1E52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AF2AF-E6C8-42DA-954E-9080F83C4F26}" type="datetimeFigureOut">
              <a:rPr lang="fr-BE" smtClean="0"/>
              <a:t>16-05-24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ABA0476-28B6-BBDC-099B-9E3E84C7F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93D1AA7-E3EE-55D1-61CF-7C4D6FD17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B819D-1995-4882-B323-D99B7DFCF6B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027829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3EA742-617A-99E5-1060-C45674FB3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6A9E815-B4EF-287B-69F3-4BCA4E05E3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7DAD4AA-5AAD-D1A4-9219-76466EE7DA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CC98F68-9985-9AA0-2D2E-B0D60732C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AF2AF-E6C8-42DA-954E-9080F83C4F26}" type="datetimeFigureOut">
              <a:rPr lang="fr-BE" smtClean="0"/>
              <a:t>16-05-24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40E2586-3A64-980D-2D6A-9FC9FDEBE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18DACA4-63C3-D7A4-5D42-A82CC141E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B819D-1995-4882-B323-D99B7DFCF6B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88880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000" y="900000"/>
            <a:ext cx="10581409" cy="85477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2390" y="1944000"/>
            <a:ext cx="10581409" cy="4176000"/>
          </a:xfrm>
        </p:spPr>
        <p:txBody>
          <a:bodyPr/>
          <a:lstStyle>
            <a:lvl1pPr>
              <a:defRPr sz="2400"/>
            </a:lvl1pPr>
            <a:lvl2pPr marL="685800" indent="-228600">
              <a:buFont typeface="Courier New" panose="02070309020205020404" pitchFamily="49" charset="0"/>
              <a:buChar char="o"/>
              <a:defRPr sz="2000"/>
            </a:lvl2pPr>
            <a:lvl3pPr marL="1143000" indent="-228600">
              <a:buFont typeface="Wingdings" panose="05000000000000000000" pitchFamily="2" charset="2"/>
              <a:buChar char="§"/>
              <a:defRPr sz="1800"/>
            </a:lvl3pPr>
            <a:lvl4pPr marL="1600200" indent="-228600">
              <a:buFont typeface="Wingdings" panose="05000000000000000000" pitchFamily="2" charset="2"/>
              <a:buChar char="Ø"/>
              <a:defRPr sz="1600"/>
            </a:lvl4pPr>
            <a:lvl5pPr marL="2057400" indent="-228600">
              <a:buFont typeface="Wingdings" panose="05000000000000000000" pitchFamily="2" charset="2"/>
              <a:buChar char="ü"/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1673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7503C5-D7C4-9FBB-2CB7-41BA0366F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312D21B-DC51-0920-306D-D470F68BDA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E2EE347-D292-129E-C9E0-60DBEFF80B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451B402-14A6-F4E7-1580-D5477A4985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2A153A8-3517-7928-84C5-7435BD17CA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3FEFDBC-48DD-118E-D577-5F79538E6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AF2AF-E6C8-42DA-954E-9080F83C4F26}" type="datetimeFigureOut">
              <a:rPr lang="fr-BE" smtClean="0"/>
              <a:t>16-05-24</a:t>
            </a:fld>
            <a:endParaRPr lang="fr-B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B1B4A9B-F462-673B-FCFA-D5157C3B5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9E3A78C-7336-C66B-B02E-10E2695FE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B819D-1995-4882-B323-D99B7DFCF6B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188751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D4096F-6CC4-FA76-41E4-227EFD664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0868963-1ADF-F97F-C695-87A9E08C0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AF2AF-E6C8-42DA-954E-9080F83C4F26}" type="datetimeFigureOut">
              <a:rPr lang="fr-BE" smtClean="0"/>
              <a:t>16-05-24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61B9154-875D-7684-0002-96656C515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2B1BB80-3618-8656-0647-7EA9177C3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B819D-1995-4882-B323-D99B7DFCF6B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348292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D2B1CDB-8A55-F359-1A84-F4680394D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AF2AF-E6C8-42DA-954E-9080F83C4F26}" type="datetimeFigureOut">
              <a:rPr lang="fr-BE" smtClean="0"/>
              <a:t>16-05-24</a:t>
            </a:fld>
            <a:endParaRPr lang="fr-BE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9A0A9DD-A877-C7C0-3494-26433D7B7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9FBBAC9-B986-074D-1F2B-C09A877D4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B819D-1995-4882-B323-D99B7DFCF6B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227764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126B4F-B76B-7BA0-8DF3-F7B059654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7632315-E8EC-EF0C-BDED-EC147BFDD5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6E0A9B3-A270-98EF-2E4C-F7EF3C6073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3199D21-28A2-BFED-D4F8-45539E4FD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AF2AF-E6C8-42DA-954E-9080F83C4F26}" type="datetimeFigureOut">
              <a:rPr lang="fr-BE" smtClean="0"/>
              <a:t>16-05-24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52E9FDD-B94A-4647-FCB3-E0DB8F952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0CCD657-5181-CAE1-9FA8-303F9B6E1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B819D-1995-4882-B323-D99B7DFCF6B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552141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81835F-6384-03CD-8C3B-044CF2F9C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B0F3E26-8782-E1A1-6060-D91FA6CB63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D42160C-5A28-C4A9-5793-9503DE561F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5BA5C6B-D6DF-F8BF-8B87-193D9C856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AF2AF-E6C8-42DA-954E-9080F83C4F26}" type="datetimeFigureOut">
              <a:rPr lang="fr-BE" smtClean="0"/>
              <a:t>16-05-24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AF4942E-DC14-349F-DAAF-6E48971F1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9408A8B-4604-E649-B446-2C3A7B0FD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B819D-1995-4882-B323-D99B7DFCF6B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529072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2A6085-6245-64CF-4177-789CF4836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4EF156A-8107-3BA5-C34D-429ED2C773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E2C1687-A8BD-658B-F16A-C393E2BBB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AF2AF-E6C8-42DA-954E-9080F83C4F26}" type="datetimeFigureOut">
              <a:rPr lang="fr-BE" smtClean="0"/>
              <a:t>16-05-24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3BBD456-6875-102D-2E22-34C2822E2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E2D0FB4-D8EE-9E75-0E3E-08A3F4C62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B819D-1995-4882-B323-D99B7DFCF6B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574167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3E16520-C97F-66F5-FC66-0D19DF3817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63F5321-38F3-0CB3-E058-01B44308E4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833143C-0532-DC59-1B97-89388A76E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AF2AF-E6C8-42DA-954E-9080F83C4F26}" type="datetimeFigureOut">
              <a:rPr lang="fr-BE" smtClean="0"/>
              <a:t>16-05-24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94CEE15-7875-03CA-9561-2DFC1937B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6060B0B-B028-AE3B-7F60-C18FCE9EB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B819D-1995-4882-B323-D99B7DFCF6B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2541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000" y="1709738"/>
            <a:ext cx="1058400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4000" y="4589463"/>
            <a:ext cx="10584000" cy="1500187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rgbClr val="29284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1047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0">
                <a:latin typeface="Cooper Hewitt Bold" pitchFamily="2" charset="0"/>
                <a:ea typeface="Cooper Hewitt Bold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0">
                <a:latin typeface="Cooper Hewitt Bold" pitchFamily="2" charset="0"/>
                <a:ea typeface="Cooper Hewitt Bold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2762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942559" y="2412886"/>
            <a:ext cx="10290175" cy="958276"/>
          </a:xfrm>
        </p:spPr>
        <p:txBody>
          <a:bodyPr/>
          <a:lstStyle>
            <a:lvl1pPr marL="0" indent="0" algn="ctr">
              <a:buNone/>
              <a:defRPr baseline="0">
                <a:solidFill>
                  <a:srgbClr val="3B89AA"/>
                </a:solidFill>
              </a:defRPr>
            </a:lvl1pPr>
          </a:lstStyle>
          <a:p>
            <a:pPr lvl="0"/>
            <a:r>
              <a:rPr lang="en-GB" dirty="0"/>
              <a:t>Quote, fact or figure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7600950" y="3503613"/>
            <a:ext cx="3632200" cy="461962"/>
          </a:xfrm>
        </p:spPr>
        <p:txBody>
          <a:bodyPr>
            <a:normAutofit/>
          </a:bodyPr>
          <a:lstStyle>
            <a:lvl1pPr marL="0" indent="0" algn="r">
              <a:buNone/>
              <a:defRPr sz="1200">
                <a:solidFill>
                  <a:srgbClr val="292844"/>
                </a:solidFill>
              </a:defRPr>
            </a:lvl1pPr>
          </a:lstStyle>
          <a:p>
            <a:pPr lvl="0"/>
            <a:r>
              <a:rPr lang="en-GB"/>
              <a:t>Attribute</a:t>
            </a:r>
          </a:p>
        </p:txBody>
      </p:sp>
    </p:spTree>
    <p:extLst>
      <p:ext uri="{BB962C8B-B14F-4D97-AF65-F5344CB8AC3E}">
        <p14:creationId xmlns:p14="http://schemas.microsoft.com/office/powerpoint/2010/main" val="306865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280" y="1668089"/>
            <a:ext cx="10581409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960279" y="3294346"/>
            <a:ext cx="105814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3B89AA"/>
                </a:solidFill>
                <a:latin typeface="Montserrat SemiBold" panose="00000700000000000000" pitchFamily="2" charset="0"/>
              </a:rPr>
              <a:t>Bullet points can be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3B89AA"/>
                </a:solidFill>
                <a:latin typeface="Montserrat SemiBold" panose="00000700000000000000" pitchFamily="2" charset="0"/>
              </a:rPr>
              <a:t>Very Useful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3B89AA"/>
                </a:solidFill>
                <a:latin typeface="Montserrat SemiBold" panose="00000700000000000000" pitchFamily="2" charset="0"/>
              </a:rPr>
              <a:t>Indeed</a:t>
            </a:r>
          </a:p>
        </p:txBody>
      </p:sp>
    </p:spTree>
    <p:extLst>
      <p:ext uri="{BB962C8B-B14F-4D97-AF65-F5344CB8AC3E}">
        <p14:creationId xmlns:p14="http://schemas.microsoft.com/office/powerpoint/2010/main" val="2382843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7" y="575632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982771" y="137573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2437769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0068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7" y="575632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982771" y="137573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2437769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9252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4000" y="1668089"/>
            <a:ext cx="10584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4000" y="3168000"/>
            <a:ext cx="10584000" cy="29699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3A7DFD0A-B20C-58B4-EFC5-84D9A1E659F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324" y="64084"/>
            <a:ext cx="1169870" cy="591818"/>
          </a:xfrm>
          <a:prstGeom prst="rect">
            <a:avLst/>
          </a:prstGeom>
        </p:spPr>
      </p:pic>
      <p:pic>
        <p:nvPicPr>
          <p:cNvPr id="6" name="Image 5" descr="Une image contenant Police, capture d’écran, logo, Bleu électrique&#10;&#10;Description générée automatiquement">
            <a:extLst>
              <a:ext uri="{FF2B5EF4-FFF2-40B4-BE49-F238E27FC236}">
                <a16:creationId xmlns:a16="http://schemas.microsoft.com/office/drawing/2014/main" id="{06EAFCA3-3078-16C7-8912-D5B8FD062AE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354" y="63535"/>
            <a:ext cx="656492" cy="65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167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1" r:id="rId2"/>
    <p:sldLayoutId id="2147483662" r:id="rId3"/>
    <p:sldLayoutId id="2147483663" r:id="rId4"/>
    <p:sldLayoutId id="2147483665" r:id="rId5"/>
    <p:sldLayoutId id="2147483667" r:id="rId6"/>
    <p:sldLayoutId id="2147483666" r:id="rId7"/>
    <p:sldLayoutId id="2147483669" r:id="rId8"/>
    <p:sldLayoutId id="2147483674" r:id="rId9"/>
    <p:sldLayoutId id="2147483673" r:id="rId10"/>
    <p:sldLayoutId id="2147483670" r:id="rId11"/>
    <p:sldLayoutId id="214748368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cap="all" baseline="0">
          <a:solidFill>
            <a:srgbClr val="292844"/>
          </a:solidFill>
          <a:latin typeface="Roboto Condensed" panose="02000000000000000000" pitchFamily="2" charset="0"/>
          <a:ea typeface="Roboto Condensed" panose="02000000000000000000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cap="none" baseline="0">
          <a:solidFill>
            <a:srgbClr val="292844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2400" kern="1200">
          <a:solidFill>
            <a:srgbClr val="292844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rgbClr val="3B89AA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Ø"/>
        <a:defRPr sz="1800" kern="1200">
          <a:solidFill>
            <a:srgbClr val="292844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Roboto" panose="02000000000000000000" pitchFamily="2" charset="0"/>
        <a:buChar char="–"/>
        <a:defRPr sz="1800" kern="1200">
          <a:solidFill>
            <a:srgbClr val="292844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DCF3707-5807-43D2-1A93-CF00D767F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9BFDD41-287E-5594-3ECB-7DD1ABDFCE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F6EA66D-4322-2827-F580-CA2477EAEA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21196-2974-47B0-A27E-84572820A8A5}" type="datetimeFigureOut">
              <a:rPr lang="fr-BE" smtClean="0"/>
              <a:t>16-05-24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8679AB2-C100-35AE-D3C8-0B578C9FDC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7EEC73C-A5E4-927F-5022-D7C282553A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0A53B6-A843-4C2F-8F4C-CF015BEE2928}" type="slidenum">
              <a:rPr lang="fr-BE" smtClean="0"/>
              <a:t>‹N°›</a:t>
            </a:fld>
            <a:endParaRPr lang="fr-BE"/>
          </a:p>
        </p:txBody>
      </p:sp>
      <p:pic>
        <p:nvPicPr>
          <p:cNvPr id="8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FDE3488F-7089-6C1A-14C7-12503B4429F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324" y="64084"/>
            <a:ext cx="1169870" cy="591818"/>
          </a:xfrm>
          <a:prstGeom prst="rect">
            <a:avLst/>
          </a:prstGeom>
        </p:spPr>
      </p:pic>
      <p:pic>
        <p:nvPicPr>
          <p:cNvPr id="10" name="Image 9" descr="Une image contenant Police, capture d’écran, logo, Bleu électrique&#10;&#10;Description générée automatiquement">
            <a:extLst>
              <a:ext uri="{FF2B5EF4-FFF2-40B4-BE49-F238E27FC236}">
                <a16:creationId xmlns:a16="http://schemas.microsoft.com/office/drawing/2014/main" id="{679778AB-A8EE-96B0-FFB7-A3BA5F9040FB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354" y="63535"/>
            <a:ext cx="656492" cy="65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794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5DB7C87-66EB-9C12-D373-FD611497A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056F4CE-AE75-C53B-F74A-A28E8D8A5D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3DDCA13-DB3D-19CC-4ECE-89D24A1CED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CBAF2AF-E6C8-42DA-954E-9080F83C4F26}" type="datetimeFigureOut">
              <a:rPr lang="fr-BE" smtClean="0"/>
              <a:t>16-05-24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77EB8E2-E50D-8CE3-3EB5-17CEB73196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CE752B9-6B86-8A04-DFD5-73716EE8FB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05B819D-1995-4882-B323-D99B7DFCF6B6}" type="slidenum">
              <a:rPr lang="fr-BE" smtClean="0"/>
              <a:t>‹N°›</a:t>
            </a:fld>
            <a:endParaRPr lang="fr-BE"/>
          </a:p>
        </p:txBody>
      </p:sp>
      <p:pic>
        <p:nvPicPr>
          <p:cNvPr id="7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41068916-EFCC-DCDD-920C-5D81271FA57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324" y="64084"/>
            <a:ext cx="1169870" cy="591818"/>
          </a:xfrm>
          <a:prstGeom prst="rect">
            <a:avLst/>
          </a:prstGeom>
        </p:spPr>
      </p:pic>
      <p:pic>
        <p:nvPicPr>
          <p:cNvPr id="8" name="Image 7" descr="Une image contenant Police, capture d’écran, logo, Bleu électrique&#10;&#10;Description générée automatiquement">
            <a:extLst>
              <a:ext uri="{FF2B5EF4-FFF2-40B4-BE49-F238E27FC236}">
                <a16:creationId xmlns:a16="http://schemas.microsoft.com/office/drawing/2014/main" id="{987DC4D6-F3F2-028E-04DF-539649976D8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354" y="63535"/>
            <a:ext cx="656492" cy="65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612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8.pn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8.png"/><Relationship Id="rId3" Type="http://schemas.openxmlformats.org/officeDocument/2006/relationships/image" Target="../media/image49.jpg"/><Relationship Id="rId7" Type="http://schemas.openxmlformats.org/officeDocument/2006/relationships/image" Target="../media/image53.jpeg"/><Relationship Id="rId12" Type="http://schemas.openxmlformats.org/officeDocument/2006/relationships/image" Target="../media/image57.png"/><Relationship Id="rId2" Type="http://schemas.openxmlformats.org/officeDocument/2006/relationships/hyperlink" Target="mailto:dupas.mc@gmail.com" TargetMode="External"/><Relationship Id="rId16" Type="http://schemas.openxmlformats.org/officeDocument/2006/relationships/image" Target="../media/image61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2.jpeg"/><Relationship Id="rId11" Type="http://schemas.openxmlformats.org/officeDocument/2006/relationships/image" Target="../media/image56.jpg"/><Relationship Id="rId5" Type="http://schemas.openxmlformats.org/officeDocument/2006/relationships/image" Target="../media/image51.jpg"/><Relationship Id="rId15" Type="http://schemas.openxmlformats.org/officeDocument/2006/relationships/image" Target="../media/image60.jpeg"/><Relationship Id="rId10" Type="http://schemas.openxmlformats.org/officeDocument/2006/relationships/image" Target="../media/image55.png"/><Relationship Id="rId4" Type="http://schemas.openxmlformats.org/officeDocument/2006/relationships/image" Target="../media/image50.png"/><Relationship Id="rId9" Type="http://schemas.microsoft.com/office/2007/relationships/hdphoto" Target="../media/hdphoto2.wdp"/><Relationship Id="rId1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10" Type="http://schemas.openxmlformats.org/officeDocument/2006/relationships/image" Target="../media/image240.png"/><Relationship Id="rId4" Type="http://schemas.openxmlformats.org/officeDocument/2006/relationships/image" Target="../media/image77.png"/><Relationship Id="rId9" Type="http://schemas.openxmlformats.org/officeDocument/2006/relationships/image" Target="../media/image2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90276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DD9512-5917-AF66-7D1D-662379B08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cap="all" dirty="0"/>
              <a:t>Point pattern </a:t>
            </a:r>
            <a:r>
              <a:rPr lang="fr-BE" cap="all" dirty="0" err="1"/>
              <a:t>processes</a:t>
            </a:r>
            <a:endParaRPr lang="fr-BE" cap="all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47A37AD-BE7A-6D99-93A2-16D462FA339A}"/>
              </a:ext>
            </a:extLst>
          </p:cNvPr>
          <p:cNvSpPr txBox="1"/>
          <p:nvPr/>
        </p:nvSpPr>
        <p:spPr>
          <a:xfrm>
            <a:off x="935471" y="5512375"/>
            <a:ext cx="2252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/>
              <a:t>Homogeneous</a:t>
            </a:r>
            <a:r>
              <a:rPr lang="fr-FR" b="1" dirty="0"/>
              <a:t> </a:t>
            </a:r>
          </a:p>
          <a:p>
            <a:pPr algn="ctr"/>
            <a:r>
              <a:rPr lang="fr-FR" i="1" dirty="0"/>
              <a:t>Poisson process</a:t>
            </a:r>
            <a:endParaRPr lang="fr-BE" i="1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3E75111-D3ED-F8D0-F4E4-8990A65C2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1254" y="1857275"/>
            <a:ext cx="1876306" cy="353875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201C5EE-B375-16E3-B698-41581228C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505" y="1905977"/>
            <a:ext cx="1859874" cy="3437588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D5A1CD24-76AE-BF71-2747-D2C03F2B7397}"/>
              </a:ext>
            </a:extLst>
          </p:cNvPr>
          <p:cNvGrpSpPr/>
          <p:nvPr/>
        </p:nvGrpSpPr>
        <p:grpSpPr>
          <a:xfrm>
            <a:off x="8802636" y="1879933"/>
            <a:ext cx="1815440" cy="3448818"/>
            <a:chOff x="8555786" y="1056917"/>
            <a:chExt cx="2309140" cy="4353858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8AEFA290-E62E-0909-4BA1-81429418F0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7328"/>
            <a:stretch/>
          </p:blipFill>
          <p:spPr>
            <a:xfrm>
              <a:off x="8555786" y="1056917"/>
              <a:ext cx="2285108" cy="2197358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9A0CE52F-7EF9-80F9-4A00-C9E85617C5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7951"/>
            <a:stretch/>
          </p:blipFill>
          <p:spPr>
            <a:xfrm>
              <a:off x="8613176" y="3213417"/>
              <a:ext cx="2251750" cy="2197358"/>
            </a:xfrm>
            <a:prstGeom prst="rect">
              <a:avLst/>
            </a:prstGeom>
          </p:spPr>
        </p:pic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id="{7833B47F-2D3D-9C83-4D2B-B696BD9FDD0F}"/>
              </a:ext>
            </a:extLst>
          </p:cNvPr>
          <p:cNvSpPr txBox="1"/>
          <p:nvPr/>
        </p:nvSpPr>
        <p:spPr>
          <a:xfrm>
            <a:off x="4881382" y="5512375"/>
            <a:ext cx="2110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/>
              <a:t>Homogeneous</a:t>
            </a:r>
            <a:r>
              <a:rPr lang="fr-FR" b="1" dirty="0"/>
              <a:t> </a:t>
            </a:r>
          </a:p>
          <a:p>
            <a:pPr algn="ctr"/>
            <a:r>
              <a:rPr lang="fr-FR" i="1" dirty="0"/>
              <a:t>Poisson process</a:t>
            </a:r>
            <a:endParaRPr lang="fr-BE" i="1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6C49D15-2E5C-5F07-360D-06E9A8A95CD1}"/>
              </a:ext>
            </a:extLst>
          </p:cNvPr>
          <p:cNvSpPr txBox="1"/>
          <p:nvPr/>
        </p:nvSpPr>
        <p:spPr>
          <a:xfrm rot="16200000">
            <a:off x="-241300" y="2594684"/>
            <a:ext cx="208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Intensity function</a:t>
            </a:r>
            <a:endParaRPr lang="fr-BE" sz="1400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0D19445-AEC9-7FB0-3A00-7BA667D93DE2}"/>
              </a:ext>
            </a:extLst>
          </p:cNvPr>
          <p:cNvSpPr txBox="1"/>
          <p:nvPr/>
        </p:nvSpPr>
        <p:spPr>
          <a:xfrm rot="16200000">
            <a:off x="-252496" y="4275790"/>
            <a:ext cx="208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Points pattern</a:t>
            </a:r>
            <a:endParaRPr lang="fr-BE" sz="1400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5678FEA-FBF2-11E6-F047-8D36ADE7CFCA}"/>
              </a:ext>
            </a:extLst>
          </p:cNvPr>
          <p:cNvSpPr txBox="1"/>
          <p:nvPr/>
        </p:nvSpPr>
        <p:spPr>
          <a:xfrm>
            <a:off x="8703987" y="5424115"/>
            <a:ext cx="20556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/>
              <a:t>Inhomogeneous</a:t>
            </a:r>
            <a:r>
              <a:rPr lang="fr-FR" b="1" dirty="0"/>
              <a:t> </a:t>
            </a:r>
          </a:p>
          <a:p>
            <a:pPr algn="ctr"/>
            <a:r>
              <a:rPr lang="fr-FR" i="1" dirty="0"/>
              <a:t>Log </a:t>
            </a:r>
            <a:r>
              <a:rPr lang="fr-FR" i="1" dirty="0" err="1"/>
              <a:t>Gaussian</a:t>
            </a:r>
            <a:r>
              <a:rPr lang="fr-FR" i="1" dirty="0"/>
              <a:t> Cox </a:t>
            </a:r>
            <a:r>
              <a:rPr lang="fr-FR" i="1" dirty="0" err="1"/>
              <a:t>Processes</a:t>
            </a:r>
            <a:endParaRPr lang="fr-BE" i="1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7E924F3-8AC8-26C6-1D1A-57D05F00805A}"/>
              </a:ext>
            </a:extLst>
          </p:cNvPr>
          <p:cNvSpPr txBox="1"/>
          <p:nvPr/>
        </p:nvSpPr>
        <p:spPr>
          <a:xfrm rot="16200000">
            <a:off x="3646881" y="2567166"/>
            <a:ext cx="208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Intensity function</a:t>
            </a:r>
            <a:endParaRPr lang="fr-BE" sz="1400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2175F9B-3007-8D32-5C12-109393637BF0}"/>
              </a:ext>
            </a:extLst>
          </p:cNvPr>
          <p:cNvSpPr txBox="1"/>
          <p:nvPr/>
        </p:nvSpPr>
        <p:spPr>
          <a:xfrm rot="16200000">
            <a:off x="3635685" y="4248272"/>
            <a:ext cx="208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Points pattern</a:t>
            </a:r>
            <a:endParaRPr lang="fr-BE" sz="1400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280CE34-55E6-64E9-7C2A-B32F408368F5}"/>
              </a:ext>
            </a:extLst>
          </p:cNvPr>
          <p:cNvSpPr txBox="1"/>
          <p:nvPr/>
        </p:nvSpPr>
        <p:spPr>
          <a:xfrm rot="16200000">
            <a:off x="7420531" y="2567166"/>
            <a:ext cx="208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Intensity function</a:t>
            </a:r>
            <a:endParaRPr lang="fr-BE" sz="1400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8E02E99-57C0-9BE6-10CE-3E962C2C41E1}"/>
              </a:ext>
            </a:extLst>
          </p:cNvPr>
          <p:cNvSpPr txBox="1"/>
          <p:nvPr/>
        </p:nvSpPr>
        <p:spPr>
          <a:xfrm rot="16200000">
            <a:off x="7409335" y="4248272"/>
            <a:ext cx="208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Points pattern</a:t>
            </a:r>
            <a:endParaRPr lang="fr-BE" sz="1400" dirty="0"/>
          </a:p>
        </p:txBody>
      </p:sp>
    </p:spTree>
    <p:extLst>
      <p:ext uri="{BB962C8B-B14F-4D97-AF65-F5344CB8AC3E}">
        <p14:creationId xmlns:p14="http://schemas.microsoft.com/office/powerpoint/2010/main" val="1273406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DD9512-5917-AF66-7D1D-662379B08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cap="all" dirty="0"/>
              <a:t>Point pattern </a:t>
            </a:r>
            <a:r>
              <a:rPr lang="fr-BE" cap="all" dirty="0" err="1"/>
              <a:t>processes</a:t>
            </a:r>
            <a:endParaRPr lang="fr-BE" cap="all" dirty="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D5A1CD24-76AE-BF71-2747-D2C03F2B7397}"/>
              </a:ext>
            </a:extLst>
          </p:cNvPr>
          <p:cNvGrpSpPr/>
          <p:nvPr/>
        </p:nvGrpSpPr>
        <p:grpSpPr>
          <a:xfrm>
            <a:off x="8802636" y="1879933"/>
            <a:ext cx="1815440" cy="3448818"/>
            <a:chOff x="8555786" y="1056917"/>
            <a:chExt cx="2309140" cy="4353858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8AEFA290-E62E-0909-4BA1-81429418F0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7328"/>
            <a:stretch/>
          </p:blipFill>
          <p:spPr>
            <a:xfrm>
              <a:off x="8555786" y="1056917"/>
              <a:ext cx="2285108" cy="2197358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9A0CE52F-7EF9-80F9-4A00-C9E85617C5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7951"/>
            <a:stretch/>
          </p:blipFill>
          <p:spPr>
            <a:xfrm>
              <a:off x="8613176" y="3213417"/>
              <a:ext cx="2251750" cy="2197358"/>
            </a:xfrm>
            <a:prstGeom prst="rect">
              <a:avLst/>
            </a:prstGeom>
          </p:spPr>
        </p:pic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85678FEA-FBF2-11E6-F047-8D36ADE7CFCA}"/>
              </a:ext>
            </a:extLst>
          </p:cNvPr>
          <p:cNvSpPr txBox="1"/>
          <p:nvPr/>
        </p:nvSpPr>
        <p:spPr>
          <a:xfrm>
            <a:off x="8703987" y="5424115"/>
            <a:ext cx="20556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/>
              <a:t>Inhomogeneous</a:t>
            </a:r>
            <a:r>
              <a:rPr lang="fr-FR" b="1" dirty="0"/>
              <a:t> </a:t>
            </a:r>
          </a:p>
          <a:p>
            <a:pPr algn="ctr"/>
            <a:r>
              <a:rPr lang="fr-FR" i="1" dirty="0"/>
              <a:t>Log </a:t>
            </a:r>
            <a:r>
              <a:rPr lang="fr-FR" i="1" dirty="0" err="1"/>
              <a:t>Gaussian</a:t>
            </a:r>
            <a:r>
              <a:rPr lang="fr-FR" i="1" dirty="0"/>
              <a:t> Cox </a:t>
            </a:r>
            <a:r>
              <a:rPr lang="fr-FR" i="1" dirty="0" err="1"/>
              <a:t>Processes</a:t>
            </a:r>
            <a:endParaRPr lang="fr-BE" i="1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280CE34-55E6-64E9-7C2A-B32F408368F5}"/>
              </a:ext>
            </a:extLst>
          </p:cNvPr>
          <p:cNvSpPr txBox="1"/>
          <p:nvPr/>
        </p:nvSpPr>
        <p:spPr>
          <a:xfrm rot="16200000">
            <a:off x="7420531" y="2567166"/>
            <a:ext cx="208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Intensity function</a:t>
            </a:r>
            <a:endParaRPr lang="fr-BE" sz="1400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8E02E99-57C0-9BE6-10CE-3E962C2C41E1}"/>
              </a:ext>
            </a:extLst>
          </p:cNvPr>
          <p:cNvSpPr txBox="1"/>
          <p:nvPr/>
        </p:nvSpPr>
        <p:spPr>
          <a:xfrm rot="16200000">
            <a:off x="7409335" y="4248272"/>
            <a:ext cx="208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Points pattern</a:t>
            </a:r>
            <a:endParaRPr lang="fr-BE" sz="1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234D39BF-29A6-6172-0890-BC1CBDEE2BEE}"/>
                  </a:ext>
                </a:extLst>
              </p:cNvPr>
              <p:cNvSpPr txBox="1"/>
              <p:nvPr/>
            </p:nvSpPr>
            <p:spPr>
              <a:xfrm>
                <a:off x="838200" y="2346349"/>
                <a:ext cx="6740550" cy="3231654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0" indent="0">
                  <a:spcAft>
                    <a:spcPts val="1200"/>
                  </a:spcAft>
                  <a:buNone/>
                </a:pPr>
                <a:r>
                  <a:rPr lang="fr-FR" sz="18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Intensity function </a:t>
                </a:r>
              </a:p>
              <a:p>
                <a:pPr marL="0" indent="0">
                  <a:spcAft>
                    <a:spcPts val="1200"/>
                  </a:spcAft>
                  <a:buNone/>
                </a:pPr>
                <a:endParaRPr lang="fr-FR" sz="18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spcAft>
                    <a:spcPts val="12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d>
                        <m:dPr>
                          <m:ctrlPr>
                            <a:rPr lang="fr-F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fr-FR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fr-F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18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fr-FR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fr-FR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fr-FR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fr-FR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fr-FR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fr-FR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𝑝𝑟𝑒𝑑</m:t>
                                  </m:r>
                                </m:e>
                                <m:sub>
                                  <m:r>
                                    <a:rPr lang="fr-FR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fr-FR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fr-FR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fr-FR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fr-FR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𝑝𝑟𝑒𝑑</m:t>
                                  </m:r>
                                </m:e>
                                <m:sub>
                                  <m:r>
                                    <a:rPr lang="fr-FR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fr-FR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+…+</m:t>
                              </m:r>
                              <m:sSub>
                                <m:sSubPr>
                                  <m:ctrlPr>
                                    <a:rPr lang="fr-FR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fr-FR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fr-FR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𝑝𝑟𝑒𝑑</m:t>
                                  </m:r>
                                </m:e>
                                <m:sub>
                                  <m:r>
                                    <a:rPr lang="fr-FR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fr-FR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 ∈(</m:t>
                              </m:r>
                              <m:r>
                                <a:rPr lang="fr-FR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fr-FR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fr-FR" sz="1800" b="0" dirty="0">
                  <a:ea typeface="Cambria Math" panose="02040503050406030204" pitchFamily="18" charset="0"/>
                </a:endParaRPr>
              </a:p>
              <a:p>
                <a:pPr marL="0" indent="0">
                  <a:spcAft>
                    <a:spcPts val="1200"/>
                  </a:spcAft>
                  <a:buNone/>
                </a:pPr>
                <a:endParaRPr lang="fr-FR" dirty="0">
                  <a:ea typeface="Cambria Math" panose="02040503050406030204" pitchFamily="18" charset="0"/>
                </a:endParaRPr>
              </a:p>
              <a:p>
                <a:pPr>
                  <a:spcAft>
                    <a:spcPts val="1200"/>
                  </a:spcAft>
                </a:pPr>
                <a:r>
                  <a:rPr lang="en-US" sz="1800" dirty="0"/>
                  <a:t>Where </a:t>
                </a:r>
                <a14:m>
                  <m:oMath xmlns:m="http://schemas.openxmlformats.org/officeDocument/2006/math">
                    <m:r>
                      <a:rPr lang="fr-FR" sz="1800" b="0" i="1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sz="1800" dirty="0"/>
                  <a:t> is any location in the study,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fr-FR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8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fr-FR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fr-FR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/>
                  <a:t>…,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fr-FR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1800" dirty="0"/>
                  <a:t> are the parameters to be estimated, </a:t>
                </a:r>
                <a14:m>
                  <m:oMath xmlns:m="http://schemas.openxmlformats.org/officeDocument/2006/math">
                    <m:r>
                      <a:rPr lang="fr-FR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𝑝𝑟𝑒𝑑</m:t>
                    </m:r>
                  </m:oMath>
                </a14:m>
                <a:r>
                  <a:rPr lang="en-US" sz="1800" dirty="0"/>
                  <a:t> the predictors and </a:t>
                </a:r>
                <a14:m>
                  <m:oMath xmlns:m="http://schemas.openxmlformats.org/officeDocument/2006/math">
                    <m:r>
                      <a:rPr lang="fr-FR" sz="18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1800" dirty="0"/>
                  <a:t> the number of predictors.</a:t>
                </a:r>
              </a:p>
              <a:p>
                <a:pPr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fr-FR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∈(</m:t>
                    </m:r>
                    <m:r>
                      <a:rPr lang="fr-FR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1800" dirty="0"/>
                  <a:t>) : Gaussian process</a:t>
                </a:r>
              </a:p>
              <a:p>
                <a:pPr marL="0" indent="0">
                  <a:spcAft>
                    <a:spcPts val="1200"/>
                  </a:spcAft>
                  <a:buNone/>
                </a:pPr>
                <a:endParaRPr lang="fr-FR" sz="1800" b="0" dirty="0"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234D39BF-29A6-6172-0890-BC1CBDEE2B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346349"/>
                <a:ext cx="6740550" cy="3231654"/>
              </a:xfrm>
              <a:prstGeom prst="rect">
                <a:avLst/>
              </a:prstGeom>
              <a:blipFill>
                <a:blip r:embed="rId4"/>
                <a:stretch>
                  <a:fillRect l="-723" t="-1128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re 1">
            <a:extLst>
              <a:ext uri="{FF2B5EF4-FFF2-40B4-BE49-F238E27FC236}">
                <a16:creationId xmlns:a16="http://schemas.microsoft.com/office/drawing/2014/main" id="{6AFAB260-E20A-6448-4D34-07FDAC3F49B6}"/>
              </a:ext>
            </a:extLst>
          </p:cNvPr>
          <p:cNvSpPr txBox="1">
            <a:spLocks/>
          </p:cNvSpPr>
          <p:nvPr/>
        </p:nvSpPr>
        <p:spPr>
          <a:xfrm>
            <a:off x="838200" y="1357924"/>
            <a:ext cx="10581409" cy="8547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baseline="0">
                <a:solidFill>
                  <a:srgbClr val="292844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j-cs"/>
              </a:defRPr>
            </a:lvl1pPr>
          </a:lstStyle>
          <a:p>
            <a:r>
              <a:rPr lang="fr-BE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</a:t>
            </a:r>
            <a:r>
              <a:rPr lang="fr-BE" sz="2800" cap="none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og </a:t>
            </a:r>
            <a:r>
              <a:rPr lang="fr-BE" sz="2800" cap="none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Gaussian</a:t>
            </a:r>
            <a:r>
              <a:rPr lang="fr-BE" sz="2800" cap="none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Cox Process (LGCP)</a:t>
            </a:r>
            <a:endParaRPr lang="fr-BE" sz="2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6270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EACDB1-059E-26F5-7323-202702362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000" y="292068"/>
            <a:ext cx="10581409" cy="854773"/>
          </a:xfrm>
        </p:spPr>
        <p:txBody>
          <a:bodyPr/>
          <a:lstStyle/>
          <a:p>
            <a:r>
              <a:rPr lang="fr-FR" cap="all" dirty="0"/>
              <a:t>data</a:t>
            </a:r>
            <a:endParaRPr lang="fr-BE" cap="all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C202207-FC63-EE7E-A219-EB1D16D54BA6}"/>
              </a:ext>
            </a:extLst>
          </p:cNvPr>
          <p:cNvSpPr txBox="1"/>
          <p:nvPr/>
        </p:nvSpPr>
        <p:spPr>
          <a:xfrm>
            <a:off x="1119883" y="1213554"/>
            <a:ext cx="63610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dirty="0" err="1">
                <a:solidFill>
                  <a:srgbClr val="292844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Farm</a:t>
            </a:r>
            <a:r>
              <a:rPr lang="fr-FR" sz="2800" dirty="0">
                <a:solidFill>
                  <a:srgbClr val="292844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distribution</a:t>
            </a:r>
          </a:p>
        </p:txBody>
      </p:sp>
      <p:pic>
        <p:nvPicPr>
          <p:cNvPr id="5" name="Image 4" descr="Une image contenant carte&#10;&#10;Description générée automatiquement">
            <a:extLst>
              <a:ext uri="{FF2B5EF4-FFF2-40B4-BE49-F238E27FC236}">
                <a16:creationId xmlns:a16="http://schemas.microsoft.com/office/drawing/2014/main" id="{B544E5F9-9F6F-8FC6-643E-FC48653C43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79" y="1935638"/>
            <a:ext cx="2516834" cy="251683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DBDB1D3-9DDC-E8A8-B5F3-C8B51ABAA504}"/>
              </a:ext>
            </a:extLst>
          </p:cNvPr>
          <p:cNvSpPr txBox="1"/>
          <p:nvPr/>
        </p:nvSpPr>
        <p:spPr>
          <a:xfrm>
            <a:off x="278986" y="4669353"/>
            <a:ext cx="25168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b="1" dirty="0"/>
              <a:t>Bangladesh (n = 22,159 </a:t>
            </a:r>
            <a:r>
              <a:rPr lang="fr-BE" sz="1400" b="1" dirty="0" err="1"/>
              <a:t>farms</a:t>
            </a:r>
            <a:r>
              <a:rPr lang="fr-BE" sz="1400" b="1" dirty="0"/>
              <a:t>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D2C4394-4B3F-0B4F-A898-AD34DEF72AEE}"/>
              </a:ext>
            </a:extLst>
          </p:cNvPr>
          <p:cNvSpPr txBox="1"/>
          <p:nvPr/>
        </p:nvSpPr>
        <p:spPr>
          <a:xfrm>
            <a:off x="288968" y="5585442"/>
            <a:ext cx="89338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fr-FR" sz="1400" dirty="0">
                <a:solidFill>
                  <a:srgbClr val="292844"/>
                </a:solidFill>
              </a:rPr>
              <a:t> Intensive productions </a:t>
            </a:r>
            <a:r>
              <a:rPr lang="fr-FR" sz="1400" dirty="0" err="1">
                <a:solidFill>
                  <a:srgbClr val="292844"/>
                </a:solidFill>
              </a:rPr>
              <a:t>systems</a:t>
            </a:r>
            <a:r>
              <a:rPr lang="fr-FR" sz="1400" dirty="0">
                <a:solidFill>
                  <a:srgbClr val="292844"/>
                </a:solidFill>
              </a:rPr>
              <a:t>: &gt; 500 </a:t>
            </a:r>
            <a:r>
              <a:rPr lang="fr-FR" sz="1400" dirty="0" err="1">
                <a:solidFill>
                  <a:srgbClr val="292844"/>
                </a:solidFill>
              </a:rPr>
              <a:t>chicken</a:t>
            </a:r>
            <a:r>
              <a:rPr lang="fr-FR" sz="1400" dirty="0">
                <a:solidFill>
                  <a:srgbClr val="292844"/>
                </a:solidFill>
              </a:rPr>
              <a:t> </a:t>
            </a:r>
            <a:r>
              <a:rPr lang="fr-FR" sz="1400" dirty="0" err="1">
                <a:solidFill>
                  <a:srgbClr val="292844"/>
                </a:solidFill>
              </a:rPr>
              <a:t>farms</a:t>
            </a:r>
            <a:endParaRPr lang="fr-FR" sz="1400" dirty="0">
              <a:solidFill>
                <a:srgbClr val="292844"/>
              </a:solidFill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fr-FR" sz="1400" dirty="0">
                <a:solidFill>
                  <a:srgbClr val="292844"/>
                </a:solidFill>
              </a:rPr>
              <a:t> </a:t>
            </a:r>
            <a:r>
              <a:rPr lang="fr-FR" sz="1400" dirty="0" err="1">
                <a:solidFill>
                  <a:srgbClr val="292844"/>
                </a:solidFill>
              </a:rPr>
              <a:t>Broiler</a:t>
            </a:r>
            <a:r>
              <a:rPr lang="fr-FR" sz="1400" dirty="0">
                <a:solidFill>
                  <a:srgbClr val="292844"/>
                </a:solidFill>
              </a:rPr>
              <a:t> </a:t>
            </a:r>
            <a:r>
              <a:rPr lang="fr-FR" sz="1400" dirty="0" err="1">
                <a:solidFill>
                  <a:srgbClr val="292844"/>
                </a:solidFill>
              </a:rPr>
              <a:t>chicken</a:t>
            </a:r>
            <a:endParaRPr lang="fr-FR" sz="1400" dirty="0">
              <a:solidFill>
                <a:srgbClr val="292844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A6F4530-B8C6-DE22-3D5F-80A015CA12BC}"/>
              </a:ext>
            </a:extLst>
          </p:cNvPr>
          <p:cNvSpPr txBox="1"/>
          <p:nvPr/>
        </p:nvSpPr>
        <p:spPr>
          <a:xfrm>
            <a:off x="6862949" y="1213554"/>
            <a:ext cx="63610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dirty="0" err="1">
                <a:solidFill>
                  <a:srgbClr val="292844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Predictors</a:t>
            </a:r>
            <a:r>
              <a:rPr lang="fr-FR" sz="2800" dirty="0">
                <a:solidFill>
                  <a:srgbClr val="292844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(n = 10)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33B77F2-50CA-DDF9-E916-5938661771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97" t="3619" r="23373" b="2991"/>
          <a:stretch/>
        </p:blipFill>
        <p:spPr>
          <a:xfrm>
            <a:off x="8164863" y="3869537"/>
            <a:ext cx="1536256" cy="20065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A0BB358-F92D-B16E-A3DD-D2E57AA173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24" t="1804" r="10565" b="1187"/>
          <a:stretch/>
        </p:blipFill>
        <p:spPr>
          <a:xfrm>
            <a:off x="9823848" y="3862041"/>
            <a:ext cx="1545080" cy="20191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8E11721-29A7-EA64-59E2-6D0B9555BA7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73" t="2031" r="20209" b="3174"/>
          <a:stretch/>
        </p:blipFill>
        <p:spPr>
          <a:xfrm>
            <a:off x="6467343" y="3870487"/>
            <a:ext cx="1567916" cy="20022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1591F072-6EFD-0F89-71B0-E79E0F56AB2A}"/>
              </a:ext>
            </a:extLst>
          </p:cNvPr>
          <p:cNvSpPr txBox="1"/>
          <p:nvPr/>
        </p:nvSpPr>
        <p:spPr>
          <a:xfrm>
            <a:off x="6885164" y="5630781"/>
            <a:ext cx="233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/>
              <a:t>Tree</a:t>
            </a:r>
            <a:r>
              <a:rPr lang="fr-FR" sz="1200" dirty="0"/>
              <a:t> cover</a:t>
            </a:r>
            <a:endParaRPr lang="fr-BE" sz="120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F992D48-5E22-B70C-3EB7-4B34C2CDFB4F}"/>
              </a:ext>
            </a:extLst>
          </p:cNvPr>
          <p:cNvSpPr txBox="1"/>
          <p:nvPr/>
        </p:nvSpPr>
        <p:spPr>
          <a:xfrm>
            <a:off x="8669665" y="5643944"/>
            <a:ext cx="233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/>
              <a:t>Crop</a:t>
            </a:r>
            <a:endParaRPr lang="fr-BE" sz="1200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A2C1CC6-82C5-D55A-8BFA-13027647412F}"/>
              </a:ext>
            </a:extLst>
          </p:cNvPr>
          <p:cNvSpPr txBox="1"/>
          <p:nvPr/>
        </p:nvSpPr>
        <p:spPr>
          <a:xfrm>
            <a:off x="10080220" y="5630781"/>
            <a:ext cx="31846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Human pop</a:t>
            </a:r>
            <a:endParaRPr lang="fr-BE" sz="1200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55131D4-5E2D-F3A5-D854-EA71361F23BC}"/>
              </a:ext>
            </a:extLst>
          </p:cNvPr>
          <p:cNvSpPr txBox="1"/>
          <p:nvPr/>
        </p:nvSpPr>
        <p:spPr>
          <a:xfrm>
            <a:off x="6383523" y="1857519"/>
            <a:ext cx="559766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fr-FR" sz="1400" dirty="0"/>
              <a:t> </a:t>
            </a:r>
            <a:r>
              <a:rPr lang="fr-FR" sz="1400" dirty="0" err="1"/>
              <a:t>Anthropogenic</a:t>
            </a:r>
            <a:r>
              <a:rPr lang="fr-FR" sz="1400" dirty="0"/>
              <a:t> </a:t>
            </a:r>
            <a:r>
              <a:rPr lang="fr-FR" sz="1400" dirty="0" err="1"/>
              <a:t>characteristics</a:t>
            </a:r>
            <a:r>
              <a:rPr lang="fr-FR" sz="1400" dirty="0"/>
              <a:t>  </a:t>
            </a:r>
            <a:r>
              <a:rPr lang="fr-FR" sz="1400" i="1" dirty="0"/>
              <a:t>(pixel of 1km)</a:t>
            </a:r>
          </a:p>
          <a:p>
            <a:pPr lvl="1"/>
            <a:r>
              <a:rPr lang="fr-FR" sz="1400" dirty="0"/>
              <a:t>Human population </a:t>
            </a:r>
            <a:r>
              <a:rPr lang="fr-FR" sz="1400" dirty="0" err="1"/>
              <a:t>density</a:t>
            </a:r>
            <a:endParaRPr lang="fr-FR" sz="1400" dirty="0"/>
          </a:p>
          <a:p>
            <a:pPr lvl="1"/>
            <a:r>
              <a:rPr lang="fr-FR" sz="1400" dirty="0"/>
              <a:t>Access (</a:t>
            </a:r>
            <a:r>
              <a:rPr lang="fr-FR" sz="1400" dirty="0" err="1"/>
              <a:t>proximity</a:t>
            </a:r>
            <a:r>
              <a:rPr lang="fr-FR" sz="1400" dirty="0"/>
              <a:t> to </a:t>
            </a:r>
            <a:r>
              <a:rPr lang="fr-FR" sz="1400" dirty="0" err="1"/>
              <a:t>roads</a:t>
            </a:r>
            <a:r>
              <a:rPr lang="fr-FR" sz="1400" dirty="0"/>
              <a:t>, ports, city)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fr-FR" sz="1400" dirty="0"/>
              <a:t> </a:t>
            </a:r>
            <a:r>
              <a:rPr lang="fr-FR" sz="1400" dirty="0" err="1"/>
              <a:t>landscape</a:t>
            </a:r>
            <a:r>
              <a:rPr lang="fr-FR" sz="1400" dirty="0"/>
              <a:t> </a:t>
            </a:r>
            <a:r>
              <a:rPr lang="fr-FR" sz="1400" dirty="0" err="1"/>
              <a:t>characterictics</a:t>
            </a:r>
            <a:r>
              <a:rPr lang="fr-FR" sz="1400" dirty="0"/>
              <a:t>  </a:t>
            </a:r>
            <a:r>
              <a:rPr lang="fr-FR" sz="1400" i="1" dirty="0"/>
              <a:t>(pixel of 1km)</a:t>
            </a:r>
          </a:p>
          <a:p>
            <a:pPr lvl="1"/>
            <a:r>
              <a:rPr lang="fr-FR" sz="1400" dirty="0" err="1"/>
              <a:t>Tree</a:t>
            </a:r>
            <a:r>
              <a:rPr lang="fr-FR" sz="1400" dirty="0"/>
              <a:t> cover</a:t>
            </a:r>
          </a:p>
          <a:p>
            <a:pPr lvl="1"/>
            <a:r>
              <a:rPr lang="fr-FR" sz="1400" dirty="0"/>
              <a:t>Land cover</a:t>
            </a:r>
          </a:p>
          <a:p>
            <a:pPr lvl="1"/>
            <a:r>
              <a:rPr lang="fr-FR" sz="1400" dirty="0" err="1"/>
              <a:t>Slope</a:t>
            </a:r>
            <a:r>
              <a:rPr lang="fr-FR" sz="1400" dirty="0"/>
              <a:t>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fr-FR" sz="1400" dirty="0"/>
              <a:t> </a:t>
            </a:r>
            <a:r>
              <a:rPr lang="fr-FR" sz="1400" dirty="0" err="1"/>
              <a:t>chicken</a:t>
            </a:r>
            <a:r>
              <a:rPr lang="fr-FR" sz="1400" dirty="0"/>
              <a:t> population </a:t>
            </a:r>
            <a:r>
              <a:rPr lang="fr-FR" sz="1400" dirty="0" err="1"/>
              <a:t>density</a:t>
            </a:r>
            <a:r>
              <a:rPr lang="fr-FR" sz="1400" dirty="0"/>
              <a:t> from GLW model </a:t>
            </a:r>
            <a:r>
              <a:rPr lang="fr-FR" sz="1400" i="1" dirty="0"/>
              <a:t>(pixel of 10kms)</a:t>
            </a:r>
          </a:p>
        </p:txBody>
      </p:sp>
      <p:pic>
        <p:nvPicPr>
          <p:cNvPr id="3" name="Image 2" descr="Une image contenant carte&#10;&#10;Description générée automatiquement">
            <a:extLst>
              <a:ext uri="{FF2B5EF4-FFF2-40B4-BE49-F238E27FC236}">
                <a16:creationId xmlns:a16="http://schemas.microsoft.com/office/drawing/2014/main" id="{77ECE2D4-7A9F-9CB3-F0D9-E88A74775F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921" y="2122817"/>
            <a:ext cx="3166366" cy="2233226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61B3BFD3-7B1F-302D-D6F5-C5375F7C1725}"/>
              </a:ext>
            </a:extLst>
          </p:cNvPr>
          <p:cNvSpPr txBox="1"/>
          <p:nvPr/>
        </p:nvSpPr>
        <p:spPr>
          <a:xfrm>
            <a:off x="3569472" y="4669352"/>
            <a:ext cx="20681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b="1" dirty="0"/>
              <a:t>Gujarat (n = 2,611 </a:t>
            </a:r>
            <a:r>
              <a:rPr lang="fr-BE" sz="1400" b="1" dirty="0" err="1"/>
              <a:t>farms</a:t>
            </a:r>
            <a:r>
              <a:rPr lang="fr-BE" sz="14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485100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EACDB1-059E-26F5-7323-202702362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000" y="537390"/>
            <a:ext cx="10581409" cy="854773"/>
          </a:xfrm>
        </p:spPr>
        <p:txBody>
          <a:bodyPr/>
          <a:lstStyle/>
          <a:p>
            <a:r>
              <a:rPr lang="fr-FR" dirty="0"/>
              <a:t>SIMULATIONS IN BANGLADESH</a:t>
            </a:r>
            <a:endParaRPr lang="fr-BE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89D2DE1-39F3-B4AA-9E98-A482074CAA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747" y="1497201"/>
            <a:ext cx="3976672" cy="373266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53959E7-4A19-C44D-256D-962358BD652F}"/>
              </a:ext>
            </a:extLst>
          </p:cNvPr>
          <p:cNvSpPr txBox="1"/>
          <p:nvPr/>
        </p:nvSpPr>
        <p:spPr>
          <a:xfrm>
            <a:off x="3145324" y="1895833"/>
            <a:ext cx="112814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dirty="0"/>
              <a:t>Simulation</a:t>
            </a:r>
            <a:endParaRPr lang="fr-BE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BB26F16-D575-036D-71AD-66E6A033BC2C}"/>
              </a:ext>
            </a:extLst>
          </p:cNvPr>
          <p:cNvSpPr txBox="1"/>
          <p:nvPr/>
        </p:nvSpPr>
        <p:spPr>
          <a:xfrm>
            <a:off x="3145324" y="2182232"/>
            <a:ext cx="107314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dirty="0"/>
              <a:t>Observation</a:t>
            </a:r>
            <a:endParaRPr lang="fr-BE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6CF67AF-A477-09F2-D78B-811560A75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1368" y="1497201"/>
            <a:ext cx="3749362" cy="3670758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AC9A1C22-0B0D-F71D-277F-752FBD6A3C8F}"/>
              </a:ext>
            </a:extLst>
          </p:cNvPr>
          <p:cNvSpPr txBox="1"/>
          <p:nvPr/>
        </p:nvSpPr>
        <p:spPr>
          <a:xfrm>
            <a:off x="4921369" y="5163956"/>
            <a:ext cx="374936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dirty="0"/>
              <a:t>Mean </a:t>
            </a:r>
            <a:r>
              <a:rPr lang="fr-FR" sz="1400" dirty="0" err="1"/>
              <a:t>intensity</a:t>
            </a:r>
            <a:r>
              <a:rPr lang="fr-FR" sz="1400" dirty="0"/>
              <a:t> of 100 simulations</a:t>
            </a:r>
            <a:endParaRPr lang="fr-BE" dirty="0"/>
          </a:p>
        </p:txBody>
      </p:sp>
      <p:pic>
        <p:nvPicPr>
          <p:cNvPr id="8" name="Image 7" descr="Une image contenant motif, point, monochrome&#10;&#10;Description générée automatiquement">
            <a:extLst>
              <a:ext uri="{FF2B5EF4-FFF2-40B4-BE49-F238E27FC236}">
                <a16:creationId xmlns:a16="http://schemas.microsoft.com/office/drawing/2014/main" id="{233CD40C-6E3E-70CA-7B2F-1D704D8C69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684" y="2453556"/>
            <a:ext cx="2334382" cy="233438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7F1A219-98FA-CC77-88EE-D1D62AFEA4AF}"/>
              </a:ext>
            </a:extLst>
          </p:cNvPr>
          <p:cNvSpPr txBox="1"/>
          <p:nvPr/>
        </p:nvSpPr>
        <p:spPr>
          <a:xfrm>
            <a:off x="9179158" y="1714892"/>
            <a:ext cx="2334382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dirty="0"/>
              <a:t>The </a:t>
            </a:r>
            <a:r>
              <a:rPr lang="fr-FR" sz="1400" dirty="0" err="1"/>
              <a:t>different</a:t>
            </a:r>
            <a:r>
              <a:rPr lang="fr-FR" sz="1400" dirty="0"/>
              <a:t> validation tests of the LGCP model are </a:t>
            </a:r>
            <a:r>
              <a:rPr lang="fr-FR" sz="1400" dirty="0" err="1"/>
              <a:t>presented</a:t>
            </a:r>
            <a:r>
              <a:rPr lang="fr-FR" sz="1400" dirty="0"/>
              <a:t> in the </a:t>
            </a:r>
            <a:r>
              <a:rPr lang="fr-FR" sz="1400" dirty="0" err="1"/>
              <a:t>preprint</a:t>
            </a:r>
            <a:endParaRPr lang="fr-BE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703CE1C-A553-FAB5-6BAC-C87C7A34EAB1}"/>
              </a:ext>
            </a:extLst>
          </p:cNvPr>
          <p:cNvSpPr txBox="1"/>
          <p:nvPr/>
        </p:nvSpPr>
        <p:spPr>
          <a:xfrm>
            <a:off x="840492" y="6552362"/>
            <a:ext cx="1150734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/>
              <a:t>Preprint: Spatial distribution of poultry farms using point pattern modelling: a method to address livestock environmental impacts and disease transmission risks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C996A96-629C-BEE4-DECF-4715196DD8B4}"/>
              </a:ext>
            </a:extLst>
          </p:cNvPr>
          <p:cNvSpPr txBox="1"/>
          <p:nvPr/>
        </p:nvSpPr>
        <p:spPr>
          <a:xfrm>
            <a:off x="1399644" y="5884530"/>
            <a:ext cx="8981892" cy="369332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>
            <a:spAutoFit/>
          </a:bodyPr>
          <a:lstStyle/>
          <a:p>
            <a:pPr algn="ctr"/>
            <a:r>
              <a:rPr lang="fr-BE" dirty="0"/>
              <a:t>LGCP </a:t>
            </a:r>
            <a:r>
              <a:rPr lang="en-US" dirty="0">
                <a:latin typeface="Arial" panose="020B0604020202020204" pitchFamily="34" charset="0"/>
              </a:rPr>
              <a:t>allows to reproduce partially the </a:t>
            </a:r>
            <a:r>
              <a:rPr lang="en-US" i="1" dirty="0">
                <a:latin typeface="Arial" panose="020B0604020202020204" pitchFamily="34" charset="0"/>
              </a:rPr>
              <a:t>clustering patterns </a:t>
            </a:r>
            <a:r>
              <a:rPr lang="en-US" dirty="0">
                <a:latin typeface="Arial" panose="020B0604020202020204" pitchFamily="34" charset="0"/>
              </a:rPr>
              <a:t>and the </a:t>
            </a:r>
            <a:r>
              <a:rPr lang="en-US" i="1" dirty="0">
                <a:latin typeface="Arial" panose="020B0604020202020204" pitchFamily="34" charset="0"/>
              </a:rPr>
              <a:t>locations of clusters.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6794365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EACDB1-059E-26F5-7323-202702362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000" y="537390"/>
            <a:ext cx="10581409" cy="854773"/>
          </a:xfrm>
        </p:spPr>
        <p:txBody>
          <a:bodyPr/>
          <a:lstStyle/>
          <a:p>
            <a:r>
              <a:rPr lang="fr-BE" cap="all" dirty="0"/>
              <a:t>Spatial </a:t>
            </a:r>
            <a:r>
              <a:rPr lang="fr-BE" cap="all" dirty="0" err="1"/>
              <a:t>epidemic</a:t>
            </a:r>
            <a:r>
              <a:rPr lang="fr-BE" cap="all" dirty="0"/>
              <a:t> spread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3D3BD6F-1D31-47AE-D54F-3675AD3B03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21" t="47446" r="17483"/>
          <a:stretch/>
        </p:blipFill>
        <p:spPr>
          <a:xfrm>
            <a:off x="7505197" y="4399144"/>
            <a:ext cx="3228604" cy="1921466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A83CFAF0-9BA1-63D8-F647-87DB72BD8EF4}"/>
              </a:ext>
            </a:extLst>
          </p:cNvPr>
          <p:cNvSpPr/>
          <p:nvPr/>
        </p:nvSpPr>
        <p:spPr>
          <a:xfrm>
            <a:off x="6677859" y="1713314"/>
            <a:ext cx="648510" cy="639554"/>
          </a:xfrm>
          <a:prstGeom prst="ellipse">
            <a:avLst/>
          </a:prstGeom>
          <a:solidFill>
            <a:schemeClr val="bg1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800" b="1" dirty="0">
                <a:solidFill>
                  <a:schemeClr val="bg2">
                    <a:lumMod val="10000"/>
                  </a:schemeClr>
                </a:solidFill>
                <a:latin typeface="Abadi" panose="020B0604020202020204" pitchFamily="34" charset="0"/>
              </a:rPr>
              <a:t>S</a:t>
            </a:r>
          </a:p>
        </p:txBody>
      </p:sp>
      <p:sp>
        <p:nvSpPr>
          <p:cNvPr id="5" name="Flèche : droite 4">
            <a:extLst>
              <a:ext uri="{FF2B5EF4-FFF2-40B4-BE49-F238E27FC236}">
                <a16:creationId xmlns:a16="http://schemas.microsoft.com/office/drawing/2014/main" id="{6319E450-FE45-61A4-D973-D15A7F3067EB}"/>
              </a:ext>
            </a:extLst>
          </p:cNvPr>
          <p:cNvSpPr/>
          <p:nvPr/>
        </p:nvSpPr>
        <p:spPr>
          <a:xfrm>
            <a:off x="7546861" y="1916590"/>
            <a:ext cx="544750" cy="239950"/>
          </a:xfrm>
          <a:prstGeom prst="rightArrow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A7DD88A9-AB5C-C089-91E5-A6DAD01D80FC}"/>
              </a:ext>
            </a:extLst>
          </p:cNvPr>
          <p:cNvSpPr/>
          <p:nvPr/>
        </p:nvSpPr>
        <p:spPr>
          <a:xfrm>
            <a:off x="8250497" y="1714191"/>
            <a:ext cx="648510" cy="639554"/>
          </a:xfrm>
          <a:prstGeom prst="ellipse">
            <a:avLst/>
          </a:prstGeom>
          <a:solidFill>
            <a:srgbClr val="FF0000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800" b="1" dirty="0">
                <a:solidFill>
                  <a:schemeClr val="bg1"/>
                </a:solidFill>
                <a:latin typeface="Abadi" panose="020B0604020202020204" pitchFamily="34" charset="0"/>
              </a:rPr>
              <a:t>I</a:t>
            </a:r>
          </a:p>
        </p:txBody>
      </p:sp>
      <p:sp>
        <p:nvSpPr>
          <p:cNvPr id="7" name="Flèche : droite 6">
            <a:extLst>
              <a:ext uri="{FF2B5EF4-FFF2-40B4-BE49-F238E27FC236}">
                <a16:creationId xmlns:a16="http://schemas.microsoft.com/office/drawing/2014/main" id="{58F7BE99-5331-0E5F-563E-8CB5482478CC}"/>
              </a:ext>
            </a:extLst>
          </p:cNvPr>
          <p:cNvSpPr/>
          <p:nvPr/>
        </p:nvSpPr>
        <p:spPr>
          <a:xfrm>
            <a:off x="9119499" y="1917467"/>
            <a:ext cx="544750" cy="239950"/>
          </a:xfrm>
          <a:prstGeom prst="rightArrow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A05895A5-71CB-82E4-89F6-E29D26A97D5C}"/>
              </a:ext>
            </a:extLst>
          </p:cNvPr>
          <p:cNvSpPr/>
          <p:nvPr/>
        </p:nvSpPr>
        <p:spPr>
          <a:xfrm>
            <a:off x="9884741" y="1713314"/>
            <a:ext cx="648510" cy="639554"/>
          </a:xfrm>
          <a:prstGeom prst="ellipse">
            <a:avLst/>
          </a:prstGeom>
          <a:solidFill>
            <a:srgbClr val="00B0F0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800" b="1" dirty="0">
                <a:solidFill>
                  <a:schemeClr val="bg1"/>
                </a:solidFill>
                <a:latin typeface="Abadi" panose="020B0604020202020204" pitchFamily="34" charset="0"/>
              </a:rPr>
              <a:t>R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7EF2518-C749-576C-353A-BBF2031DAE1D}"/>
              </a:ext>
            </a:extLst>
          </p:cNvPr>
          <p:cNvSpPr txBox="1"/>
          <p:nvPr/>
        </p:nvSpPr>
        <p:spPr>
          <a:xfrm>
            <a:off x="5468386" y="1306226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32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lang="fr-BE" sz="32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</a:t>
            </a:r>
            <a:r>
              <a:rPr lang="el-GR" sz="32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endParaRPr lang="fr-BE" sz="3200" b="1" dirty="0">
              <a:solidFill>
                <a:schemeClr val="bg2">
                  <a:lumMod val="10000"/>
                </a:schemeClr>
              </a:solidFill>
              <a:latin typeface="Abadi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5C38D63A-70CA-2665-99E0-06F8F535F724}"/>
                  </a:ext>
                </a:extLst>
              </p:cNvPr>
              <p:cNvSpPr txBox="1"/>
              <p:nvPr/>
            </p:nvSpPr>
            <p:spPr>
              <a:xfrm>
                <a:off x="5351289" y="2580243"/>
                <a:ext cx="6294031" cy="5485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BE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BE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𝝀</m:t>
                        </m:r>
                      </m:e>
                      <m:sub>
                        <m:r>
                          <a:rPr lang="fr-BE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  <m:r>
                          <a:rPr lang="fr-BE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→</m:t>
                        </m:r>
                        <m:r>
                          <a:rPr lang="fr-BE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𝒋</m:t>
                        </m:r>
                      </m:sub>
                    </m:sSub>
                    <m:r>
                      <a:rPr lang="fr-BE" sz="2800" b="1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      =     </m:t>
                    </m:r>
                    <m:r>
                      <a:rPr lang="fr-BE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  <m:r>
                      <a:rPr lang="fr-BE" sz="2800" b="1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</m:t>
                    </m:r>
                    <m:r>
                      <a:rPr lang="fr-BE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fr-BE" sz="2800" b="1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</m:t>
                    </m:r>
                    <m:sSubSup>
                      <m:sSubSupPr>
                        <m:ctrlPr>
                          <a:rPr lang="fr-BE" sz="2800" b="1" i="1" smtClean="0">
                            <a:solidFill>
                              <a:srgbClr val="29284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BE" sz="2800" b="1" i="1" smtClean="0">
                            <a:solidFill>
                              <a:srgbClr val="29284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𝑵</m:t>
                        </m:r>
                      </m:e>
                      <m:sub>
                        <m:r>
                          <a:rPr lang="fr-BE" sz="2800" b="1" i="1" smtClean="0">
                            <a:solidFill>
                              <a:srgbClr val="29284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</m:t>
                        </m:r>
                      </m:sub>
                      <m:sup>
                        <m:r>
                          <a:rPr lang="fr-BE" sz="2800" b="1" i="1" smtClean="0">
                            <a:solidFill>
                              <a:srgbClr val="29284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𝒒</m:t>
                        </m:r>
                      </m:sup>
                    </m:sSubSup>
                    <m:r>
                      <a:rPr lang="fr-BE" sz="2800" b="1" i="1">
                        <a:solidFill>
                          <a:srgbClr val="29284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fr-BE" sz="2800" b="1" dirty="0">
                    <a:solidFill>
                      <a:srgbClr val="292844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BE" sz="2800" b="1" i="1">
                            <a:solidFill>
                              <a:srgbClr val="29284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BE" sz="2800" b="1" i="1">
                            <a:solidFill>
                              <a:srgbClr val="29284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𝑵</m:t>
                        </m:r>
                      </m:e>
                      <m:sub>
                        <m:r>
                          <a:rPr lang="fr-BE" sz="2800" b="1" i="1" smtClean="0">
                            <a:solidFill>
                              <a:srgbClr val="29284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𝒋</m:t>
                        </m:r>
                      </m:sub>
                      <m:sup>
                        <m:r>
                          <a:rPr lang="fr-BE" sz="2800" b="1" i="1">
                            <a:solidFill>
                              <a:srgbClr val="29284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𝒒</m:t>
                        </m:r>
                        <m:r>
                          <a:rPr lang="fr-BE" sz="2800" b="1" i="1" smtClean="0">
                            <a:solidFill>
                              <a:srgbClr val="29284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fr-BE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∙     </m:t>
                    </m:r>
                    <m:r>
                      <a:rPr lang="fr-BE" sz="2800" b="1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𝑲</m:t>
                    </m:r>
                    <m:r>
                      <a:rPr lang="fr-BE" sz="2800" b="1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BE" sz="28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BE" sz="28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𝒅</m:t>
                        </m:r>
                      </m:e>
                      <m:sub>
                        <m:r>
                          <a:rPr lang="fr-BE" sz="28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</m:t>
                        </m:r>
                        <m:r>
                          <a:rPr lang="fr-BE" sz="28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fr-BE" sz="28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𝒋</m:t>
                        </m:r>
                      </m:sub>
                    </m:sSub>
                    <m:r>
                      <a:rPr lang="fr-BE" sz="2800" b="1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BE" sz="2800" b="1" dirty="0">
                    <a:solidFill>
                      <a:srgbClr val="FFC000"/>
                    </a:solidFill>
                  </a:rPr>
                  <a:t> </a:t>
                </a:r>
                <a:endParaRPr lang="fr-BE" sz="2800" b="1" dirty="0"/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5C38D63A-70CA-2665-99E0-06F8F535F7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1289" y="2580243"/>
                <a:ext cx="6294031" cy="54854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BC8E6625-FF22-2201-B42A-F4111A9159B4}"/>
              </a:ext>
            </a:extLst>
          </p:cNvPr>
          <p:cNvCxnSpPr>
            <a:cxnSpLocks/>
          </p:cNvCxnSpPr>
          <p:nvPr/>
        </p:nvCxnSpPr>
        <p:spPr>
          <a:xfrm flipH="1">
            <a:off x="6936902" y="3173213"/>
            <a:ext cx="428017" cy="42134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5F6BB250-1D00-62A5-C0D7-FED221438A4E}"/>
              </a:ext>
            </a:extLst>
          </p:cNvPr>
          <p:cNvSpPr txBox="1"/>
          <p:nvPr/>
        </p:nvSpPr>
        <p:spPr>
          <a:xfrm>
            <a:off x="5750127" y="3656323"/>
            <a:ext cx="2801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>
                <a:solidFill>
                  <a:srgbClr val="FF0000"/>
                </a:solidFill>
              </a:rPr>
              <a:t>Transmissibility</a:t>
            </a:r>
            <a:endParaRPr lang="fr-BE" dirty="0">
              <a:solidFill>
                <a:srgbClr val="FF0000"/>
              </a:solidFill>
            </a:endParaRP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A235E4BC-C7C1-F898-2601-F2A064E592AB}"/>
              </a:ext>
            </a:extLst>
          </p:cNvPr>
          <p:cNvCxnSpPr/>
          <p:nvPr/>
        </p:nvCxnSpPr>
        <p:spPr>
          <a:xfrm>
            <a:off x="8422352" y="3283270"/>
            <a:ext cx="804153" cy="0"/>
          </a:xfrm>
          <a:prstGeom prst="line">
            <a:avLst/>
          </a:prstGeom>
          <a:ln w="19050">
            <a:solidFill>
              <a:srgbClr val="2928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71C16DAA-A905-6A24-50DC-F94FB1A823AF}"/>
              </a:ext>
            </a:extLst>
          </p:cNvPr>
          <p:cNvCxnSpPr/>
          <p:nvPr/>
        </p:nvCxnSpPr>
        <p:spPr>
          <a:xfrm flipV="1">
            <a:off x="8422352" y="3103209"/>
            <a:ext cx="0" cy="180061"/>
          </a:xfrm>
          <a:prstGeom prst="line">
            <a:avLst/>
          </a:prstGeom>
          <a:ln w="19050">
            <a:solidFill>
              <a:srgbClr val="2928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1C31B1A1-3F76-1ADD-6D21-0D45DE63BBBA}"/>
              </a:ext>
            </a:extLst>
          </p:cNvPr>
          <p:cNvCxnSpPr/>
          <p:nvPr/>
        </p:nvCxnSpPr>
        <p:spPr>
          <a:xfrm flipV="1">
            <a:off x="9226505" y="3103209"/>
            <a:ext cx="0" cy="180061"/>
          </a:xfrm>
          <a:prstGeom prst="line">
            <a:avLst/>
          </a:prstGeom>
          <a:ln w="19050">
            <a:solidFill>
              <a:srgbClr val="2928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8BD545CC-567F-3344-4212-3F7A6697B78E}"/>
              </a:ext>
            </a:extLst>
          </p:cNvPr>
          <p:cNvCxnSpPr/>
          <p:nvPr/>
        </p:nvCxnSpPr>
        <p:spPr>
          <a:xfrm>
            <a:off x="8839200" y="3283270"/>
            <a:ext cx="0" cy="311285"/>
          </a:xfrm>
          <a:prstGeom prst="line">
            <a:avLst/>
          </a:prstGeom>
          <a:ln w="19050">
            <a:solidFill>
              <a:srgbClr val="2928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9F6ECD6D-7461-7BD5-77E2-DDFFC9276095}"/>
              </a:ext>
            </a:extLst>
          </p:cNvPr>
          <p:cNvCxnSpPr>
            <a:cxnSpLocks/>
          </p:cNvCxnSpPr>
          <p:nvPr/>
        </p:nvCxnSpPr>
        <p:spPr>
          <a:xfrm>
            <a:off x="10888134" y="3166271"/>
            <a:ext cx="0" cy="428284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6CC827CD-8111-C439-7808-781577DB161E}"/>
              </a:ext>
            </a:extLst>
          </p:cNvPr>
          <p:cNvSpPr txBox="1"/>
          <p:nvPr/>
        </p:nvSpPr>
        <p:spPr>
          <a:xfrm>
            <a:off x="8328317" y="3656323"/>
            <a:ext cx="1057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>
                <a:solidFill>
                  <a:srgbClr val="292844"/>
                </a:solidFill>
              </a:rPr>
              <a:t>Farm</a:t>
            </a:r>
            <a:r>
              <a:rPr lang="fr-BE" dirty="0">
                <a:solidFill>
                  <a:srgbClr val="292844"/>
                </a:solidFill>
              </a:rPr>
              <a:t> size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8FB9C76-F0E2-E2B9-DD4F-299351441705}"/>
              </a:ext>
            </a:extLst>
          </p:cNvPr>
          <p:cNvSpPr txBox="1"/>
          <p:nvPr/>
        </p:nvSpPr>
        <p:spPr>
          <a:xfrm>
            <a:off x="10184767" y="3642163"/>
            <a:ext cx="165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rgbClr val="FFC000"/>
                </a:solidFill>
              </a:rPr>
              <a:t>Spatial distance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6FD743E0-0498-45E4-0149-FC275E3A57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783" y="1753851"/>
            <a:ext cx="4365316" cy="3628418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7AC621B-8C28-D3B1-1F6C-74AAD1A65482}"/>
              </a:ext>
            </a:extLst>
          </p:cNvPr>
          <p:cNvSpPr txBox="1"/>
          <p:nvPr/>
        </p:nvSpPr>
        <p:spPr>
          <a:xfrm>
            <a:off x="208323" y="6320610"/>
            <a:ext cx="6615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rgbClr val="292844"/>
                </a:solidFill>
              </a:rPr>
              <a:t>Francesco </a:t>
            </a:r>
            <a:r>
              <a:rPr lang="fr-BE" dirty="0" err="1">
                <a:solidFill>
                  <a:srgbClr val="292844"/>
                </a:solidFill>
              </a:rPr>
              <a:t>Pinotti</a:t>
            </a:r>
            <a:r>
              <a:rPr lang="fr-BE" dirty="0">
                <a:solidFill>
                  <a:srgbClr val="292844"/>
                </a:solidFill>
              </a:rPr>
              <a:t>, </a:t>
            </a:r>
            <a:r>
              <a:rPr lang="fr-BE" dirty="0" err="1">
                <a:solidFill>
                  <a:srgbClr val="292844"/>
                </a:solidFill>
              </a:rPr>
              <a:t>University</a:t>
            </a:r>
            <a:r>
              <a:rPr lang="fr-BE" dirty="0">
                <a:solidFill>
                  <a:srgbClr val="292844"/>
                </a:solidFill>
              </a:rPr>
              <a:t> of Oxford</a:t>
            </a:r>
          </a:p>
        </p:txBody>
      </p:sp>
    </p:spTree>
    <p:extLst>
      <p:ext uri="{BB962C8B-B14F-4D97-AF65-F5344CB8AC3E}">
        <p14:creationId xmlns:p14="http://schemas.microsoft.com/office/powerpoint/2010/main" val="38544980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EACDB1-059E-26F5-7323-202702362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000" y="537390"/>
            <a:ext cx="10581409" cy="854773"/>
          </a:xfrm>
        </p:spPr>
        <p:txBody>
          <a:bodyPr/>
          <a:lstStyle/>
          <a:p>
            <a:r>
              <a:rPr lang="fr-BE" cap="all" dirty="0" err="1"/>
              <a:t>Outbreak</a:t>
            </a:r>
            <a:r>
              <a:rPr lang="fr-BE" cap="all" dirty="0"/>
              <a:t> size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0864388-FD56-BB2F-1A95-6454F643F27D}"/>
              </a:ext>
            </a:extLst>
          </p:cNvPr>
          <p:cNvSpPr txBox="1"/>
          <p:nvPr/>
        </p:nvSpPr>
        <p:spPr>
          <a:xfrm>
            <a:off x="1885951" y="1516308"/>
            <a:ext cx="4095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Long-</a:t>
            </a:r>
            <a:r>
              <a:rPr lang="fr-FR" dirty="0" err="1"/>
              <a:t>ranged</a:t>
            </a:r>
            <a:r>
              <a:rPr lang="fr-FR" dirty="0"/>
              <a:t> kernel</a:t>
            </a:r>
            <a:endParaRPr lang="fr-BE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3B48199-A90C-3F6A-D86D-1340B2076175}"/>
              </a:ext>
            </a:extLst>
          </p:cNvPr>
          <p:cNvSpPr txBox="1"/>
          <p:nvPr/>
        </p:nvSpPr>
        <p:spPr>
          <a:xfrm>
            <a:off x="6191249" y="1516308"/>
            <a:ext cx="4095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Short-</a:t>
            </a:r>
            <a:r>
              <a:rPr lang="fr-FR" dirty="0" err="1"/>
              <a:t>ranged</a:t>
            </a:r>
            <a:r>
              <a:rPr lang="fr-FR" dirty="0"/>
              <a:t> kernel</a:t>
            </a:r>
            <a:endParaRPr lang="fr-BE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7177C34-BA2F-0BA5-5871-8A927A8960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" y="1914317"/>
            <a:ext cx="9505950" cy="357750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035E27A-2EF7-88A8-CDA4-6501C64B8DC8}"/>
              </a:ext>
            </a:extLst>
          </p:cNvPr>
          <p:cNvSpPr txBox="1"/>
          <p:nvPr/>
        </p:nvSpPr>
        <p:spPr>
          <a:xfrm>
            <a:off x="1378404" y="5720445"/>
            <a:ext cx="9372600" cy="646331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r>
              <a:rPr lang="it-IT" sz="1800" dirty="0">
                <a:latin typeface="Arial" panose="020B0604020202020204" pitchFamily="34" charset="0"/>
                <a:ea typeface="Arial" panose="020B0604020202020204" pitchFamily="34" charset="0"/>
              </a:rPr>
              <a:t>LGCP can </a:t>
            </a:r>
            <a:r>
              <a:rPr lang="it-IT" dirty="0">
                <a:latin typeface="Arial" panose="020B0604020202020204" pitchFamily="34" charset="0"/>
                <a:ea typeface="Arial" panose="020B0604020202020204" pitchFamily="34" charset="0"/>
              </a:rPr>
              <a:t>more accurately predict</a:t>
            </a:r>
            <a:r>
              <a:rPr lang="it-IT" sz="1800" dirty="0">
                <a:latin typeface="Arial" panose="020B0604020202020204" pitchFamily="34" charset="0"/>
                <a:ea typeface="Arial" panose="020B0604020202020204" pitchFamily="34" charset="0"/>
              </a:rPr>
              <a:t> the probability of a large outbreak compared to using a random pattern</a:t>
            </a:r>
            <a:endParaRPr lang="it-IT" sz="18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4084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EACDB1-059E-26F5-7323-202702362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000" y="537390"/>
            <a:ext cx="10581409" cy="854773"/>
          </a:xfrm>
        </p:spPr>
        <p:txBody>
          <a:bodyPr/>
          <a:lstStyle/>
          <a:p>
            <a:r>
              <a:rPr lang="fr-BE" cap="all" dirty="0" err="1"/>
              <a:t>Outbreak</a:t>
            </a:r>
            <a:r>
              <a:rPr lang="fr-BE" cap="all" dirty="0"/>
              <a:t> size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0864388-FD56-BB2F-1A95-6454F643F27D}"/>
              </a:ext>
            </a:extLst>
          </p:cNvPr>
          <p:cNvSpPr txBox="1"/>
          <p:nvPr/>
        </p:nvSpPr>
        <p:spPr>
          <a:xfrm>
            <a:off x="1885951" y="1516308"/>
            <a:ext cx="4095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Long-</a:t>
            </a:r>
            <a:r>
              <a:rPr lang="fr-FR" dirty="0" err="1"/>
              <a:t>ranged</a:t>
            </a:r>
            <a:r>
              <a:rPr lang="fr-FR" dirty="0"/>
              <a:t> kernel</a:t>
            </a:r>
            <a:endParaRPr lang="fr-BE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3B48199-A90C-3F6A-D86D-1340B2076175}"/>
              </a:ext>
            </a:extLst>
          </p:cNvPr>
          <p:cNvSpPr txBox="1"/>
          <p:nvPr/>
        </p:nvSpPr>
        <p:spPr>
          <a:xfrm>
            <a:off x="6191249" y="1516308"/>
            <a:ext cx="4095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Short-</a:t>
            </a:r>
            <a:r>
              <a:rPr lang="fr-FR" dirty="0" err="1"/>
              <a:t>ranged</a:t>
            </a:r>
            <a:r>
              <a:rPr lang="fr-FR" dirty="0"/>
              <a:t> kernel</a:t>
            </a:r>
            <a:endParaRPr lang="fr-BE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3B0A222-2F82-9B7B-B1FB-D454710940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36"/>
          <a:stretch/>
        </p:blipFill>
        <p:spPr>
          <a:xfrm>
            <a:off x="1095375" y="1904690"/>
            <a:ext cx="9448800" cy="359708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970BB32-857F-A73E-8AF3-797B84D549F8}"/>
              </a:ext>
            </a:extLst>
          </p:cNvPr>
          <p:cNvSpPr txBox="1"/>
          <p:nvPr/>
        </p:nvSpPr>
        <p:spPr>
          <a:xfrm>
            <a:off x="1378404" y="5720445"/>
            <a:ext cx="9372600" cy="646331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r>
              <a:rPr lang="it-IT" sz="1800" dirty="0">
                <a:latin typeface="Arial" panose="020B0604020202020204" pitchFamily="34" charset="0"/>
                <a:ea typeface="Arial" panose="020B0604020202020204" pitchFamily="34" charset="0"/>
              </a:rPr>
              <a:t>LGCP can </a:t>
            </a:r>
            <a:r>
              <a:rPr lang="it-IT" dirty="0">
                <a:latin typeface="Arial" panose="020B0604020202020204" pitchFamily="34" charset="0"/>
                <a:ea typeface="Arial" panose="020B0604020202020204" pitchFamily="34" charset="0"/>
              </a:rPr>
              <a:t>more accurately predict</a:t>
            </a:r>
            <a:r>
              <a:rPr lang="it-IT" sz="1800" dirty="0">
                <a:latin typeface="Arial" panose="020B0604020202020204" pitchFamily="34" charset="0"/>
                <a:ea typeface="Arial" panose="020B0604020202020204" pitchFamily="34" charset="0"/>
              </a:rPr>
              <a:t> the probability of a large outbreak compared to using a random pattern, </a:t>
            </a:r>
            <a:r>
              <a:rPr lang="it-IT" b="1" dirty="0">
                <a:latin typeface="Arial" panose="020B0604020202020204" pitchFamily="34" charset="0"/>
                <a:ea typeface="Arial" panose="020B0604020202020204" pitchFamily="34" charset="0"/>
              </a:rPr>
              <a:t>even</a:t>
            </a:r>
            <a:r>
              <a:rPr lang="it-IT" sz="1800" b="1" dirty="0">
                <a:latin typeface="Arial" panose="020B0604020202020204" pitchFamily="34" charset="0"/>
                <a:ea typeface="Arial" panose="020B0604020202020204" pitchFamily="34" charset="0"/>
              </a:rPr>
              <a:t> when the model is trained on data from another country</a:t>
            </a:r>
            <a:endParaRPr lang="it-IT" sz="18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9468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EACDB1-059E-26F5-7323-202702362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000" y="537390"/>
            <a:ext cx="10581409" cy="854773"/>
          </a:xfrm>
        </p:spPr>
        <p:txBody>
          <a:bodyPr/>
          <a:lstStyle/>
          <a:p>
            <a:r>
              <a:rPr lang="fr-BE" cap="all" dirty="0" err="1"/>
              <a:t>Outbreak</a:t>
            </a:r>
            <a:r>
              <a:rPr lang="fr-BE" cap="all" dirty="0"/>
              <a:t> size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101ED249-140C-E498-06D6-4E81E8AF96A6}"/>
              </a:ext>
            </a:extLst>
          </p:cNvPr>
          <p:cNvSpPr txBox="1"/>
          <p:nvPr/>
        </p:nvSpPr>
        <p:spPr>
          <a:xfrm>
            <a:off x="1378404" y="5720445"/>
            <a:ext cx="9372600" cy="646331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r>
              <a:rPr lang="it-IT" sz="1800" dirty="0">
                <a:latin typeface="Arial" panose="020B0604020202020204" pitchFamily="34" charset="0"/>
                <a:ea typeface="Arial" panose="020B0604020202020204" pitchFamily="34" charset="0"/>
              </a:rPr>
              <a:t>LGCP can </a:t>
            </a:r>
            <a:r>
              <a:rPr lang="it-IT" dirty="0">
                <a:latin typeface="Arial" panose="020B0604020202020204" pitchFamily="34" charset="0"/>
                <a:ea typeface="Arial" panose="020B0604020202020204" pitchFamily="34" charset="0"/>
              </a:rPr>
              <a:t>more accurately predict</a:t>
            </a:r>
            <a:r>
              <a:rPr lang="it-IT" sz="1800" dirty="0">
                <a:latin typeface="Arial" panose="020B0604020202020204" pitchFamily="34" charset="0"/>
                <a:ea typeface="Arial" panose="020B0604020202020204" pitchFamily="34" charset="0"/>
              </a:rPr>
              <a:t> the probability of a large outbreak compared to using a random pattern, </a:t>
            </a:r>
            <a:r>
              <a:rPr lang="it-IT" b="1" dirty="0">
                <a:latin typeface="Arial" panose="020B0604020202020204" pitchFamily="34" charset="0"/>
                <a:ea typeface="Arial" panose="020B0604020202020204" pitchFamily="34" charset="0"/>
              </a:rPr>
              <a:t>even</a:t>
            </a:r>
            <a:r>
              <a:rPr lang="it-IT" sz="1800" b="1" dirty="0">
                <a:latin typeface="Arial" panose="020B0604020202020204" pitchFamily="34" charset="0"/>
                <a:ea typeface="Arial" panose="020B0604020202020204" pitchFamily="34" charset="0"/>
              </a:rPr>
              <a:t> when the model is trained on data from another country</a:t>
            </a:r>
            <a:endParaRPr lang="it-IT" sz="18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7045E3B-80D6-2F13-C494-B405DB261D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050" y="1780674"/>
            <a:ext cx="9372600" cy="372427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0864388-FD56-BB2F-1A95-6454F643F27D}"/>
              </a:ext>
            </a:extLst>
          </p:cNvPr>
          <p:cNvSpPr txBox="1"/>
          <p:nvPr/>
        </p:nvSpPr>
        <p:spPr>
          <a:xfrm>
            <a:off x="1885951" y="1516308"/>
            <a:ext cx="4095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Long-</a:t>
            </a:r>
            <a:r>
              <a:rPr lang="fr-FR" dirty="0" err="1"/>
              <a:t>ranged</a:t>
            </a:r>
            <a:r>
              <a:rPr lang="fr-FR" dirty="0"/>
              <a:t> kernel</a:t>
            </a:r>
            <a:endParaRPr lang="fr-BE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3B48199-A90C-3F6A-D86D-1340B2076175}"/>
              </a:ext>
            </a:extLst>
          </p:cNvPr>
          <p:cNvSpPr txBox="1"/>
          <p:nvPr/>
        </p:nvSpPr>
        <p:spPr>
          <a:xfrm>
            <a:off x="6191249" y="1516308"/>
            <a:ext cx="4095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Short-</a:t>
            </a:r>
            <a:r>
              <a:rPr lang="fr-FR" dirty="0" err="1"/>
              <a:t>ranged</a:t>
            </a:r>
            <a:r>
              <a:rPr lang="fr-FR" dirty="0"/>
              <a:t> kernel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1718963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32D6554C-1FCA-13F3-97B4-9EF6BE758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000" y="1709738"/>
            <a:ext cx="10584000" cy="2852737"/>
          </a:xfrm>
        </p:spPr>
        <p:txBody>
          <a:bodyPr>
            <a:normAutofit fontScale="90000"/>
          </a:bodyPr>
          <a:lstStyle/>
          <a:p>
            <a:br>
              <a:rPr lang="en-US" sz="4400" b="1" cap="all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</a:br>
            <a:br>
              <a:rPr lang="en-US" sz="4400" b="1" cap="all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</a:br>
            <a:br>
              <a:rPr lang="en-US" sz="4400" b="1" cap="all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</a:br>
            <a:br>
              <a:rPr lang="en-US" sz="4400" b="1" cap="all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</a:br>
            <a:r>
              <a:rPr lang="en-US" sz="4400" b="1" cap="all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Network distribution systems</a:t>
            </a:r>
            <a:endParaRPr lang="fr-BE" b="1" cap="all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5F362C48-1EAE-A4E7-8BE4-53AFA746CEBD}"/>
              </a:ext>
            </a:extLst>
          </p:cNvPr>
          <p:cNvSpPr txBox="1">
            <a:spLocks/>
          </p:cNvSpPr>
          <p:nvPr/>
        </p:nvSpPr>
        <p:spPr>
          <a:xfrm>
            <a:off x="774000" y="4589463"/>
            <a:ext cx="10584000" cy="1500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cap="none" baseline="0">
                <a:solidFill>
                  <a:srgbClr val="292844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400" kern="1200">
                <a:solidFill>
                  <a:srgbClr val="292844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3B89AA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sz="1800" kern="1200">
                <a:solidFill>
                  <a:srgbClr val="292844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Roboto" panose="02000000000000000000" pitchFamily="2" charset="0"/>
              <a:buChar char="–"/>
              <a:defRPr sz="1800" kern="1200">
                <a:solidFill>
                  <a:srgbClr val="292844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cs typeface="Roboto" panose="02000000000000000000" pitchFamily="2" charset="0"/>
              </a:rPr>
              <a:t>Modelling the live poultry flows from farm to markets</a:t>
            </a:r>
          </a:p>
        </p:txBody>
      </p:sp>
      <p:pic>
        <p:nvPicPr>
          <p:cNvPr id="5" name="Image 4" descr="Une image contenant plein air, véhicule, roue, Véhicule terrestre&#10;&#10;Description générée automatiquement">
            <a:extLst>
              <a:ext uri="{FF2B5EF4-FFF2-40B4-BE49-F238E27FC236}">
                <a16:creationId xmlns:a16="http://schemas.microsoft.com/office/drawing/2014/main" id="{2E017961-E20F-92B2-B704-7110DBC66E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196" y="860034"/>
            <a:ext cx="3301214" cy="2475910"/>
          </a:xfrm>
          <a:prstGeom prst="rect">
            <a:avLst/>
          </a:prstGeom>
        </p:spPr>
      </p:pic>
      <p:pic>
        <p:nvPicPr>
          <p:cNvPr id="6" name="Image 5" descr="Une image contenant plein air, personne, vélo, bâtiment&#10;&#10;Description générée automatiquement">
            <a:extLst>
              <a:ext uri="{FF2B5EF4-FFF2-40B4-BE49-F238E27FC236}">
                <a16:creationId xmlns:a16="http://schemas.microsoft.com/office/drawing/2014/main" id="{A9D3F208-60D6-7173-6B05-26490F3372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0"/>
          <a:stretch/>
        </p:blipFill>
        <p:spPr>
          <a:xfrm>
            <a:off x="6725842" y="862827"/>
            <a:ext cx="3621316" cy="249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1156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78B59D-622D-902A-A94F-EDB09C6EA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cap="all" dirty="0"/>
              <a:t>Link tracing </a:t>
            </a:r>
            <a:r>
              <a:rPr lang="fr-FR" cap="all" dirty="0" err="1"/>
              <a:t>study</a:t>
            </a:r>
            <a:r>
              <a:rPr lang="fr-FR" cap="all" dirty="0"/>
              <a:t> for </a:t>
            </a:r>
            <a:r>
              <a:rPr lang="fr-FR" cap="all" dirty="0" err="1"/>
              <a:t>capturing</a:t>
            </a:r>
            <a:r>
              <a:rPr lang="fr-FR" cap="all" dirty="0"/>
              <a:t> </a:t>
            </a:r>
            <a:r>
              <a:rPr lang="fr-FR" cap="all" dirty="0" err="1"/>
              <a:t>catchement</a:t>
            </a:r>
            <a:r>
              <a:rPr lang="fr-FR" cap="all" dirty="0"/>
              <a:t> areas</a:t>
            </a:r>
            <a:endParaRPr lang="fr-BE" cap="all" dirty="0"/>
          </a:p>
        </p:txBody>
      </p:sp>
      <p:sp>
        <p:nvSpPr>
          <p:cNvPr id="12" name="Espace réservé du contenu 11">
            <a:extLst>
              <a:ext uri="{FF2B5EF4-FFF2-40B4-BE49-F238E27FC236}">
                <a16:creationId xmlns:a16="http://schemas.microsoft.com/office/drawing/2014/main" id="{44D228B0-D86A-58D6-2816-C7FF6E8A4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From </a:t>
            </a:r>
            <a:r>
              <a:rPr lang="fr-FR" dirty="0" err="1"/>
              <a:t>endpoints</a:t>
            </a:r>
            <a:r>
              <a:rPr lang="fr-FR" dirty="0"/>
              <a:t> (</a:t>
            </a:r>
            <a:r>
              <a:rPr lang="fr-FR" dirty="0" err="1"/>
              <a:t>markets</a:t>
            </a:r>
            <a:r>
              <a:rPr lang="fr-FR" dirty="0"/>
              <a:t>) to </a:t>
            </a:r>
            <a:r>
              <a:rPr lang="fr-FR" dirty="0" err="1"/>
              <a:t>farms</a:t>
            </a:r>
            <a:endParaRPr lang="fr-BE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497E304E-7948-2293-C8D9-6831868A55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9" t="60990" r="16042"/>
          <a:stretch/>
        </p:blipFill>
        <p:spPr>
          <a:xfrm>
            <a:off x="838201" y="2622173"/>
            <a:ext cx="9816956" cy="2194011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5C313D21-44FA-DB5D-5F8F-F5B371E57B1F}"/>
              </a:ext>
            </a:extLst>
          </p:cNvPr>
          <p:cNvSpPr txBox="1"/>
          <p:nvPr/>
        </p:nvSpPr>
        <p:spPr>
          <a:xfrm>
            <a:off x="772390" y="5051560"/>
            <a:ext cx="90086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1800" b="1" dirty="0"/>
              <a:t>BALZAC STUDY</a:t>
            </a:r>
          </a:p>
          <a:p>
            <a:pPr marL="0" indent="0">
              <a:buNone/>
            </a:pPr>
            <a:r>
              <a:rPr lang="en-GB" sz="1800" dirty="0"/>
              <a:t>Data collected </a:t>
            </a:r>
            <a:r>
              <a:rPr lang="en-US" sz="1800" dirty="0"/>
              <a:t>between </a:t>
            </a:r>
            <a:r>
              <a:rPr lang="en-US" sz="1800" b="1" dirty="0"/>
              <a:t>March 2015 and July 2016</a:t>
            </a:r>
            <a:r>
              <a:rPr lang="en-US" sz="1800" dirty="0"/>
              <a:t>: the quantity and types of poultry sold in Dhaka (50 LBM) and Chittagong (16 LBM) and originating from each upazila in Bangladesh (</a:t>
            </a:r>
            <a:r>
              <a:rPr lang="en-US" sz="1800" dirty="0" err="1"/>
              <a:t>Moyen</a:t>
            </a:r>
            <a:r>
              <a:rPr lang="en-US" sz="1800" dirty="0"/>
              <a:t>, 2019)</a:t>
            </a:r>
          </a:p>
        </p:txBody>
      </p:sp>
    </p:spTree>
    <p:extLst>
      <p:ext uri="{BB962C8B-B14F-4D97-AF65-F5344CB8AC3E}">
        <p14:creationId xmlns:p14="http://schemas.microsoft.com/office/powerpoint/2010/main" val="3865110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2E452B-51B5-66F0-5222-F439B3233E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05214"/>
            <a:ext cx="9144000" cy="2387600"/>
          </a:xfrm>
        </p:spPr>
        <p:txBody>
          <a:bodyPr>
            <a:noAutofit/>
          </a:bodyPr>
          <a:lstStyle/>
          <a:p>
            <a:r>
              <a:rPr lang="en-US" sz="4800" b="1" cap="all" dirty="0">
                <a:solidFill>
                  <a:srgbClr val="29284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Modeling poultry production and distribution networks in Bangladesh to address epidemiological risks</a:t>
            </a:r>
            <a:endParaRPr lang="fr-BE" sz="4800" cap="all" dirty="0">
              <a:solidFill>
                <a:srgbClr val="292844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86873552-49C1-D7DA-A55B-3801127DABD2}"/>
              </a:ext>
            </a:extLst>
          </p:cNvPr>
          <p:cNvSpPr txBox="1"/>
          <p:nvPr/>
        </p:nvSpPr>
        <p:spPr>
          <a:xfrm>
            <a:off x="64740" y="4419694"/>
            <a:ext cx="28921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>
                <a:solidFill>
                  <a:srgbClr val="292844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Marie-Cécile Dupas</a:t>
            </a: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A96A424-B405-6350-210A-1E9BBF56E749}"/>
              </a:ext>
            </a:extLst>
          </p:cNvPr>
          <p:cNvSpPr txBox="1"/>
          <p:nvPr/>
        </p:nvSpPr>
        <p:spPr>
          <a:xfrm>
            <a:off x="64740" y="5327997"/>
            <a:ext cx="8470589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200" dirty="0">
                <a:solidFill>
                  <a:srgbClr val="292844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Dupas MC</a:t>
            </a:r>
            <a:r>
              <a:rPr lang="en-CA" sz="1200" baseline="30000" dirty="0">
                <a:solidFill>
                  <a:srgbClr val="292844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1</a:t>
            </a:r>
            <a:r>
              <a:rPr lang="en-CA" sz="1200" dirty="0">
                <a:solidFill>
                  <a:srgbClr val="292844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, Pinotti F</a:t>
            </a:r>
            <a:r>
              <a:rPr lang="en-CA" sz="1200" baseline="30000" dirty="0">
                <a:solidFill>
                  <a:srgbClr val="292844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2</a:t>
            </a:r>
            <a:r>
              <a:rPr lang="en-CA" sz="1200" dirty="0">
                <a:solidFill>
                  <a:srgbClr val="292844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, </a:t>
            </a:r>
            <a:r>
              <a:rPr lang="en-CA" sz="1200" dirty="0" err="1">
                <a:solidFill>
                  <a:srgbClr val="292844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Semel</a:t>
            </a:r>
            <a:r>
              <a:rPr lang="en-CA" sz="1200" dirty="0">
                <a:solidFill>
                  <a:srgbClr val="292844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J</a:t>
            </a:r>
            <a:r>
              <a:rPr lang="en-CA" sz="1200" baseline="30000" dirty="0">
                <a:solidFill>
                  <a:srgbClr val="292844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1</a:t>
            </a:r>
            <a:r>
              <a:rPr lang="en-CA" sz="1200" dirty="0">
                <a:solidFill>
                  <a:srgbClr val="292844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, </a:t>
            </a:r>
            <a:r>
              <a:rPr lang="en-CA" sz="1200" dirty="0" err="1">
                <a:solidFill>
                  <a:srgbClr val="292844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Raghwani</a:t>
            </a:r>
            <a:r>
              <a:rPr lang="en-CA" sz="1200" dirty="0">
                <a:solidFill>
                  <a:srgbClr val="292844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J</a:t>
            </a:r>
            <a:r>
              <a:rPr lang="en-CA" sz="1200" baseline="30000" dirty="0">
                <a:solidFill>
                  <a:srgbClr val="292844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5</a:t>
            </a:r>
            <a:r>
              <a:rPr lang="en-CA" sz="1200" dirty="0">
                <a:solidFill>
                  <a:srgbClr val="292844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, </a:t>
            </a:r>
            <a:r>
              <a:rPr lang="en-CA" sz="1200" dirty="0" err="1">
                <a:solidFill>
                  <a:srgbClr val="292844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Moyen</a:t>
            </a:r>
            <a:r>
              <a:rPr lang="en-CA" sz="1200" dirty="0">
                <a:solidFill>
                  <a:srgbClr val="292844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N, Joshi M</a:t>
            </a:r>
            <a:r>
              <a:rPr lang="en-CA" sz="1200" baseline="30000" dirty="0">
                <a:solidFill>
                  <a:srgbClr val="292844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4</a:t>
            </a:r>
            <a:r>
              <a:rPr lang="en-CA" sz="1200" dirty="0">
                <a:solidFill>
                  <a:srgbClr val="292844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, Joshi C</a:t>
            </a:r>
            <a:r>
              <a:rPr lang="en-CA" sz="1200" baseline="30000" dirty="0">
                <a:solidFill>
                  <a:srgbClr val="292844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4</a:t>
            </a:r>
            <a:r>
              <a:rPr lang="en-CA" sz="1200" dirty="0">
                <a:solidFill>
                  <a:srgbClr val="292844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, Gilbert M</a:t>
            </a:r>
            <a:r>
              <a:rPr lang="en-CA" sz="1200" baseline="30000" dirty="0">
                <a:solidFill>
                  <a:srgbClr val="292844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1</a:t>
            </a:r>
            <a:r>
              <a:rPr lang="en-CA" sz="1200" dirty="0">
                <a:solidFill>
                  <a:srgbClr val="292844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, </a:t>
            </a:r>
            <a:r>
              <a:rPr lang="en-CA" sz="1200" dirty="0" err="1">
                <a:solidFill>
                  <a:srgbClr val="292844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Damer</a:t>
            </a:r>
            <a:r>
              <a:rPr lang="en-CA" sz="1200" dirty="0">
                <a:solidFill>
                  <a:srgbClr val="292844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B</a:t>
            </a:r>
            <a:r>
              <a:rPr lang="en-CA" sz="1200" baseline="30000" dirty="0">
                <a:solidFill>
                  <a:srgbClr val="292844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5</a:t>
            </a:r>
            <a:r>
              <a:rPr lang="en-CA" sz="1200" dirty="0">
                <a:solidFill>
                  <a:srgbClr val="292844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, Tomley F</a:t>
            </a:r>
            <a:r>
              <a:rPr lang="en-CA" sz="1200" baseline="30000" dirty="0">
                <a:solidFill>
                  <a:srgbClr val="292844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5</a:t>
            </a:r>
            <a:r>
              <a:rPr lang="en-CA" sz="1200" dirty="0">
                <a:solidFill>
                  <a:srgbClr val="292844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, </a:t>
            </a:r>
            <a:r>
              <a:rPr lang="en-CA" sz="1200" dirty="0" err="1">
                <a:solidFill>
                  <a:srgbClr val="292844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Fournié</a:t>
            </a:r>
            <a:r>
              <a:rPr lang="en-CA" sz="1200" dirty="0">
                <a:solidFill>
                  <a:srgbClr val="292844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G</a:t>
            </a:r>
            <a:r>
              <a:rPr lang="en-CA" sz="1200" baseline="30000" dirty="0">
                <a:solidFill>
                  <a:srgbClr val="292844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3,5</a:t>
            </a:r>
          </a:p>
          <a:p>
            <a:pPr marL="342900" indent="-342900">
              <a:buAutoNum type="arabicPeriod"/>
            </a:pPr>
            <a:r>
              <a:rPr lang="en-CA" sz="1100" dirty="0">
                <a:solidFill>
                  <a:srgbClr val="292844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Université Libre de </a:t>
            </a:r>
            <a:r>
              <a:rPr lang="en-CA" sz="1100" dirty="0" err="1">
                <a:solidFill>
                  <a:srgbClr val="292844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Bruxelles</a:t>
            </a:r>
            <a:r>
              <a:rPr lang="en-CA" sz="1100" dirty="0">
                <a:solidFill>
                  <a:srgbClr val="292844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, Belgium</a:t>
            </a:r>
          </a:p>
          <a:p>
            <a:pPr marL="342900" indent="-342900">
              <a:buAutoNum type="arabicPeriod"/>
            </a:pPr>
            <a:r>
              <a:rPr lang="en-US" sz="1100" dirty="0">
                <a:solidFill>
                  <a:srgbClr val="292844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University of Oxford, United Kingdom</a:t>
            </a:r>
          </a:p>
          <a:p>
            <a:pPr marL="342900" indent="-342900">
              <a:buAutoNum type="arabicPeriod"/>
            </a:pPr>
            <a:r>
              <a:rPr lang="en-US" sz="1100" dirty="0">
                <a:solidFill>
                  <a:srgbClr val="292844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Royal Veterinary College, London, United Kingdom</a:t>
            </a:r>
          </a:p>
          <a:p>
            <a:pPr marL="342900" indent="-342900">
              <a:buAutoNum type="arabicPeriod"/>
            </a:pPr>
            <a:r>
              <a:rPr lang="en-US" sz="1100" dirty="0">
                <a:solidFill>
                  <a:srgbClr val="292844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Gujarat Biotechnology Research Centre </a:t>
            </a:r>
          </a:p>
          <a:p>
            <a:pPr marL="342900" indent="-342900">
              <a:buAutoNum type="arabicPeriod"/>
            </a:pPr>
            <a:r>
              <a:rPr lang="en-CA" sz="1100" dirty="0">
                <a:solidFill>
                  <a:srgbClr val="292844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INRAE</a:t>
            </a:r>
          </a:p>
          <a:p>
            <a:pPr marL="342900" indent="-342900">
              <a:buAutoNum type="arabicPeriod"/>
            </a:pPr>
            <a:endParaRPr lang="en-CA" sz="11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  <a:p>
            <a:endParaRPr lang="en-CA" sz="1200" baseline="30000" dirty="0">
              <a:solidFill>
                <a:srgbClr val="3B89AA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DC8E1957-E334-F067-6E55-D16826955EC8}"/>
              </a:ext>
            </a:extLst>
          </p:cNvPr>
          <p:cNvSpPr txBox="1"/>
          <p:nvPr/>
        </p:nvSpPr>
        <p:spPr>
          <a:xfrm>
            <a:off x="64740" y="4989443"/>
            <a:ext cx="36471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>
                <a:solidFill>
                  <a:srgbClr val="292844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Université Libre de </a:t>
            </a:r>
            <a:r>
              <a:rPr lang="en-CA" sz="1600" dirty="0" err="1">
                <a:solidFill>
                  <a:srgbClr val="292844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Bruxelles</a:t>
            </a:r>
            <a:r>
              <a:rPr lang="en-CA" sz="1600" dirty="0">
                <a:solidFill>
                  <a:srgbClr val="292844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, Belgium</a:t>
            </a:r>
          </a:p>
        </p:txBody>
      </p:sp>
      <p:pic>
        <p:nvPicPr>
          <p:cNvPr id="9" name="Image 8" descr="Une image contenant texte, Graphique, Police, graphisme&#10;&#10;Description générée automatiquement">
            <a:extLst>
              <a:ext uri="{FF2B5EF4-FFF2-40B4-BE49-F238E27FC236}">
                <a16:creationId xmlns:a16="http://schemas.microsoft.com/office/drawing/2014/main" id="{B2BC5D2E-65CF-3796-A5DF-5B15C959BE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191" y="141534"/>
            <a:ext cx="1989332" cy="49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9739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78B59D-622D-902A-A94F-EDB09C6EA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cap="all" dirty="0"/>
              <a:t>Link tracing </a:t>
            </a:r>
            <a:r>
              <a:rPr lang="fr-FR" cap="all" dirty="0" err="1"/>
              <a:t>study</a:t>
            </a:r>
            <a:r>
              <a:rPr lang="fr-FR" cap="all" dirty="0"/>
              <a:t> for </a:t>
            </a:r>
            <a:r>
              <a:rPr lang="fr-FR" cap="all" dirty="0" err="1"/>
              <a:t>capturing</a:t>
            </a:r>
            <a:r>
              <a:rPr lang="fr-FR" cap="all" dirty="0"/>
              <a:t> </a:t>
            </a:r>
            <a:r>
              <a:rPr lang="fr-FR" cap="all" dirty="0" err="1"/>
              <a:t>catchment</a:t>
            </a:r>
            <a:r>
              <a:rPr lang="fr-FR" cap="all" dirty="0"/>
              <a:t> areas</a:t>
            </a:r>
            <a:endParaRPr lang="fr-BE" cap="all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6467922-240C-17C5-483D-71F5439D4299}"/>
              </a:ext>
            </a:extLst>
          </p:cNvPr>
          <p:cNvSpPr txBox="1"/>
          <p:nvPr/>
        </p:nvSpPr>
        <p:spPr>
          <a:xfrm>
            <a:off x="1646166" y="2100035"/>
            <a:ext cx="1236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Dhaka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BA78AD1-FDB0-E60F-6714-4A3A1F3B0CBC}"/>
              </a:ext>
            </a:extLst>
          </p:cNvPr>
          <p:cNvSpPr txBox="1"/>
          <p:nvPr/>
        </p:nvSpPr>
        <p:spPr>
          <a:xfrm>
            <a:off x="7429698" y="2100035"/>
            <a:ext cx="1973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/>
              <a:t>Chattogram</a:t>
            </a:r>
            <a:endParaRPr lang="fr-BE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A6AA768-52D8-6068-B08A-64B21AA53D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07" y="2501022"/>
            <a:ext cx="3657424" cy="381899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58FDED4-1274-03DB-7414-8FF6F18870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619" y="2521612"/>
            <a:ext cx="3650082" cy="380063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74F3045-A36F-503D-F163-FFD1472D4720}"/>
              </a:ext>
            </a:extLst>
          </p:cNvPr>
          <p:cNvSpPr txBox="1"/>
          <p:nvPr/>
        </p:nvSpPr>
        <p:spPr>
          <a:xfrm>
            <a:off x="10011652" y="2521612"/>
            <a:ext cx="21803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Number</a:t>
            </a:r>
            <a:r>
              <a:rPr lang="fr-FR" dirty="0"/>
              <a:t> of </a:t>
            </a:r>
            <a:r>
              <a:rPr lang="fr-FR" dirty="0" err="1"/>
              <a:t>broilers</a:t>
            </a:r>
            <a:r>
              <a:rPr lang="fr-FR" dirty="0"/>
              <a:t> </a:t>
            </a:r>
            <a:r>
              <a:rPr lang="fr-FR" dirty="0" err="1"/>
              <a:t>sold</a:t>
            </a:r>
            <a:r>
              <a:rPr lang="fr-FR" dirty="0"/>
              <a:t> in </a:t>
            </a:r>
            <a:r>
              <a:rPr lang="fr-FR" dirty="0" err="1"/>
              <a:t>markets</a:t>
            </a:r>
            <a:r>
              <a:rPr lang="fr-FR" dirty="0"/>
              <a:t> over a </a:t>
            </a:r>
            <a:r>
              <a:rPr lang="fr-FR" dirty="0" err="1"/>
              <a:t>week</a:t>
            </a:r>
            <a:endParaRPr lang="fr-BE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BD89DF2-9F1B-7C19-7CED-3D3E9D1C8A99}"/>
              </a:ext>
            </a:extLst>
          </p:cNvPr>
          <p:cNvSpPr txBox="1"/>
          <p:nvPr/>
        </p:nvSpPr>
        <p:spPr>
          <a:xfrm>
            <a:off x="4164031" y="2170412"/>
            <a:ext cx="21803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Number</a:t>
            </a:r>
            <a:r>
              <a:rPr lang="fr-FR" dirty="0"/>
              <a:t> of </a:t>
            </a:r>
            <a:r>
              <a:rPr lang="fr-FR" dirty="0" err="1"/>
              <a:t>broilers</a:t>
            </a:r>
            <a:r>
              <a:rPr lang="fr-FR" dirty="0"/>
              <a:t> </a:t>
            </a:r>
            <a:r>
              <a:rPr lang="fr-FR" dirty="0" err="1"/>
              <a:t>sold</a:t>
            </a:r>
            <a:r>
              <a:rPr lang="fr-FR" dirty="0"/>
              <a:t> in </a:t>
            </a:r>
            <a:r>
              <a:rPr lang="fr-FR" dirty="0" err="1"/>
              <a:t>markets</a:t>
            </a:r>
            <a:r>
              <a:rPr lang="fr-FR" dirty="0"/>
              <a:t> over a </a:t>
            </a:r>
            <a:r>
              <a:rPr lang="fr-FR" dirty="0" err="1"/>
              <a:t>week</a:t>
            </a:r>
            <a:endParaRPr lang="fr-BE" dirty="0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1A44B97B-B6B8-E7B6-9D13-30471FDA55F9}"/>
              </a:ext>
            </a:extLst>
          </p:cNvPr>
          <p:cNvSpPr/>
          <p:nvPr/>
        </p:nvSpPr>
        <p:spPr>
          <a:xfrm>
            <a:off x="2152607" y="4014476"/>
            <a:ext cx="55002" cy="45720"/>
          </a:xfrm>
          <a:prstGeom prst="ellipse">
            <a:avLst/>
          </a:prstGeom>
          <a:solidFill>
            <a:srgbClr val="C0000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9EF2BC28-820B-4D41-D1C7-F8F9B8B1E463}"/>
              </a:ext>
            </a:extLst>
          </p:cNvPr>
          <p:cNvSpPr/>
          <p:nvPr/>
        </p:nvSpPr>
        <p:spPr>
          <a:xfrm>
            <a:off x="8733308" y="4868145"/>
            <a:ext cx="55002" cy="45720"/>
          </a:xfrm>
          <a:prstGeom prst="ellipse">
            <a:avLst/>
          </a:prstGeom>
          <a:solidFill>
            <a:srgbClr val="C0000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125496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78B59D-622D-902A-A94F-EDB09C6EA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cap="all" dirty="0"/>
              <a:t>« </a:t>
            </a:r>
            <a:r>
              <a:rPr lang="fr-FR" i="1" cap="all" dirty="0"/>
              <a:t>Gravity</a:t>
            </a:r>
            <a:r>
              <a:rPr lang="fr-FR" cap="all" dirty="0"/>
              <a:t> » </a:t>
            </a:r>
            <a:r>
              <a:rPr lang="fr-FR" cap="all" dirty="0" err="1"/>
              <a:t>models</a:t>
            </a:r>
            <a:endParaRPr lang="fr-BE" cap="all" dirty="0"/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3B247B5E-D03C-9258-2D93-AD804FFA2DAF}"/>
              </a:ext>
            </a:extLst>
          </p:cNvPr>
          <p:cNvGraphicFramePr>
            <a:graphicFrameLocks noGrp="1"/>
          </p:cNvGraphicFramePr>
          <p:nvPr/>
        </p:nvGraphicFramePr>
        <p:xfrm>
          <a:off x="1193533" y="1754773"/>
          <a:ext cx="8949084" cy="466120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813635">
                  <a:extLst>
                    <a:ext uri="{9D8B030D-6E8A-4147-A177-3AD203B41FA5}">
                      <a16:colId xmlns:a16="http://schemas.microsoft.com/office/drawing/2014/main" val="1344453241"/>
                    </a:ext>
                  </a:extLst>
                </a:gridCol>
                <a:gridCol w="439754">
                  <a:extLst>
                    <a:ext uri="{9D8B030D-6E8A-4147-A177-3AD203B41FA5}">
                      <a16:colId xmlns:a16="http://schemas.microsoft.com/office/drawing/2014/main" val="2974469226"/>
                    </a:ext>
                  </a:extLst>
                </a:gridCol>
                <a:gridCol w="439754">
                  <a:extLst>
                    <a:ext uri="{9D8B030D-6E8A-4147-A177-3AD203B41FA5}">
                      <a16:colId xmlns:a16="http://schemas.microsoft.com/office/drawing/2014/main" val="1622104344"/>
                    </a:ext>
                  </a:extLst>
                </a:gridCol>
                <a:gridCol w="439754">
                  <a:extLst>
                    <a:ext uri="{9D8B030D-6E8A-4147-A177-3AD203B41FA5}">
                      <a16:colId xmlns:a16="http://schemas.microsoft.com/office/drawing/2014/main" val="1718055947"/>
                    </a:ext>
                  </a:extLst>
                </a:gridCol>
                <a:gridCol w="439754">
                  <a:extLst>
                    <a:ext uri="{9D8B030D-6E8A-4147-A177-3AD203B41FA5}">
                      <a16:colId xmlns:a16="http://schemas.microsoft.com/office/drawing/2014/main" val="4115173270"/>
                    </a:ext>
                  </a:extLst>
                </a:gridCol>
                <a:gridCol w="439754">
                  <a:extLst>
                    <a:ext uri="{9D8B030D-6E8A-4147-A177-3AD203B41FA5}">
                      <a16:colId xmlns:a16="http://schemas.microsoft.com/office/drawing/2014/main" val="1192569174"/>
                    </a:ext>
                  </a:extLst>
                </a:gridCol>
                <a:gridCol w="439754">
                  <a:extLst>
                    <a:ext uri="{9D8B030D-6E8A-4147-A177-3AD203B41FA5}">
                      <a16:colId xmlns:a16="http://schemas.microsoft.com/office/drawing/2014/main" val="3556067542"/>
                    </a:ext>
                  </a:extLst>
                </a:gridCol>
                <a:gridCol w="439754">
                  <a:extLst>
                    <a:ext uri="{9D8B030D-6E8A-4147-A177-3AD203B41FA5}">
                      <a16:colId xmlns:a16="http://schemas.microsoft.com/office/drawing/2014/main" val="805108338"/>
                    </a:ext>
                  </a:extLst>
                </a:gridCol>
                <a:gridCol w="439754">
                  <a:extLst>
                    <a:ext uri="{9D8B030D-6E8A-4147-A177-3AD203B41FA5}">
                      <a16:colId xmlns:a16="http://schemas.microsoft.com/office/drawing/2014/main" val="3026677265"/>
                    </a:ext>
                  </a:extLst>
                </a:gridCol>
                <a:gridCol w="439754">
                  <a:extLst>
                    <a:ext uri="{9D8B030D-6E8A-4147-A177-3AD203B41FA5}">
                      <a16:colId xmlns:a16="http://schemas.microsoft.com/office/drawing/2014/main" val="2555398190"/>
                    </a:ext>
                  </a:extLst>
                </a:gridCol>
                <a:gridCol w="439754">
                  <a:extLst>
                    <a:ext uri="{9D8B030D-6E8A-4147-A177-3AD203B41FA5}">
                      <a16:colId xmlns:a16="http://schemas.microsoft.com/office/drawing/2014/main" val="1636587095"/>
                    </a:ext>
                  </a:extLst>
                </a:gridCol>
                <a:gridCol w="439754">
                  <a:extLst>
                    <a:ext uri="{9D8B030D-6E8A-4147-A177-3AD203B41FA5}">
                      <a16:colId xmlns:a16="http://schemas.microsoft.com/office/drawing/2014/main" val="997301143"/>
                    </a:ext>
                  </a:extLst>
                </a:gridCol>
                <a:gridCol w="439754">
                  <a:extLst>
                    <a:ext uri="{9D8B030D-6E8A-4147-A177-3AD203B41FA5}">
                      <a16:colId xmlns:a16="http://schemas.microsoft.com/office/drawing/2014/main" val="2998350626"/>
                    </a:ext>
                  </a:extLst>
                </a:gridCol>
                <a:gridCol w="439754">
                  <a:extLst>
                    <a:ext uri="{9D8B030D-6E8A-4147-A177-3AD203B41FA5}">
                      <a16:colId xmlns:a16="http://schemas.microsoft.com/office/drawing/2014/main" val="1184276219"/>
                    </a:ext>
                  </a:extLst>
                </a:gridCol>
                <a:gridCol w="439754">
                  <a:extLst>
                    <a:ext uri="{9D8B030D-6E8A-4147-A177-3AD203B41FA5}">
                      <a16:colId xmlns:a16="http://schemas.microsoft.com/office/drawing/2014/main" val="4010487166"/>
                    </a:ext>
                  </a:extLst>
                </a:gridCol>
                <a:gridCol w="659631">
                  <a:extLst>
                    <a:ext uri="{9D8B030D-6E8A-4147-A177-3AD203B41FA5}">
                      <a16:colId xmlns:a16="http://schemas.microsoft.com/office/drawing/2014/main" val="2676343550"/>
                    </a:ext>
                  </a:extLst>
                </a:gridCol>
                <a:gridCol w="659631">
                  <a:extLst>
                    <a:ext uri="{9D8B030D-6E8A-4147-A177-3AD203B41FA5}">
                      <a16:colId xmlns:a16="http://schemas.microsoft.com/office/drawing/2014/main" val="2438458677"/>
                    </a:ext>
                  </a:extLst>
                </a:gridCol>
                <a:gridCol w="659631">
                  <a:extLst>
                    <a:ext uri="{9D8B030D-6E8A-4147-A177-3AD203B41FA5}">
                      <a16:colId xmlns:a16="http://schemas.microsoft.com/office/drawing/2014/main" val="2623025102"/>
                    </a:ext>
                  </a:extLst>
                </a:gridCol>
              </a:tblGrid>
              <a:tr h="37976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</a:rPr>
                        <a:t>Model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anchor="ctr"/>
                </a:tc>
                <a:tc gridSpan="14">
                  <a:txBody>
                    <a:bodyPr/>
                    <a:lstStyle/>
                    <a:p>
                      <a:pPr algn="ctr" fontAlgn="ctr"/>
                      <a:r>
                        <a:rPr lang="fr-BE" sz="1200" u="none" strike="noStrike">
                          <a:effectLst/>
                        </a:rPr>
                        <a:t>Predictors 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</a:rPr>
                        <a:t>RMSE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vert="vert27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</a:rPr>
                        <a:t>R</a:t>
                      </a:r>
                      <a:r>
                        <a:rPr lang="en-GB" sz="1200" u="none" strike="noStrike" baseline="30000" dirty="0">
                          <a:effectLst/>
                        </a:rPr>
                        <a:t>2</a:t>
                      </a:r>
                      <a:r>
                        <a:rPr lang="en-GB" sz="1200" u="none" strike="noStrike" dirty="0">
                          <a:effectLst/>
                        </a:rPr>
                        <a:t> Log10(Actual) vs Log10(Predicted)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vert="vert27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</a:rPr>
                        <a:t>R</a:t>
                      </a:r>
                      <a:r>
                        <a:rPr lang="en-GB" sz="1200" u="none" strike="noStrike" baseline="30000">
                          <a:effectLst/>
                        </a:rPr>
                        <a:t>2</a:t>
                      </a:r>
                      <a:r>
                        <a:rPr lang="en-GB" sz="1200" u="none" strike="noStrike">
                          <a:effectLst/>
                        </a:rPr>
                        <a:t> Actual vs Predicted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vert="vert270" anchor="ctr"/>
                </a:tc>
                <a:extLst>
                  <a:ext uri="{0D108BD9-81ED-4DB2-BD59-A6C34878D82A}">
                    <a16:rowId xmlns:a16="http://schemas.microsoft.com/office/drawing/2014/main" val="2028151385"/>
                  </a:ext>
                </a:extLst>
              </a:tr>
              <a:tr h="2012264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GB" sz="1200" u="none" strike="noStrike" dirty="0">
                          <a:effectLst/>
                        </a:rPr>
                        <a:t>Road distance (km)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vert="vert27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GB" sz="1200" u="none" strike="noStrike" dirty="0">
                          <a:effectLst/>
                        </a:rPr>
                        <a:t>Travel time (min)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vert="vert27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GB" sz="1200" u="none" strike="noStrike" dirty="0">
                          <a:effectLst/>
                        </a:rPr>
                        <a:t>Broiler population at origin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vert="vert27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GB" sz="1200" u="none" strike="noStrike" dirty="0">
                          <a:effectLst/>
                        </a:rPr>
                        <a:t>Broiler farms at origin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vert="vert27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GB" sz="1200" u="none" strike="noStrike" dirty="0">
                          <a:effectLst/>
                        </a:rPr>
                        <a:t>Urban pop at origin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vert="vert27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fr-BE" sz="1200" u="none" strike="noStrike" dirty="0">
                          <a:effectLst/>
                        </a:rPr>
                        <a:t>Urban pop at destination   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vert="vert27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fr-BE" sz="1200" u="none" strike="noStrike" dirty="0" err="1">
                          <a:effectLst/>
                        </a:rPr>
                        <a:t>Poverty</a:t>
                      </a:r>
                      <a:r>
                        <a:rPr lang="fr-BE" sz="1200" u="none" strike="noStrike" dirty="0">
                          <a:effectLst/>
                        </a:rPr>
                        <a:t> pop at </a:t>
                      </a:r>
                      <a:r>
                        <a:rPr lang="fr-BE" sz="1200" u="none" strike="noStrike" dirty="0" err="1">
                          <a:effectLst/>
                        </a:rPr>
                        <a:t>origin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vert="vert27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fr-BE" sz="1200" u="none" strike="noStrike" dirty="0" err="1">
                          <a:effectLst/>
                        </a:rPr>
                        <a:t>Poverty</a:t>
                      </a:r>
                      <a:r>
                        <a:rPr lang="fr-BE" sz="1200" u="none" strike="noStrike" dirty="0">
                          <a:effectLst/>
                        </a:rPr>
                        <a:t> pop at destination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vert="vert27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GB" sz="1200" u="none" strike="noStrike" dirty="0">
                          <a:effectLst/>
                        </a:rPr>
                        <a:t>% </a:t>
                      </a:r>
                      <a:r>
                        <a:rPr lang="en-GB" sz="1200" u="none" strike="noStrike" dirty="0" err="1">
                          <a:effectLst/>
                        </a:rPr>
                        <a:t>rate_poverty</a:t>
                      </a:r>
                      <a:r>
                        <a:rPr lang="en-GB" sz="1200" u="none" strike="noStrike" dirty="0">
                          <a:effectLst/>
                        </a:rPr>
                        <a:t> at origin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vert="vert27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fr-BE" sz="1200" u="none" strike="noStrike" dirty="0" err="1">
                          <a:effectLst/>
                        </a:rPr>
                        <a:t>attractor_index_urb_pop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vert="vert27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fr-BE" sz="1200" u="none" strike="noStrike" dirty="0" err="1">
                          <a:effectLst/>
                        </a:rPr>
                        <a:t>Chickenmeat</a:t>
                      </a:r>
                      <a:r>
                        <a:rPr lang="fr-BE" sz="1200" u="none" strike="noStrike" dirty="0">
                          <a:effectLst/>
                        </a:rPr>
                        <a:t> </a:t>
                      </a:r>
                      <a:r>
                        <a:rPr lang="fr-BE" sz="1200" u="none" strike="noStrike" dirty="0" err="1">
                          <a:effectLst/>
                        </a:rPr>
                        <a:t>consumption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vert="vert27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fr-BE" sz="1200" u="none" strike="noStrike" dirty="0" err="1">
                          <a:effectLst/>
                        </a:rPr>
                        <a:t>Mean</a:t>
                      </a:r>
                      <a:r>
                        <a:rPr lang="fr-BE" sz="1200" u="none" strike="noStrike" dirty="0">
                          <a:effectLst/>
                        </a:rPr>
                        <a:t> </a:t>
                      </a:r>
                      <a:r>
                        <a:rPr lang="fr-BE" sz="1200" u="none" strike="noStrike" dirty="0" err="1">
                          <a:effectLst/>
                        </a:rPr>
                        <a:t>chicken</a:t>
                      </a:r>
                      <a:r>
                        <a:rPr lang="fr-BE" sz="1200" u="none" strike="noStrike" dirty="0">
                          <a:effectLst/>
                        </a:rPr>
                        <a:t> </a:t>
                      </a:r>
                      <a:r>
                        <a:rPr lang="fr-BE" sz="1200" u="none" strike="noStrike" dirty="0" err="1">
                          <a:effectLst/>
                        </a:rPr>
                        <a:t>meat</a:t>
                      </a:r>
                      <a:r>
                        <a:rPr lang="fr-BE" sz="1200" u="none" strike="noStrike" dirty="0">
                          <a:effectLst/>
                        </a:rPr>
                        <a:t> conso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vert="vert27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BE" sz="1200" u="none" strike="noStrike">
                          <a:effectLst/>
                        </a:rPr>
                        <a:t>total chicken meat conso_j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vert="vert27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fr-BE" sz="1200" u="none" strike="noStrike" dirty="0" err="1">
                          <a:effectLst/>
                        </a:rPr>
                        <a:t>conso_mean_j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vert="vert270" anchor="ctr"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6308588"/>
                  </a:ext>
                </a:extLst>
              </a:tr>
              <a:tr h="756393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b="1" u="none" strike="noStrike" dirty="0" err="1">
                          <a:effectLst/>
                        </a:rPr>
                        <a:t>Linear</a:t>
                      </a:r>
                      <a:r>
                        <a:rPr lang="fr-BE" sz="1200" b="1" u="none" strike="noStrike" dirty="0">
                          <a:effectLst/>
                        </a:rPr>
                        <a:t> 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</a:rPr>
                        <a:t>✔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</a:rPr>
                        <a:t>✔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>
                          <a:effectLst/>
                        </a:rPr>
                        <a:t> 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u="none" strike="noStrike">
                          <a:effectLst/>
                        </a:rPr>
                        <a:t> 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</a:rPr>
                        <a:t>✔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</a:rPr>
                        <a:t>✔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u="none" strike="noStrike">
                          <a:effectLst/>
                        </a:rPr>
                        <a:t> 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</a:rPr>
                        <a:t>✔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u="none" strike="noStrike">
                          <a:effectLst/>
                        </a:rPr>
                        <a:t> 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u="none" strike="noStrike">
                          <a:effectLst/>
                        </a:rPr>
                        <a:t> 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 dirty="0">
                          <a:effectLst/>
                        </a:rPr>
                        <a:t> 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u="none" strike="noStrike" dirty="0">
                          <a:effectLst/>
                        </a:rPr>
                        <a:t> 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</a:rPr>
                        <a:t>✔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</a:rPr>
                        <a:t>✔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u="none" strike="noStrike">
                          <a:effectLst/>
                        </a:rPr>
                        <a:t>0.932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u="none" strike="noStrike">
                          <a:effectLst/>
                        </a:rPr>
                        <a:t>0.505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u="none" strike="noStrike">
                          <a:effectLst/>
                        </a:rPr>
                        <a:t>0.285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anchor="ctr"/>
                </a:tc>
                <a:extLst>
                  <a:ext uri="{0D108BD9-81ED-4DB2-BD59-A6C34878D82A}">
                    <a16:rowId xmlns:a16="http://schemas.microsoft.com/office/drawing/2014/main" val="2725111810"/>
                  </a:ext>
                </a:extLst>
              </a:tr>
              <a:tr h="756393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b="1" u="none" strike="noStrike" dirty="0" err="1">
                          <a:effectLst/>
                        </a:rPr>
                        <a:t>Random</a:t>
                      </a:r>
                      <a:r>
                        <a:rPr lang="fr-BE" sz="1200" b="1" u="none" strike="noStrike" dirty="0">
                          <a:effectLst/>
                        </a:rPr>
                        <a:t> Forest 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</a:rPr>
                        <a:t>✔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</a:rPr>
                        <a:t>✔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</a:rPr>
                        <a:t>✔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</a:rPr>
                        <a:t>✔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>
                          <a:effectLst/>
                        </a:rPr>
                        <a:t> 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</a:rPr>
                        <a:t> 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 dirty="0">
                          <a:effectLst/>
                        </a:rPr>
                        <a:t> 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u="none" strike="noStrike" dirty="0">
                          <a:effectLst/>
                        </a:rPr>
                        <a:t> 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</a:rPr>
                        <a:t>✔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</a:rPr>
                        <a:t>✔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</a:rPr>
                        <a:t>✔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</a:rPr>
                        <a:t>✔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u="none" strike="noStrike" dirty="0">
                          <a:effectLst/>
                        </a:rPr>
                        <a:t> 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u="none" strike="noStrike" dirty="0">
                          <a:effectLst/>
                        </a:rPr>
                        <a:t> 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u="none" strike="noStrike" dirty="0">
                          <a:effectLst/>
                        </a:rPr>
                        <a:t>0.534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u="none" strike="noStrike">
                          <a:effectLst/>
                        </a:rPr>
                        <a:t>0.837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u="none" strike="noStrike" dirty="0">
                          <a:effectLst/>
                        </a:rPr>
                        <a:t>0.600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anchor="ctr"/>
                </a:tc>
                <a:extLst>
                  <a:ext uri="{0D108BD9-81ED-4DB2-BD59-A6C34878D82A}">
                    <a16:rowId xmlns:a16="http://schemas.microsoft.com/office/drawing/2014/main" val="3697799752"/>
                  </a:ext>
                </a:extLst>
              </a:tr>
              <a:tr h="756393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b="1" u="none" strike="noStrike" dirty="0">
                          <a:effectLst/>
                        </a:rPr>
                        <a:t>Gradient </a:t>
                      </a:r>
                      <a:r>
                        <a:rPr lang="fr-BE" sz="1200" b="1" u="none" strike="noStrike" dirty="0" err="1">
                          <a:effectLst/>
                        </a:rPr>
                        <a:t>Boosting</a:t>
                      </a:r>
                      <a:r>
                        <a:rPr lang="fr-BE" sz="1200" b="1" u="none" strike="noStrike" dirty="0">
                          <a:effectLst/>
                        </a:rPr>
                        <a:t> 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</a:rPr>
                        <a:t>✔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</a:rPr>
                        <a:t>✔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</a:rPr>
                        <a:t>✔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</a:rPr>
                        <a:t>✔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 dirty="0">
                          <a:effectLst/>
                        </a:rPr>
                        <a:t> 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u="none" strike="noStrike">
                          <a:effectLst/>
                        </a:rPr>
                        <a:t> 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</a:rPr>
                        <a:t>✔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</a:rPr>
                        <a:t> 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</a:rPr>
                        <a:t>✔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</a:rPr>
                        <a:t>✔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</a:rPr>
                        <a:t>✔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</a:rPr>
                        <a:t> 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</a:rPr>
                        <a:t> 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 dirty="0">
                          <a:effectLst/>
                        </a:rPr>
                        <a:t> 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b="1" u="none" strike="noStrike" dirty="0">
                          <a:effectLst/>
                        </a:rPr>
                        <a:t>0.456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b="1" u="none" strike="noStrike" dirty="0">
                          <a:effectLst/>
                        </a:rPr>
                        <a:t>0.881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b="1" u="none" strike="noStrike" dirty="0">
                          <a:effectLst/>
                        </a:rPr>
                        <a:t>0.680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anchor="ctr"/>
                </a:tc>
                <a:extLst>
                  <a:ext uri="{0D108BD9-81ED-4DB2-BD59-A6C34878D82A}">
                    <a16:rowId xmlns:a16="http://schemas.microsoft.com/office/drawing/2014/main" val="39858008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79551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78B59D-622D-902A-A94F-EDB09C6EA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cap="all" dirty="0"/>
              <a:t>« </a:t>
            </a:r>
            <a:r>
              <a:rPr lang="fr-FR" i="1" cap="all" dirty="0"/>
              <a:t>Gravity</a:t>
            </a:r>
            <a:r>
              <a:rPr lang="fr-FR" cap="all" dirty="0"/>
              <a:t> » </a:t>
            </a:r>
            <a:r>
              <a:rPr lang="fr-FR" cap="all" dirty="0" err="1"/>
              <a:t>models</a:t>
            </a:r>
            <a:endParaRPr lang="fr-BE" cap="all" dirty="0"/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3B247B5E-D03C-9258-2D93-AD804FFA2D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4911870"/>
              </p:ext>
            </p:extLst>
          </p:nvPr>
        </p:nvGraphicFramePr>
        <p:xfrm>
          <a:off x="1193533" y="1754773"/>
          <a:ext cx="8949084" cy="466120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813635">
                  <a:extLst>
                    <a:ext uri="{9D8B030D-6E8A-4147-A177-3AD203B41FA5}">
                      <a16:colId xmlns:a16="http://schemas.microsoft.com/office/drawing/2014/main" val="1344453241"/>
                    </a:ext>
                  </a:extLst>
                </a:gridCol>
                <a:gridCol w="439754">
                  <a:extLst>
                    <a:ext uri="{9D8B030D-6E8A-4147-A177-3AD203B41FA5}">
                      <a16:colId xmlns:a16="http://schemas.microsoft.com/office/drawing/2014/main" val="2974469226"/>
                    </a:ext>
                  </a:extLst>
                </a:gridCol>
                <a:gridCol w="439754">
                  <a:extLst>
                    <a:ext uri="{9D8B030D-6E8A-4147-A177-3AD203B41FA5}">
                      <a16:colId xmlns:a16="http://schemas.microsoft.com/office/drawing/2014/main" val="1622104344"/>
                    </a:ext>
                  </a:extLst>
                </a:gridCol>
                <a:gridCol w="439754">
                  <a:extLst>
                    <a:ext uri="{9D8B030D-6E8A-4147-A177-3AD203B41FA5}">
                      <a16:colId xmlns:a16="http://schemas.microsoft.com/office/drawing/2014/main" val="1718055947"/>
                    </a:ext>
                  </a:extLst>
                </a:gridCol>
                <a:gridCol w="439754">
                  <a:extLst>
                    <a:ext uri="{9D8B030D-6E8A-4147-A177-3AD203B41FA5}">
                      <a16:colId xmlns:a16="http://schemas.microsoft.com/office/drawing/2014/main" val="4115173270"/>
                    </a:ext>
                  </a:extLst>
                </a:gridCol>
                <a:gridCol w="439754">
                  <a:extLst>
                    <a:ext uri="{9D8B030D-6E8A-4147-A177-3AD203B41FA5}">
                      <a16:colId xmlns:a16="http://schemas.microsoft.com/office/drawing/2014/main" val="1192569174"/>
                    </a:ext>
                  </a:extLst>
                </a:gridCol>
                <a:gridCol w="439754">
                  <a:extLst>
                    <a:ext uri="{9D8B030D-6E8A-4147-A177-3AD203B41FA5}">
                      <a16:colId xmlns:a16="http://schemas.microsoft.com/office/drawing/2014/main" val="3556067542"/>
                    </a:ext>
                  </a:extLst>
                </a:gridCol>
                <a:gridCol w="439754">
                  <a:extLst>
                    <a:ext uri="{9D8B030D-6E8A-4147-A177-3AD203B41FA5}">
                      <a16:colId xmlns:a16="http://schemas.microsoft.com/office/drawing/2014/main" val="805108338"/>
                    </a:ext>
                  </a:extLst>
                </a:gridCol>
                <a:gridCol w="439754">
                  <a:extLst>
                    <a:ext uri="{9D8B030D-6E8A-4147-A177-3AD203B41FA5}">
                      <a16:colId xmlns:a16="http://schemas.microsoft.com/office/drawing/2014/main" val="3026677265"/>
                    </a:ext>
                  </a:extLst>
                </a:gridCol>
                <a:gridCol w="439754">
                  <a:extLst>
                    <a:ext uri="{9D8B030D-6E8A-4147-A177-3AD203B41FA5}">
                      <a16:colId xmlns:a16="http://schemas.microsoft.com/office/drawing/2014/main" val="2555398190"/>
                    </a:ext>
                  </a:extLst>
                </a:gridCol>
                <a:gridCol w="439754">
                  <a:extLst>
                    <a:ext uri="{9D8B030D-6E8A-4147-A177-3AD203B41FA5}">
                      <a16:colId xmlns:a16="http://schemas.microsoft.com/office/drawing/2014/main" val="1636587095"/>
                    </a:ext>
                  </a:extLst>
                </a:gridCol>
                <a:gridCol w="439754">
                  <a:extLst>
                    <a:ext uri="{9D8B030D-6E8A-4147-A177-3AD203B41FA5}">
                      <a16:colId xmlns:a16="http://schemas.microsoft.com/office/drawing/2014/main" val="997301143"/>
                    </a:ext>
                  </a:extLst>
                </a:gridCol>
                <a:gridCol w="439754">
                  <a:extLst>
                    <a:ext uri="{9D8B030D-6E8A-4147-A177-3AD203B41FA5}">
                      <a16:colId xmlns:a16="http://schemas.microsoft.com/office/drawing/2014/main" val="2998350626"/>
                    </a:ext>
                  </a:extLst>
                </a:gridCol>
                <a:gridCol w="439754">
                  <a:extLst>
                    <a:ext uri="{9D8B030D-6E8A-4147-A177-3AD203B41FA5}">
                      <a16:colId xmlns:a16="http://schemas.microsoft.com/office/drawing/2014/main" val="1184276219"/>
                    </a:ext>
                  </a:extLst>
                </a:gridCol>
                <a:gridCol w="439754">
                  <a:extLst>
                    <a:ext uri="{9D8B030D-6E8A-4147-A177-3AD203B41FA5}">
                      <a16:colId xmlns:a16="http://schemas.microsoft.com/office/drawing/2014/main" val="4010487166"/>
                    </a:ext>
                  </a:extLst>
                </a:gridCol>
                <a:gridCol w="659631">
                  <a:extLst>
                    <a:ext uri="{9D8B030D-6E8A-4147-A177-3AD203B41FA5}">
                      <a16:colId xmlns:a16="http://schemas.microsoft.com/office/drawing/2014/main" val="2676343550"/>
                    </a:ext>
                  </a:extLst>
                </a:gridCol>
                <a:gridCol w="659631">
                  <a:extLst>
                    <a:ext uri="{9D8B030D-6E8A-4147-A177-3AD203B41FA5}">
                      <a16:colId xmlns:a16="http://schemas.microsoft.com/office/drawing/2014/main" val="2438458677"/>
                    </a:ext>
                  </a:extLst>
                </a:gridCol>
                <a:gridCol w="659631">
                  <a:extLst>
                    <a:ext uri="{9D8B030D-6E8A-4147-A177-3AD203B41FA5}">
                      <a16:colId xmlns:a16="http://schemas.microsoft.com/office/drawing/2014/main" val="2623025102"/>
                    </a:ext>
                  </a:extLst>
                </a:gridCol>
              </a:tblGrid>
              <a:tr h="37976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</a:rPr>
                        <a:t>Model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anchor="ctr"/>
                </a:tc>
                <a:tc gridSpan="14">
                  <a:txBody>
                    <a:bodyPr/>
                    <a:lstStyle/>
                    <a:p>
                      <a:pPr algn="ctr" fontAlgn="ctr"/>
                      <a:r>
                        <a:rPr lang="fr-BE" sz="1200" u="none" strike="noStrike">
                          <a:effectLst/>
                        </a:rPr>
                        <a:t>Predictors 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</a:rPr>
                        <a:t>RMSE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vert="vert27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</a:rPr>
                        <a:t>R</a:t>
                      </a:r>
                      <a:r>
                        <a:rPr lang="en-GB" sz="1200" u="none" strike="noStrike" baseline="30000">
                          <a:effectLst/>
                        </a:rPr>
                        <a:t>2</a:t>
                      </a:r>
                      <a:r>
                        <a:rPr lang="en-GB" sz="1200" u="none" strike="noStrike">
                          <a:effectLst/>
                        </a:rPr>
                        <a:t> Log10(Actual) vs Log10(Predicted)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vert="vert27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</a:rPr>
                        <a:t>R</a:t>
                      </a:r>
                      <a:r>
                        <a:rPr lang="en-GB" sz="1200" u="none" strike="noStrike" baseline="30000">
                          <a:effectLst/>
                        </a:rPr>
                        <a:t>2</a:t>
                      </a:r>
                      <a:r>
                        <a:rPr lang="en-GB" sz="1200" u="none" strike="noStrike">
                          <a:effectLst/>
                        </a:rPr>
                        <a:t> Actual vs Predicted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vert="vert270" anchor="ctr"/>
                </a:tc>
                <a:extLst>
                  <a:ext uri="{0D108BD9-81ED-4DB2-BD59-A6C34878D82A}">
                    <a16:rowId xmlns:a16="http://schemas.microsoft.com/office/drawing/2014/main" val="2028151385"/>
                  </a:ext>
                </a:extLst>
              </a:tr>
              <a:tr h="2012264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GB" sz="1200" b="1" u="none" strike="noStrike" dirty="0">
                          <a:effectLst/>
                        </a:rPr>
                        <a:t>Road distance (km)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vert="vert27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GB" sz="1200" b="1" u="none" strike="noStrike" dirty="0">
                          <a:effectLst/>
                        </a:rPr>
                        <a:t>Travel time (min)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vert="vert27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GB" sz="1200" u="none" strike="noStrike" dirty="0">
                          <a:effectLst/>
                        </a:rPr>
                        <a:t>Broiler population at origin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vert="vert27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GB" sz="1200" u="none" strike="noStrike" dirty="0">
                          <a:effectLst/>
                        </a:rPr>
                        <a:t>Broiler farms at origin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vert="vert27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GB" sz="1200" u="none" strike="noStrike" dirty="0">
                          <a:effectLst/>
                        </a:rPr>
                        <a:t>Urban pop at origin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vert="vert27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fr-BE" sz="1200" u="none" strike="noStrike" dirty="0">
                          <a:effectLst/>
                        </a:rPr>
                        <a:t>Urban pop at destination   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vert="vert27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fr-BE" sz="1200" u="none" strike="noStrike" dirty="0" err="1">
                          <a:effectLst/>
                        </a:rPr>
                        <a:t>Poverty</a:t>
                      </a:r>
                      <a:r>
                        <a:rPr lang="fr-BE" sz="1200" u="none" strike="noStrike" dirty="0">
                          <a:effectLst/>
                        </a:rPr>
                        <a:t> pop at </a:t>
                      </a:r>
                      <a:r>
                        <a:rPr lang="fr-BE" sz="1200" u="none" strike="noStrike" dirty="0" err="1">
                          <a:effectLst/>
                        </a:rPr>
                        <a:t>origin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vert="vert27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fr-BE" sz="1200" u="none" strike="noStrike" dirty="0" err="1">
                          <a:effectLst/>
                        </a:rPr>
                        <a:t>Poverty</a:t>
                      </a:r>
                      <a:r>
                        <a:rPr lang="fr-BE" sz="1200" u="none" strike="noStrike" dirty="0">
                          <a:effectLst/>
                        </a:rPr>
                        <a:t> pop at destination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vert="vert27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GB" sz="1200" u="none" strike="noStrike" dirty="0">
                          <a:effectLst/>
                        </a:rPr>
                        <a:t>% </a:t>
                      </a:r>
                      <a:r>
                        <a:rPr lang="en-GB" sz="1200" u="none" strike="noStrike" dirty="0" err="1">
                          <a:effectLst/>
                        </a:rPr>
                        <a:t>rate_poverty</a:t>
                      </a:r>
                      <a:r>
                        <a:rPr lang="en-GB" sz="1200" u="none" strike="noStrike" dirty="0">
                          <a:effectLst/>
                        </a:rPr>
                        <a:t> at origin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vert="vert27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fr-BE" sz="1200" u="none" strike="noStrike" dirty="0" err="1">
                          <a:effectLst/>
                        </a:rPr>
                        <a:t>attractor_index_urb_pop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vert="vert27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fr-BE" sz="1200" u="none" strike="noStrike" dirty="0" err="1">
                          <a:effectLst/>
                        </a:rPr>
                        <a:t>Chickenmeat</a:t>
                      </a:r>
                      <a:r>
                        <a:rPr lang="fr-BE" sz="1200" u="none" strike="noStrike" dirty="0">
                          <a:effectLst/>
                        </a:rPr>
                        <a:t> </a:t>
                      </a:r>
                      <a:r>
                        <a:rPr lang="fr-BE" sz="1200" u="none" strike="noStrike" dirty="0" err="1">
                          <a:effectLst/>
                        </a:rPr>
                        <a:t>consumption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vert="vert27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fr-BE" sz="1200" u="none" strike="noStrike" dirty="0" err="1">
                          <a:effectLst/>
                        </a:rPr>
                        <a:t>Mean</a:t>
                      </a:r>
                      <a:r>
                        <a:rPr lang="fr-BE" sz="1200" u="none" strike="noStrike" dirty="0">
                          <a:effectLst/>
                        </a:rPr>
                        <a:t> </a:t>
                      </a:r>
                      <a:r>
                        <a:rPr lang="fr-BE" sz="1200" u="none" strike="noStrike" dirty="0" err="1">
                          <a:effectLst/>
                        </a:rPr>
                        <a:t>chicken</a:t>
                      </a:r>
                      <a:r>
                        <a:rPr lang="fr-BE" sz="1200" u="none" strike="noStrike" dirty="0">
                          <a:effectLst/>
                        </a:rPr>
                        <a:t> </a:t>
                      </a:r>
                      <a:r>
                        <a:rPr lang="fr-BE" sz="1200" u="none" strike="noStrike" dirty="0" err="1">
                          <a:effectLst/>
                        </a:rPr>
                        <a:t>meat</a:t>
                      </a:r>
                      <a:r>
                        <a:rPr lang="fr-BE" sz="1200" u="none" strike="noStrike" dirty="0">
                          <a:effectLst/>
                        </a:rPr>
                        <a:t> conso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vert="vert27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BE" sz="1200" u="none" strike="noStrike">
                          <a:effectLst/>
                        </a:rPr>
                        <a:t>total chicken meat conso_j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vert="vert27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fr-BE" sz="1200" u="none" strike="noStrike" dirty="0" err="1">
                          <a:effectLst/>
                        </a:rPr>
                        <a:t>conso_mean_j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vert="vert270" anchor="ctr"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6308588"/>
                  </a:ext>
                </a:extLst>
              </a:tr>
              <a:tr h="756393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b="1" u="none" strike="noStrike" dirty="0" err="1">
                          <a:effectLst/>
                        </a:rPr>
                        <a:t>Linear</a:t>
                      </a:r>
                      <a:r>
                        <a:rPr lang="fr-BE" sz="1200" b="1" u="none" strike="noStrike" dirty="0">
                          <a:effectLst/>
                        </a:rPr>
                        <a:t> 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</a:rPr>
                        <a:t>✔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</a:rPr>
                        <a:t>✔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>
                          <a:effectLst/>
                        </a:rPr>
                        <a:t> 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u="none" strike="noStrike">
                          <a:effectLst/>
                        </a:rPr>
                        <a:t> 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</a:rPr>
                        <a:t>✔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</a:rPr>
                        <a:t>✔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u="none" strike="noStrike">
                          <a:effectLst/>
                        </a:rPr>
                        <a:t> 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</a:rPr>
                        <a:t>✔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u="none" strike="noStrike">
                          <a:effectLst/>
                        </a:rPr>
                        <a:t> 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u="none" strike="noStrike">
                          <a:effectLst/>
                        </a:rPr>
                        <a:t> 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 dirty="0">
                          <a:effectLst/>
                        </a:rPr>
                        <a:t> 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u="none" strike="noStrike" dirty="0">
                          <a:effectLst/>
                        </a:rPr>
                        <a:t> 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</a:rPr>
                        <a:t>✔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</a:rPr>
                        <a:t>✔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u="none" strike="noStrike">
                          <a:effectLst/>
                        </a:rPr>
                        <a:t>0.932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u="none" strike="noStrike">
                          <a:effectLst/>
                        </a:rPr>
                        <a:t>0.505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u="none" strike="noStrike">
                          <a:effectLst/>
                        </a:rPr>
                        <a:t>0.285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anchor="ctr"/>
                </a:tc>
                <a:extLst>
                  <a:ext uri="{0D108BD9-81ED-4DB2-BD59-A6C34878D82A}">
                    <a16:rowId xmlns:a16="http://schemas.microsoft.com/office/drawing/2014/main" val="2725111810"/>
                  </a:ext>
                </a:extLst>
              </a:tr>
              <a:tr h="756393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b="1" u="none" strike="noStrike" dirty="0" err="1">
                          <a:effectLst/>
                        </a:rPr>
                        <a:t>Random</a:t>
                      </a:r>
                      <a:r>
                        <a:rPr lang="fr-BE" sz="1200" b="1" u="none" strike="noStrike" dirty="0">
                          <a:effectLst/>
                        </a:rPr>
                        <a:t> Forest 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</a:rPr>
                        <a:t>✔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</a:rPr>
                        <a:t>✔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</a:rPr>
                        <a:t>✔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</a:rPr>
                        <a:t>✔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>
                          <a:effectLst/>
                        </a:rPr>
                        <a:t> 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</a:rPr>
                        <a:t> 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 dirty="0">
                          <a:effectLst/>
                        </a:rPr>
                        <a:t> 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u="none" strike="noStrike" dirty="0">
                          <a:effectLst/>
                        </a:rPr>
                        <a:t> 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</a:rPr>
                        <a:t>✔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</a:rPr>
                        <a:t>✔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</a:rPr>
                        <a:t>✔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</a:rPr>
                        <a:t>✔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u="none" strike="noStrike" dirty="0">
                          <a:effectLst/>
                        </a:rPr>
                        <a:t> 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u="none" strike="noStrike" dirty="0">
                          <a:effectLst/>
                        </a:rPr>
                        <a:t> 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u="none" strike="noStrike" dirty="0">
                          <a:effectLst/>
                        </a:rPr>
                        <a:t>0.534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u="none" strike="noStrike">
                          <a:effectLst/>
                        </a:rPr>
                        <a:t>0.837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u="none" strike="noStrike" dirty="0">
                          <a:effectLst/>
                        </a:rPr>
                        <a:t>0.600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anchor="ctr"/>
                </a:tc>
                <a:extLst>
                  <a:ext uri="{0D108BD9-81ED-4DB2-BD59-A6C34878D82A}">
                    <a16:rowId xmlns:a16="http://schemas.microsoft.com/office/drawing/2014/main" val="3697799752"/>
                  </a:ext>
                </a:extLst>
              </a:tr>
              <a:tr h="756393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b="1" u="none" strike="noStrike" dirty="0">
                          <a:effectLst/>
                        </a:rPr>
                        <a:t>Gradient </a:t>
                      </a:r>
                      <a:r>
                        <a:rPr lang="fr-BE" sz="1200" b="1" u="none" strike="noStrike" dirty="0" err="1">
                          <a:effectLst/>
                        </a:rPr>
                        <a:t>Boosting</a:t>
                      </a:r>
                      <a:r>
                        <a:rPr lang="fr-BE" sz="1200" b="1" u="none" strike="noStrike" dirty="0">
                          <a:effectLst/>
                        </a:rPr>
                        <a:t> 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</a:rPr>
                        <a:t>✔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</a:rPr>
                        <a:t>✔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</a:rPr>
                        <a:t>✔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</a:rPr>
                        <a:t>✔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 dirty="0">
                          <a:effectLst/>
                        </a:rPr>
                        <a:t> 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u="none" strike="noStrike">
                          <a:effectLst/>
                        </a:rPr>
                        <a:t> 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</a:rPr>
                        <a:t>✔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</a:rPr>
                        <a:t> 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</a:rPr>
                        <a:t>✔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</a:rPr>
                        <a:t>✔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</a:rPr>
                        <a:t>✔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</a:rPr>
                        <a:t> 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</a:rPr>
                        <a:t> 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 dirty="0">
                          <a:effectLst/>
                        </a:rPr>
                        <a:t> 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b="1" u="none" strike="noStrike" dirty="0">
                          <a:effectLst/>
                        </a:rPr>
                        <a:t>0.456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b="1" u="none" strike="noStrike" dirty="0">
                          <a:effectLst/>
                        </a:rPr>
                        <a:t>0.881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b="1" u="none" strike="noStrike" dirty="0">
                          <a:effectLst/>
                        </a:rPr>
                        <a:t>0.680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anchor="ctr"/>
                </a:tc>
                <a:extLst>
                  <a:ext uri="{0D108BD9-81ED-4DB2-BD59-A6C34878D82A}">
                    <a16:rowId xmlns:a16="http://schemas.microsoft.com/office/drawing/2014/main" val="3985800816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05B75E45-40B1-DA1C-0F97-AE3B921DE7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84"/>
          <a:stretch/>
        </p:blipFill>
        <p:spPr bwMode="auto">
          <a:xfrm>
            <a:off x="6202814" y="346547"/>
            <a:ext cx="2856966" cy="57035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80BCC567-E5D7-EF79-3B75-C56CD372993B}"/>
              </a:ext>
            </a:extLst>
          </p:cNvPr>
          <p:cNvSpPr/>
          <p:nvPr/>
        </p:nvSpPr>
        <p:spPr>
          <a:xfrm>
            <a:off x="2049383" y="2798202"/>
            <a:ext cx="343182" cy="1485040"/>
          </a:xfrm>
          <a:prstGeom prst="roundRect">
            <a:avLst/>
          </a:prstGeom>
          <a:noFill/>
          <a:ln w="57150" cap="flat" cmpd="sng" algn="ctr">
            <a:solidFill>
              <a:srgbClr val="2B4D8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Flèche : virage 12">
            <a:extLst>
              <a:ext uri="{FF2B5EF4-FFF2-40B4-BE49-F238E27FC236}">
                <a16:creationId xmlns:a16="http://schemas.microsoft.com/office/drawing/2014/main" id="{E9853B36-1E71-EEA5-E3CB-A8AD1F00CDE3}"/>
              </a:ext>
            </a:extLst>
          </p:cNvPr>
          <p:cNvSpPr/>
          <p:nvPr/>
        </p:nvSpPr>
        <p:spPr>
          <a:xfrm flipV="1">
            <a:off x="2165684" y="4386369"/>
            <a:ext cx="3930316" cy="611891"/>
          </a:xfrm>
          <a:prstGeom prst="bentArrow">
            <a:avLst>
              <a:gd name="adj1" fmla="val 25000"/>
              <a:gd name="adj2" fmla="val 26685"/>
              <a:gd name="adj3" fmla="val 25000"/>
              <a:gd name="adj4" fmla="val 43750"/>
            </a:avLst>
          </a:prstGeom>
          <a:solidFill>
            <a:srgbClr val="2B4D89"/>
          </a:solidFill>
          <a:ln>
            <a:solidFill>
              <a:srgbClr val="2B4D8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A4432A5F-A040-A088-185F-6B7F8670B814}"/>
              </a:ext>
            </a:extLst>
          </p:cNvPr>
          <p:cNvSpPr/>
          <p:nvPr/>
        </p:nvSpPr>
        <p:spPr>
          <a:xfrm>
            <a:off x="7356451" y="1731913"/>
            <a:ext cx="55002" cy="45720"/>
          </a:xfrm>
          <a:prstGeom prst="ellipse">
            <a:avLst/>
          </a:prstGeom>
          <a:solidFill>
            <a:srgbClr val="C0000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642B9E84-002A-C326-67AD-F994660732E9}"/>
              </a:ext>
            </a:extLst>
          </p:cNvPr>
          <p:cNvSpPr/>
          <p:nvPr/>
        </p:nvSpPr>
        <p:spPr>
          <a:xfrm>
            <a:off x="7328950" y="4593138"/>
            <a:ext cx="55002" cy="45720"/>
          </a:xfrm>
          <a:prstGeom prst="ellipse">
            <a:avLst/>
          </a:prstGeom>
          <a:solidFill>
            <a:srgbClr val="C0000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D3FEDE4E-1959-7293-5745-DFFB53506D6F}"/>
              </a:ext>
            </a:extLst>
          </p:cNvPr>
          <p:cNvSpPr/>
          <p:nvPr/>
        </p:nvSpPr>
        <p:spPr>
          <a:xfrm>
            <a:off x="2499379" y="2775858"/>
            <a:ext cx="343182" cy="1485040"/>
          </a:xfrm>
          <a:prstGeom prst="roundRect">
            <a:avLst/>
          </a:prstGeom>
          <a:noFill/>
          <a:ln w="57150" cap="flat" cmpd="sng" algn="ctr">
            <a:solidFill>
              <a:srgbClr val="2B4D8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7" name="Flèche : virage 16">
            <a:extLst>
              <a:ext uri="{FF2B5EF4-FFF2-40B4-BE49-F238E27FC236}">
                <a16:creationId xmlns:a16="http://schemas.microsoft.com/office/drawing/2014/main" id="{27B2565F-723D-48D4-F897-61F76319700F}"/>
              </a:ext>
            </a:extLst>
          </p:cNvPr>
          <p:cNvSpPr/>
          <p:nvPr/>
        </p:nvSpPr>
        <p:spPr>
          <a:xfrm>
            <a:off x="2571322" y="1512540"/>
            <a:ext cx="3504053" cy="1185972"/>
          </a:xfrm>
          <a:prstGeom prst="bentArrow">
            <a:avLst>
              <a:gd name="adj1" fmla="val 14642"/>
              <a:gd name="adj2" fmla="val 15960"/>
              <a:gd name="adj3" fmla="val 18044"/>
              <a:gd name="adj4" fmla="val 47808"/>
            </a:avLst>
          </a:prstGeom>
          <a:solidFill>
            <a:srgbClr val="2B4D89"/>
          </a:solidFill>
          <a:ln>
            <a:solidFill>
              <a:srgbClr val="2B4D8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0255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78B59D-622D-902A-A94F-EDB09C6EA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cap="all" dirty="0"/>
              <a:t>« </a:t>
            </a:r>
            <a:r>
              <a:rPr lang="fr-FR" i="1" cap="all" dirty="0"/>
              <a:t>Gravity</a:t>
            </a:r>
            <a:r>
              <a:rPr lang="fr-FR" cap="all" dirty="0"/>
              <a:t> » </a:t>
            </a:r>
            <a:r>
              <a:rPr lang="fr-FR" cap="all" dirty="0" err="1"/>
              <a:t>models</a:t>
            </a:r>
            <a:endParaRPr lang="fr-BE" cap="all" dirty="0"/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3B247B5E-D03C-9258-2D93-AD804FFA2DAF}"/>
              </a:ext>
            </a:extLst>
          </p:cNvPr>
          <p:cNvGraphicFramePr>
            <a:graphicFrameLocks noGrp="1"/>
          </p:cNvGraphicFramePr>
          <p:nvPr/>
        </p:nvGraphicFramePr>
        <p:xfrm>
          <a:off x="1193533" y="1754773"/>
          <a:ext cx="8949084" cy="466120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813635">
                  <a:extLst>
                    <a:ext uri="{9D8B030D-6E8A-4147-A177-3AD203B41FA5}">
                      <a16:colId xmlns:a16="http://schemas.microsoft.com/office/drawing/2014/main" val="1344453241"/>
                    </a:ext>
                  </a:extLst>
                </a:gridCol>
                <a:gridCol w="439754">
                  <a:extLst>
                    <a:ext uri="{9D8B030D-6E8A-4147-A177-3AD203B41FA5}">
                      <a16:colId xmlns:a16="http://schemas.microsoft.com/office/drawing/2014/main" val="2974469226"/>
                    </a:ext>
                  </a:extLst>
                </a:gridCol>
                <a:gridCol w="439754">
                  <a:extLst>
                    <a:ext uri="{9D8B030D-6E8A-4147-A177-3AD203B41FA5}">
                      <a16:colId xmlns:a16="http://schemas.microsoft.com/office/drawing/2014/main" val="1622104344"/>
                    </a:ext>
                  </a:extLst>
                </a:gridCol>
                <a:gridCol w="439754">
                  <a:extLst>
                    <a:ext uri="{9D8B030D-6E8A-4147-A177-3AD203B41FA5}">
                      <a16:colId xmlns:a16="http://schemas.microsoft.com/office/drawing/2014/main" val="1718055947"/>
                    </a:ext>
                  </a:extLst>
                </a:gridCol>
                <a:gridCol w="439754">
                  <a:extLst>
                    <a:ext uri="{9D8B030D-6E8A-4147-A177-3AD203B41FA5}">
                      <a16:colId xmlns:a16="http://schemas.microsoft.com/office/drawing/2014/main" val="4115173270"/>
                    </a:ext>
                  </a:extLst>
                </a:gridCol>
                <a:gridCol w="439754">
                  <a:extLst>
                    <a:ext uri="{9D8B030D-6E8A-4147-A177-3AD203B41FA5}">
                      <a16:colId xmlns:a16="http://schemas.microsoft.com/office/drawing/2014/main" val="1192569174"/>
                    </a:ext>
                  </a:extLst>
                </a:gridCol>
                <a:gridCol w="439754">
                  <a:extLst>
                    <a:ext uri="{9D8B030D-6E8A-4147-A177-3AD203B41FA5}">
                      <a16:colId xmlns:a16="http://schemas.microsoft.com/office/drawing/2014/main" val="3556067542"/>
                    </a:ext>
                  </a:extLst>
                </a:gridCol>
                <a:gridCol w="439754">
                  <a:extLst>
                    <a:ext uri="{9D8B030D-6E8A-4147-A177-3AD203B41FA5}">
                      <a16:colId xmlns:a16="http://schemas.microsoft.com/office/drawing/2014/main" val="805108338"/>
                    </a:ext>
                  </a:extLst>
                </a:gridCol>
                <a:gridCol w="439754">
                  <a:extLst>
                    <a:ext uri="{9D8B030D-6E8A-4147-A177-3AD203B41FA5}">
                      <a16:colId xmlns:a16="http://schemas.microsoft.com/office/drawing/2014/main" val="3026677265"/>
                    </a:ext>
                  </a:extLst>
                </a:gridCol>
                <a:gridCol w="439754">
                  <a:extLst>
                    <a:ext uri="{9D8B030D-6E8A-4147-A177-3AD203B41FA5}">
                      <a16:colId xmlns:a16="http://schemas.microsoft.com/office/drawing/2014/main" val="2555398190"/>
                    </a:ext>
                  </a:extLst>
                </a:gridCol>
                <a:gridCol w="439754">
                  <a:extLst>
                    <a:ext uri="{9D8B030D-6E8A-4147-A177-3AD203B41FA5}">
                      <a16:colId xmlns:a16="http://schemas.microsoft.com/office/drawing/2014/main" val="1636587095"/>
                    </a:ext>
                  </a:extLst>
                </a:gridCol>
                <a:gridCol w="439754">
                  <a:extLst>
                    <a:ext uri="{9D8B030D-6E8A-4147-A177-3AD203B41FA5}">
                      <a16:colId xmlns:a16="http://schemas.microsoft.com/office/drawing/2014/main" val="997301143"/>
                    </a:ext>
                  </a:extLst>
                </a:gridCol>
                <a:gridCol w="439754">
                  <a:extLst>
                    <a:ext uri="{9D8B030D-6E8A-4147-A177-3AD203B41FA5}">
                      <a16:colId xmlns:a16="http://schemas.microsoft.com/office/drawing/2014/main" val="2998350626"/>
                    </a:ext>
                  </a:extLst>
                </a:gridCol>
                <a:gridCol w="439754">
                  <a:extLst>
                    <a:ext uri="{9D8B030D-6E8A-4147-A177-3AD203B41FA5}">
                      <a16:colId xmlns:a16="http://schemas.microsoft.com/office/drawing/2014/main" val="1184276219"/>
                    </a:ext>
                  </a:extLst>
                </a:gridCol>
                <a:gridCol w="439754">
                  <a:extLst>
                    <a:ext uri="{9D8B030D-6E8A-4147-A177-3AD203B41FA5}">
                      <a16:colId xmlns:a16="http://schemas.microsoft.com/office/drawing/2014/main" val="4010487166"/>
                    </a:ext>
                  </a:extLst>
                </a:gridCol>
                <a:gridCol w="659631">
                  <a:extLst>
                    <a:ext uri="{9D8B030D-6E8A-4147-A177-3AD203B41FA5}">
                      <a16:colId xmlns:a16="http://schemas.microsoft.com/office/drawing/2014/main" val="2676343550"/>
                    </a:ext>
                  </a:extLst>
                </a:gridCol>
                <a:gridCol w="659631">
                  <a:extLst>
                    <a:ext uri="{9D8B030D-6E8A-4147-A177-3AD203B41FA5}">
                      <a16:colId xmlns:a16="http://schemas.microsoft.com/office/drawing/2014/main" val="2438458677"/>
                    </a:ext>
                  </a:extLst>
                </a:gridCol>
                <a:gridCol w="659631">
                  <a:extLst>
                    <a:ext uri="{9D8B030D-6E8A-4147-A177-3AD203B41FA5}">
                      <a16:colId xmlns:a16="http://schemas.microsoft.com/office/drawing/2014/main" val="2623025102"/>
                    </a:ext>
                  </a:extLst>
                </a:gridCol>
              </a:tblGrid>
              <a:tr h="37976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</a:rPr>
                        <a:t>Model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anchor="ctr"/>
                </a:tc>
                <a:tc gridSpan="14">
                  <a:txBody>
                    <a:bodyPr/>
                    <a:lstStyle/>
                    <a:p>
                      <a:pPr algn="ctr" fontAlgn="ctr"/>
                      <a:r>
                        <a:rPr lang="fr-BE" sz="1200" u="none" strike="noStrike">
                          <a:effectLst/>
                        </a:rPr>
                        <a:t>Predictors 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</a:rPr>
                        <a:t>RMSE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vert="vert27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</a:rPr>
                        <a:t>R</a:t>
                      </a:r>
                      <a:r>
                        <a:rPr lang="en-GB" sz="1200" u="none" strike="noStrike" baseline="30000">
                          <a:effectLst/>
                        </a:rPr>
                        <a:t>2</a:t>
                      </a:r>
                      <a:r>
                        <a:rPr lang="en-GB" sz="1200" u="none" strike="noStrike">
                          <a:effectLst/>
                        </a:rPr>
                        <a:t> Log10(Actual) vs Log10(Predicted)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vert="vert27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</a:rPr>
                        <a:t>R</a:t>
                      </a:r>
                      <a:r>
                        <a:rPr lang="en-GB" sz="1200" u="none" strike="noStrike" baseline="30000">
                          <a:effectLst/>
                        </a:rPr>
                        <a:t>2</a:t>
                      </a:r>
                      <a:r>
                        <a:rPr lang="en-GB" sz="1200" u="none" strike="noStrike">
                          <a:effectLst/>
                        </a:rPr>
                        <a:t> Actual vs Predicted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vert="vert270" anchor="ctr"/>
                </a:tc>
                <a:extLst>
                  <a:ext uri="{0D108BD9-81ED-4DB2-BD59-A6C34878D82A}">
                    <a16:rowId xmlns:a16="http://schemas.microsoft.com/office/drawing/2014/main" val="2028151385"/>
                  </a:ext>
                </a:extLst>
              </a:tr>
              <a:tr h="2012264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GB" sz="1200" u="none" strike="noStrike" dirty="0">
                          <a:effectLst/>
                        </a:rPr>
                        <a:t>Road distance (km)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vert="vert27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GB" sz="1200" u="none" strike="noStrike" dirty="0">
                          <a:effectLst/>
                        </a:rPr>
                        <a:t>Travel time (min)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vert="vert27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GB" sz="1200" u="none" strike="noStrike" dirty="0">
                          <a:effectLst/>
                        </a:rPr>
                        <a:t>Broiler population at origin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vert="vert27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GB" sz="1200" u="none" strike="noStrike" dirty="0">
                          <a:effectLst/>
                        </a:rPr>
                        <a:t>Broiler farms at origin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vert="vert27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GB" sz="1200" u="none" strike="noStrike" dirty="0">
                          <a:effectLst/>
                        </a:rPr>
                        <a:t>Urban pop at origin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vert="vert27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fr-BE" sz="1200" u="none" strike="noStrike" dirty="0">
                          <a:effectLst/>
                        </a:rPr>
                        <a:t>Urban pop at destination   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vert="vert27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fr-BE" sz="1200" u="none" strike="noStrike" dirty="0" err="1">
                          <a:effectLst/>
                        </a:rPr>
                        <a:t>Poverty</a:t>
                      </a:r>
                      <a:r>
                        <a:rPr lang="fr-BE" sz="1200" u="none" strike="noStrike" dirty="0">
                          <a:effectLst/>
                        </a:rPr>
                        <a:t> pop at </a:t>
                      </a:r>
                      <a:r>
                        <a:rPr lang="fr-BE" sz="1200" u="none" strike="noStrike" dirty="0" err="1">
                          <a:effectLst/>
                        </a:rPr>
                        <a:t>origin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vert="vert27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fr-BE" sz="1200" u="none" strike="noStrike" dirty="0" err="1">
                          <a:effectLst/>
                        </a:rPr>
                        <a:t>Poverty</a:t>
                      </a:r>
                      <a:r>
                        <a:rPr lang="fr-BE" sz="1200" u="none" strike="noStrike" dirty="0">
                          <a:effectLst/>
                        </a:rPr>
                        <a:t> pop at destination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vert="vert27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GB" sz="1200" u="none" strike="noStrike" dirty="0">
                          <a:effectLst/>
                        </a:rPr>
                        <a:t>% </a:t>
                      </a:r>
                      <a:r>
                        <a:rPr lang="en-GB" sz="1200" u="none" strike="noStrike" dirty="0" err="1">
                          <a:effectLst/>
                        </a:rPr>
                        <a:t>rate_poverty</a:t>
                      </a:r>
                      <a:r>
                        <a:rPr lang="en-GB" sz="1200" u="none" strike="noStrike" dirty="0">
                          <a:effectLst/>
                        </a:rPr>
                        <a:t> at origin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vert="vert27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fr-BE" sz="1200" u="none" strike="noStrike" dirty="0" err="1">
                          <a:effectLst/>
                        </a:rPr>
                        <a:t>attractor_index_urb_pop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vert="vert27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fr-BE" sz="1200" u="none" strike="noStrike" dirty="0" err="1">
                          <a:effectLst/>
                        </a:rPr>
                        <a:t>Chickenmeat</a:t>
                      </a:r>
                      <a:r>
                        <a:rPr lang="fr-BE" sz="1200" u="none" strike="noStrike" dirty="0">
                          <a:effectLst/>
                        </a:rPr>
                        <a:t> </a:t>
                      </a:r>
                      <a:r>
                        <a:rPr lang="fr-BE" sz="1200" u="none" strike="noStrike" dirty="0" err="1">
                          <a:effectLst/>
                        </a:rPr>
                        <a:t>consumption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vert="vert27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fr-BE" sz="1200" u="none" strike="noStrike" dirty="0" err="1">
                          <a:effectLst/>
                        </a:rPr>
                        <a:t>Mean</a:t>
                      </a:r>
                      <a:r>
                        <a:rPr lang="fr-BE" sz="1200" u="none" strike="noStrike" dirty="0">
                          <a:effectLst/>
                        </a:rPr>
                        <a:t> </a:t>
                      </a:r>
                      <a:r>
                        <a:rPr lang="fr-BE" sz="1200" u="none" strike="noStrike" dirty="0" err="1">
                          <a:effectLst/>
                        </a:rPr>
                        <a:t>chicken</a:t>
                      </a:r>
                      <a:r>
                        <a:rPr lang="fr-BE" sz="1200" u="none" strike="noStrike" dirty="0">
                          <a:effectLst/>
                        </a:rPr>
                        <a:t> </a:t>
                      </a:r>
                      <a:r>
                        <a:rPr lang="fr-BE" sz="1200" u="none" strike="noStrike" dirty="0" err="1">
                          <a:effectLst/>
                        </a:rPr>
                        <a:t>meat</a:t>
                      </a:r>
                      <a:r>
                        <a:rPr lang="fr-BE" sz="1200" u="none" strike="noStrike" dirty="0">
                          <a:effectLst/>
                        </a:rPr>
                        <a:t> conso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vert="vert27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BE" sz="1200" u="none" strike="noStrike">
                          <a:effectLst/>
                        </a:rPr>
                        <a:t>total chicken meat conso_j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vert="vert27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fr-BE" sz="1200" u="none" strike="noStrike" dirty="0" err="1">
                          <a:effectLst/>
                        </a:rPr>
                        <a:t>conso_mean_j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vert="vert270" anchor="ctr"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6308588"/>
                  </a:ext>
                </a:extLst>
              </a:tr>
              <a:tr h="756393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b="1" u="none" strike="noStrike" dirty="0" err="1">
                          <a:effectLst/>
                        </a:rPr>
                        <a:t>Linear</a:t>
                      </a:r>
                      <a:r>
                        <a:rPr lang="fr-BE" sz="1200" b="1" u="none" strike="noStrike" dirty="0">
                          <a:effectLst/>
                        </a:rPr>
                        <a:t> 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</a:rPr>
                        <a:t>✔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</a:rPr>
                        <a:t>✔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>
                          <a:effectLst/>
                        </a:rPr>
                        <a:t> 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u="none" strike="noStrike">
                          <a:effectLst/>
                        </a:rPr>
                        <a:t> 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</a:rPr>
                        <a:t>✔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</a:rPr>
                        <a:t>✔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u="none" strike="noStrike">
                          <a:effectLst/>
                        </a:rPr>
                        <a:t> 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</a:rPr>
                        <a:t>✔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u="none" strike="noStrike">
                          <a:effectLst/>
                        </a:rPr>
                        <a:t> 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u="none" strike="noStrike">
                          <a:effectLst/>
                        </a:rPr>
                        <a:t> 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 dirty="0">
                          <a:effectLst/>
                        </a:rPr>
                        <a:t> 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u="none" strike="noStrike" dirty="0">
                          <a:effectLst/>
                        </a:rPr>
                        <a:t> 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</a:rPr>
                        <a:t>✔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</a:rPr>
                        <a:t>✔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u="none" strike="noStrike">
                          <a:effectLst/>
                        </a:rPr>
                        <a:t>0.932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u="none" strike="noStrike">
                          <a:effectLst/>
                        </a:rPr>
                        <a:t>0.505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u="none" strike="noStrike">
                          <a:effectLst/>
                        </a:rPr>
                        <a:t>0.285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anchor="ctr"/>
                </a:tc>
                <a:extLst>
                  <a:ext uri="{0D108BD9-81ED-4DB2-BD59-A6C34878D82A}">
                    <a16:rowId xmlns:a16="http://schemas.microsoft.com/office/drawing/2014/main" val="2725111810"/>
                  </a:ext>
                </a:extLst>
              </a:tr>
              <a:tr h="756393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b="1" u="none" strike="noStrike" dirty="0" err="1">
                          <a:effectLst/>
                        </a:rPr>
                        <a:t>Random</a:t>
                      </a:r>
                      <a:r>
                        <a:rPr lang="fr-BE" sz="1200" b="1" u="none" strike="noStrike" dirty="0">
                          <a:effectLst/>
                        </a:rPr>
                        <a:t> Forest 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</a:rPr>
                        <a:t>✔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</a:rPr>
                        <a:t>✔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</a:rPr>
                        <a:t>✔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</a:rPr>
                        <a:t>✔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>
                          <a:effectLst/>
                        </a:rPr>
                        <a:t> 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</a:rPr>
                        <a:t> 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 dirty="0">
                          <a:effectLst/>
                        </a:rPr>
                        <a:t> 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u="none" strike="noStrike" dirty="0">
                          <a:effectLst/>
                        </a:rPr>
                        <a:t> 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</a:rPr>
                        <a:t>✔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</a:rPr>
                        <a:t>✔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</a:rPr>
                        <a:t>✔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</a:rPr>
                        <a:t>✔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u="none" strike="noStrike" dirty="0">
                          <a:effectLst/>
                        </a:rPr>
                        <a:t> 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u="none" strike="noStrike" dirty="0">
                          <a:effectLst/>
                        </a:rPr>
                        <a:t> 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u="none" strike="noStrike" dirty="0">
                          <a:effectLst/>
                        </a:rPr>
                        <a:t>0.534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u="none" strike="noStrike">
                          <a:effectLst/>
                        </a:rPr>
                        <a:t>0.837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u="none" strike="noStrike" dirty="0">
                          <a:effectLst/>
                        </a:rPr>
                        <a:t>0.600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anchor="ctr"/>
                </a:tc>
                <a:extLst>
                  <a:ext uri="{0D108BD9-81ED-4DB2-BD59-A6C34878D82A}">
                    <a16:rowId xmlns:a16="http://schemas.microsoft.com/office/drawing/2014/main" val="3697799752"/>
                  </a:ext>
                </a:extLst>
              </a:tr>
              <a:tr h="756393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b="1" u="none" strike="noStrike" dirty="0">
                          <a:effectLst/>
                        </a:rPr>
                        <a:t>Gradient </a:t>
                      </a:r>
                      <a:r>
                        <a:rPr lang="fr-BE" sz="1200" b="1" u="none" strike="noStrike" dirty="0" err="1">
                          <a:effectLst/>
                        </a:rPr>
                        <a:t>Boosting</a:t>
                      </a:r>
                      <a:r>
                        <a:rPr lang="fr-BE" sz="1200" b="1" u="none" strike="noStrike" dirty="0">
                          <a:effectLst/>
                        </a:rPr>
                        <a:t> 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</a:rPr>
                        <a:t>✔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</a:rPr>
                        <a:t>✔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</a:rPr>
                        <a:t>✔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</a:rPr>
                        <a:t>✔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 dirty="0">
                          <a:effectLst/>
                        </a:rPr>
                        <a:t> 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u="none" strike="noStrike">
                          <a:effectLst/>
                        </a:rPr>
                        <a:t> 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>
                          <a:effectLst/>
                        </a:rPr>
                        <a:t>✔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</a:rPr>
                        <a:t> 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</a:rPr>
                        <a:t>✔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</a:rPr>
                        <a:t>✔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</a:rPr>
                        <a:t>✔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</a:rPr>
                        <a:t> 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</a:rPr>
                        <a:t> 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 Emoji" panose="020B0502040204020203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 dirty="0">
                          <a:effectLst/>
                        </a:rPr>
                        <a:t> 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b="1" u="none" strike="noStrike" dirty="0">
                          <a:effectLst/>
                        </a:rPr>
                        <a:t>0.456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b="1" u="none" strike="noStrike" dirty="0">
                          <a:effectLst/>
                        </a:rPr>
                        <a:t>0.881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200" b="1" u="none" strike="noStrike" dirty="0">
                          <a:effectLst/>
                        </a:rPr>
                        <a:t>0.680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34" marR="2434" marT="2434" marB="0" anchor="ctr"/>
                </a:tc>
                <a:extLst>
                  <a:ext uri="{0D108BD9-81ED-4DB2-BD59-A6C34878D82A}">
                    <a16:rowId xmlns:a16="http://schemas.microsoft.com/office/drawing/2014/main" val="3985800816"/>
                  </a:ext>
                </a:extLst>
              </a:tr>
            </a:tbl>
          </a:graphicData>
        </a:graphic>
      </p:graphicFrame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D3DEF6D-9928-0CCA-16F8-8966BDB0AD5A}"/>
              </a:ext>
            </a:extLst>
          </p:cNvPr>
          <p:cNvSpPr/>
          <p:nvPr/>
        </p:nvSpPr>
        <p:spPr>
          <a:xfrm rot="5400000">
            <a:off x="5215717" y="1498850"/>
            <a:ext cx="793413" cy="9247551"/>
          </a:xfrm>
          <a:prstGeom prst="roundRect">
            <a:avLst/>
          </a:prstGeom>
          <a:noFill/>
          <a:ln w="57150" cap="flat" cmpd="sng" algn="ctr">
            <a:solidFill>
              <a:srgbClr val="2B4D8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680973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6C2CF3-9777-5D57-3F6B-828F7DC9A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000" y="501239"/>
            <a:ext cx="10581409" cy="854773"/>
          </a:xfrm>
        </p:spPr>
        <p:txBody>
          <a:bodyPr/>
          <a:lstStyle/>
          <a:p>
            <a:r>
              <a:rPr lang="fr-FR" dirty="0"/>
              <a:t>PREDICTIONS IN OTHER CITIES</a:t>
            </a:r>
            <a:endParaRPr lang="fr-BE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7737DC8-DA5C-3048-801E-2E99C1A3F976}"/>
              </a:ext>
            </a:extLst>
          </p:cNvPr>
          <p:cNvSpPr txBox="1"/>
          <p:nvPr/>
        </p:nvSpPr>
        <p:spPr>
          <a:xfrm rot="16200000">
            <a:off x="434791" y="5648220"/>
            <a:ext cx="1047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Bogura</a:t>
            </a:r>
            <a:endParaRPr lang="fr-BE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9FDB2C9-8672-A74E-8C0D-02F65AE6F305}"/>
              </a:ext>
            </a:extLst>
          </p:cNvPr>
          <p:cNvSpPr txBox="1"/>
          <p:nvPr/>
        </p:nvSpPr>
        <p:spPr>
          <a:xfrm rot="16200000">
            <a:off x="434791" y="3783245"/>
            <a:ext cx="1047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Jashore</a:t>
            </a:r>
            <a:endParaRPr lang="fr-BE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3B0E4DC-F9A7-A844-BDFA-A14E2381AD4C}"/>
              </a:ext>
            </a:extLst>
          </p:cNvPr>
          <p:cNvSpPr txBox="1"/>
          <p:nvPr/>
        </p:nvSpPr>
        <p:spPr>
          <a:xfrm rot="16200000">
            <a:off x="434791" y="1918269"/>
            <a:ext cx="1047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Cumilla</a:t>
            </a:r>
            <a:endParaRPr lang="fr-BE" dirty="0"/>
          </a:p>
        </p:txBody>
      </p:sp>
      <p:pic>
        <p:nvPicPr>
          <p:cNvPr id="14" name="Image 13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16DA015E-E071-6142-DCEA-1674410E69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467" y="4968040"/>
            <a:ext cx="3110442" cy="1729692"/>
          </a:xfrm>
          <a:prstGeom prst="rect">
            <a:avLst/>
          </a:prstGeom>
        </p:spPr>
      </p:pic>
      <p:pic>
        <p:nvPicPr>
          <p:cNvPr id="16" name="Image 15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248361CF-AFF2-4ACF-9669-7538A7374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467" y="1238089"/>
            <a:ext cx="3110442" cy="1729692"/>
          </a:xfrm>
          <a:prstGeom prst="rect">
            <a:avLst/>
          </a:prstGeom>
        </p:spPr>
      </p:pic>
      <p:pic>
        <p:nvPicPr>
          <p:cNvPr id="18" name="Image 17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543C350C-2B31-BCC9-030D-CF52E8841C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467" y="3103065"/>
            <a:ext cx="3110442" cy="172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6351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6C2CF3-9777-5D57-3F6B-828F7DC9A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000" y="501239"/>
            <a:ext cx="10581409" cy="854773"/>
          </a:xfrm>
        </p:spPr>
        <p:txBody>
          <a:bodyPr/>
          <a:lstStyle/>
          <a:p>
            <a:r>
              <a:rPr lang="fr-FR" dirty="0"/>
              <a:t>PREDICTIONS IN OTHER CITIES</a:t>
            </a:r>
            <a:endParaRPr lang="fr-BE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7737DC8-DA5C-3048-801E-2E99C1A3F976}"/>
              </a:ext>
            </a:extLst>
          </p:cNvPr>
          <p:cNvSpPr txBox="1"/>
          <p:nvPr/>
        </p:nvSpPr>
        <p:spPr>
          <a:xfrm rot="16200000">
            <a:off x="434791" y="5648220"/>
            <a:ext cx="1047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Bogura</a:t>
            </a:r>
            <a:endParaRPr lang="fr-BE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9FDB2C9-8672-A74E-8C0D-02F65AE6F305}"/>
              </a:ext>
            </a:extLst>
          </p:cNvPr>
          <p:cNvSpPr txBox="1"/>
          <p:nvPr/>
        </p:nvSpPr>
        <p:spPr>
          <a:xfrm rot="16200000">
            <a:off x="434791" y="3783245"/>
            <a:ext cx="1047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Jashore</a:t>
            </a:r>
            <a:endParaRPr lang="fr-BE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3B0E4DC-F9A7-A844-BDFA-A14E2381AD4C}"/>
              </a:ext>
            </a:extLst>
          </p:cNvPr>
          <p:cNvSpPr txBox="1"/>
          <p:nvPr/>
        </p:nvSpPr>
        <p:spPr>
          <a:xfrm rot="16200000">
            <a:off x="434791" y="1918269"/>
            <a:ext cx="1047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Cumilla</a:t>
            </a:r>
            <a:endParaRPr lang="fr-BE" dirty="0"/>
          </a:p>
        </p:txBody>
      </p:sp>
      <p:pic>
        <p:nvPicPr>
          <p:cNvPr id="14" name="Image 13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16DA015E-E071-6142-DCEA-1674410E69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467" y="4968040"/>
            <a:ext cx="3110442" cy="1729692"/>
          </a:xfrm>
          <a:prstGeom prst="rect">
            <a:avLst/>
          </a:prstGeom>
        </p:spPr>
      </p:pic>
      <p:pic>
        <p:nvPicPr>
          <p:cNvPr id="16" name="Image 15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248361CF-AFF2-4ACF-9669-7538A7374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467" y="1238089"/>
            <a:ext cx="3110442" cy="1729692"/>
          </a:xfrm>
          <a:prstGeom prst="rect">
            <a:avLst/>
          </a:prstGeom>
        </p:spPr>
      </p:pic>
      <p:pic>
        <p:nvPicPr>
          <p:cNvPr id="18" name="Image 17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543C350C-2B31-BCC9-030D-CF52E8841C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467" y="3103065"/>
            <a:ext cx="3110442" cy="1729692"/>
          </a:xfrm>
          <a:prstGeom prst="rect">
            <a:avLst/>
          </a:prstGeom>
        </p:spPr>
      </p:pic>
      <p:sp>
        <p:nvSpPr>
          <p:cNvPr id="19" name="Flèche : droite 18">
            <a:extLst>
              <a:ext uri="{FF2B5EF4-FFF2-40B4-BE49-F238E27FC236}">
                <a16:creationId xmlns:a16="http://schemas.microsoft.com/office/drawing/2014/main" id="{5B25D102-3800-A411-4888-E24E3A7A7EEB}"/>
              </a:ext>
            </a:extLst>
          </p:cNvPr>
          <p:cNvSpPr/>
          <p:nvPr/>
        </p:nvSpPr>
        <p:spPr>
          <a:xfrm>
            <a:off x="4470044" y="3242429"/>
            <a:ext cx="837601" cy="284541"/>
          </a:xfrm>
          <a:prstGeom prst="rightArrow">
            <a:avLst/>
          </a:prstGeom>
          <a:solidFill>
            <a:srgbClr val="2B4D89"/>
          </a:solidFill>
          <a:ln>
            <a:solidFill>
              <a:srgbClr val="2B4D8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1456067-15E4-52E0-C337-D7778D4042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5780" y="1830086"/>
            <a:ext cx="6478834" cy="32279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26BADFD2-E3C0-E97A-399C-3A6DCD6EAA37}"/>
              </a:ext>
            </a:extLst>
          </p:cNvPr>
          <p:cNvSpPr txBox="1"/>
          <p:nvPr/>
        </p:nvSpPr>
        <p:spPr>
          <a:xfrm>
            <a:off x="6981116" y="1238089"/>
            <a:ext cx="324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Phylodynamic</a:t>
            </a:r>
            <a:r>
              <a:rPr lang="fr-FR" dirty="0"/>
              <a:t> </a:t>
            </a:r>
            <a:r>
              <a:rPr lang="fr-FR" dirty="0" err="1"/>
              <a:t>analysis</a:t>
            </a:r>
            <a:r>
              <a:rPr lang="fr-FR" dirty="0"/>
              <a:t> H9N2</a:t>
            </a:r>
            <a:endParaRPr lang="fr-BE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B8D76EB-3061-C2EB-A94E-AA87F81CDCCE}"/>
              </a:ext>
            </a:extLst>
          </p:cNvPr>
          <p:cNvSpPr txBox="1"/>
          <p:nvPr/>
        </p:nvSpPr>
        <p:spPr>
          <a:xfrm>
            <a:off x="6338923" y="6454292"/>
            <a:ext cx="48263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600" dirty="0" err="1"/>
              <a:t>Jayna</a:t>
            </a:r>
            <a:r>
              <a:rPr lang="fr-FR" sz="1600" dirty="0"/>
              <a:t> </a:t>
            </a:r>
            <a:r>
              <a:rPr lang="fr-FR" sz="1600" dirty="0" err="1"/>
              <a:t>Raghwani</a:t>
            </a:r>
            <a:r>
              <a:rPr lang="fr-FR" sz="1600" dirty="0"/>
              <a:t>, Royal </a:t>
            </a:r>
            <a:r>
              <a:rPr lang="fr-FR" sz="1600" dirty="0" err="1"/>
              <a:t>Veterinary</a:t>
            </a:r>
            <a:r>
              <a:rPr lang="fr-FR" sz="1600" dirty="0"/>
              <a:t> </a:t>
            </a:r>
            <a:r>
              <a:rPr lang="fr-FR" sz="1600" dirty="0" err="1"/>
              <a:t>College</a:t>
            </a:r>
            <a:endParaRPr lang="fr-BE" sz="1600" dirty="0"/>
          </a:p>
        </p:txBody>
      </p:sp>
    </p:spTree>
    <p:extLst>
      <p:ext uri="{BB962C8B-B14F-4D97-AF65-F5344CB8AC3E}">
        <p14:creationId xmlns:p14="http://schemas.microsoft.com/office/powerpoint/2010/main" val="29127252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6C2CF3-9777-5D57-3F6B-828F7DC9A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000" y="501239"/>
            <a:ext cx="10581409" cy="854773"/>
          </a:xfrm>
        </p:spPr>
        <p:txBody>
          <a:bodyPr/>
          <a:lstStyle/>
          <a:p>
            <a:r>
              <a:rPr lang="fr-FR" dirty="0"/>
              <a:t>PREDICTIONS IN OTHER CITIES</a:t>
            </a:r>
            <a:endParaRPr lang="fr-BE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7737DC8-DA5C-3048-801E-2E99C1A3F976}"/>
              </a:ext>
            </a:extLst>
          </p:cNvPr>
          <p:cNvSpPr txBox="1"/>
          <p:nvPr/>
        </p:nvSpPr>
        <p:spPr>
          <a:xfrm rot="16200000">
            <a:off x="434791" y="5648220"/>
            <a:ext cx="1047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Bogura</a:t>
            </a:r>
            <a:endParaRPr lang="fr-BE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9FDB2C9-8672-A74E-8C0D-02F65AE6F305}"/>
              </a:ext>
            </a:extLst>
          </p:cNvPr>
          <p:cNvSpPr txBox="1"/>
          <p:nvPr/>
        </p:nvSpPr>
        <p:spPr>
          <a:xfrm rot="16200000">
            <a:off x="434791" y="3783245"/>
            <a:ext cx="1047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Jashore</a:t>
            </a:r>
            <a:endParaRPr lang="fr-BE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3B0E4DC-F9A7-A844-BDFA-A14E2381AD4C}"/>
              </a:ext>
            </a:extLst>
          </p:cNvPr>
          <p:cNvSpPr txBox="1"/>
          <p:nvPr/>
        </p:nvSpPr>
        <p:spPr>
          <a:xfrm rot="16200000">
            <a:off x="434791" y="1918269"/>
            <a:ext cx="1047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Cumilla</a:t>
            </a:r>
            <a:endParaRPr lang="fr-BE" dirty="0"/>
          </a:p>
        </p:txBody>
      </p:sp>
      <p:pic>
        <p:nvPicPr>
          <p:cNvPr id="14" name="Image 13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16DA015E-E071-6142-DCEA-1674410E69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467" y="4968040"/>
            <a:ext cx="3110442" cy="1729692"/>
          </a:xfrm>
          <a:prstGeom prst="rect">
            <a:avLst/>
          </a:prstGeom>
        </p:spPr>
      </p:pic>
      <p:pic>
        <p:nvPicPr>
          <p:cNvPr id="16" name="Image 15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248361CF-AFF2-4ACF-9669-7538A7374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467" y="1238089"/>
            <a:ext cx="3110442" cy="1729692"/>
          </a:xfrm>
          <a:prstGeom prst="rect">
            <a:avLst/>
          </a:prstGeom>
        </p:spPr>
      </p:pic>
      <p:pic>
        <p:nvPicPr>
          <p:cNvPr id="18" name="Image 17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543C350C-2B31-BCC9-030D-CF52E8841C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467" y="3103065"/>
            <a:ext cx="3110442" cy="1729692"/>
          </a:xfrm>
          <a:prstGeom prst="rect">
            <a:avLst/>
          </a:prstGeom>
        </p:spPr>
      </p:pic>
      <p:sp>
        <p:nvSpPr>
          <p:cNvPr id="19" name="Flèche : droite 18">
            <a:extLst>
              <a:ext uri="{FF2B5EF4-FFF2-40B4-BE49-F238E27FC236}">
                <a16:creationId xmlns:a16="http://schemas.microsoft.com/office/drawing/2014/main" id="{5B25D102-3800-A411-4888-E24E3A7A7EEB}"/>
              </a:ext>
            </a:extLst>
          </p:cNvPr>
          <p:cNvSpPr/>
          <p:nvPr/>
        </p:nvSpPr>
        <p:spPr>
          <a:xfrm>
            <a:off x="4470044" y="3242429"/>
            <a:ext cx="837601" cy="284541"/>
          </a:xfrm>
          <a:prstGeom prst="rightArrow">
            <a:avLst/>
          </a:prstGeom>
          <a:solidFill>
            <a:srgbClr val="2B4D89"/>
          </a:solidFill>
          <a:ln>
            <a:solidFill>
              <a:srgbClr val="2B4D8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6BADFD2-E3C0-E97A-399C-3A6DCD6EAA37}"/>
              </a:ext>
            </a:extLst>
          </p:cNvPr>
          <p:cNvSpPr txBox="1"/>
          <p:nvPr/>
        </p:nvSpPr>
        <p:spPr>
          <a:xfrm>
            <a:off x="6981116" y="1238089"/>
            <a:ext cx="324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Phylodynamic</a:t>
            </a:r>
            <a:r>
              <a:rPr lang="fr-FR" dirty="0"/>
              <a:t> </a:t>
            </a:r>
            <a:r>
              <a:rPr lang="fr-FR" dirty="0" err="1"/>
              <a:t>analysis</a:t>
            </a:r>
            <a:r>
              <a:rPr lang="fr-FR" dirty="0"/>
              <a:t> H9N2</a:t>
            </a:r>
            <a:endParaRPr lang="fr-BE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BA0986D-8156-F7AB-D856-7964AF00A7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4559" y="1730315"/>
            <a:ext cx="3789542" cy="372995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1B61324-FEFD-9E9C-C673-FC1540EB7E92}"/>
              </a:ext>
            </a:extLst>
          </p:cNvPr>
          <p:cNvSpPr txBox="1"/>
          <p:nvPr/>
        </p:nvSpPr>
        <p:spPr>
          <a:xfrm>
            <a:off x="5624618" y="5619911"/>
            <a:ext cx="5793382" cy="646331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Virus </a:t>
            </a:r>
            <a:r>
              <a:rPr lang="fr-FR" dirty="0" err="1"/>
              <a:t>movements</a:t>
            </a:r>
            <a:r>
              <a:rPr lang="fr-FR" dirty="0"/>
              <a:t> </a:t>
            </a:r>
            <a:r>
              <a:rPr lang="fr-FR" dirty="0" err="1"/>
              <a:t>between</a:t>
            </a:r>
            <a:r>
              <a:rPr lang="fr-FR" dirty="0"/>
              <a:t> </a:t>
            </a:r>
            <a:r>
              <a:rPr lang="fr-FR" dirty="0" err="1"/>
              <a:t>cities</a:t>
            </a:r>
            <a:r>
              <a:rPr lang="fr-FR" dirty="0"/>
              <a:t> are </a:t>
            </a:r>
            <a:r>
              <a:rPr lang="fr-FR" dirty="0" err="1"/>
              <a:t>associated</a:t>
            </a:r>
            <a:r>
              <a:rPr lang="fr-FR" dirty="0"/>
              <a:t> with </a:t>
            </a:r>
            <a:r>
              <a:rPr lang="fr-FR" dirty="0" err="1"/>
              <a:t>overlapping</a:t>
            </a:r>
            <a:r>
              <a:rPr lang="fr-FR" dirty="0"/>
              <a:t> </a:t>
            </a:r>
            <a:r>
              <a:rPr lang="fr-FR" dirty="0" err="1"/>
              <a:t>catchment</a:t>
            </a:r>
            <a:r>
              <a:rPr lang="fr-FR" dirty="0"/>
              <a:t> areas.</a:t>
            </a:r>
            <a:endParaRPr lang="fr-BE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0BA266D-B9F9-A3EF-4EDA-86FCCBDBB08A}"/>
              </a:ext>
            </a:extLst>
          </p:cNvPr>
          <p:cNvSpPr txBox="1"/>
          <p:nvPr/>
        </p:nvSpPr>
        <p:spPr>
          <a:xfrm>
            <a:off x="6338923" y="6454292"/>
            <a:ext cx="48263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600" dirty="0" err="1"/>
              <a:t>Jayna</a:t>
            </a:r>
            <a:r>
              <a:rPr lang="fr-FR" sz="1600" dirty="0"/>
              <a:t> </a:t>
            </a:r>
            <a:r>
              <a:rPr lang="fr-FR" sz="1600" dirty="0" err="1"/>
              <a:t>Raghwani</a:t>
            </a:r>
            <a:r>
              <a:rPr lang="fr-FR" sz="1600" dirty="0"/>
              <a:t>, Royal </a:t>
            </a:r>
            <a:r>
              <a:rPr lang="fr-FR" sz="1600" dirty="0" err="1"/>
              <a:t>Veterinary</a:t>
            </a:r>
            <a:r>
              <a:rPr lang="fr-FR" sz="1600" dirty="0"/>
              <a:t> </a:t>
            </a:r>
            <a:r>
              <a:rPr lang="fr-FR" sz="1600" dirty="0" err="1"/>
              <a:t>College</a:t>
            </a:r>
            <a:endParaRPr lang="fr-BE" sz="1600" dirty="0"/>
          </a:p>
        </p:txBody>
      </p:sp>
    </p:spTree>
    <p:extLst>
      <p:ext uri="{BB962C8B-B14F-4D97-AF65-F5344CB8AC3E}">
        <p14:creationId xmlns:p14="http://schemas.microsoft.com/office/powerpoint/2010/main" val="37172735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DF829C-919F-0202-62B3-19797D9ED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295" y="213288"/>
            <a:ext cx="10581409" cy="854773"/>
          </a:xfrm>
        </p:spPr>
        <p:txBody>
          <a:bodyPr/>
          <a:lstStyle/>
          <a:p>
            <a:r>
              <a:rPr lang="fr-FR" cap="all" dirty="0"/>
              <a:t>Conclusion</a:t>
            </a:r>
            <a:endParaRPr lang="fr-BE" cap="all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4DF24589-4EDF-463E-7739-DB8B9F981D84}"/>
              </a:ext>
            </a:extLst>
          </p:cNvPr>
          <p:cNvSpPr/>
          <p:nvPr/>
        </p:nvSpPr>
        <p:spPr>
          <a:xfrm>
            <a:off x="4417509" y="2989866"/>
            <a:ext cx="3039438" cy="591535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Production </a:t>
            </a:r>
            <a:r>
              <a:rPr lang="fr-FR" dirty="0" err="1"/>
              <a:t>systems</a:t>
            </a:r>
            <a:endParaRPr lang="fr-BE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4FEC54-D2E1-2793-A0B2-58E36893F189}"/>
              </a:ext>
            </a:extLst>
          </p:cNvPr>
          <p:cNvSpPr/>
          <p:nvPr/>
        </p:nvSpPr>
        <p:spPr>
          <a:xfrm>
            <a:off x="4417509" y="4299512"/>
            <a:ext cx="3039438" cy="591535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Distribution </a:t>
            </a:r>
            <a:r>
              <a:rPr lang="fr-FR" dirty="0" err="1"/>
              <a:t>systems</a:t>
            </a:r>
            <a:endParaRPr lang="fr-BE" dirty="0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6A194F2E-BC26-589F-BB08-174D2D198E07}"/>
              </a:ext>
            </a:extLst>
          </p:cNvPr>
          <p:cNvSpPr/>
          <p:nvPr/>
        </p:nvSpPr>
        <p:spPr>
          <a:xfrm>
            <a:off x="8555426" y="2984729"/>
            <a:ext cx="3039438" cy="60181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err="1"/>
              <a:t>Epidemic</a:t>
            </a:r>
            <a:r>
              <a:rPr lang="fr-FR" dirty="0"/>
              <a:t> model</a:t>
            </a:r>
            <a:endParaRPr lang="fr-BE" dirty="0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8B7E8481-3C71-128A-52C1-14FB7BFD24A2}"/>
              </a:ext>
            </a:extLst>
          </p:cNvPr>
          <p:cNvSpPr/>
          <p:nvPr/>
        </p:nvSpPr>
        <p:spPr>
          <a:xfrm>
            <a:off x="8546008" y="5356020"/>
            <a:ext cx="3039438" cy="60181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err="1"/>
              <a:t>Phylodynamic</a:t>
            </a:r>
            <a:r>
              <a:rPr lang="fr-FR" dirty="0"/>
              <a:t> </a:t>
            </a:r>
            <a:r>
              <a:rPr lang="fr-FR" dirty="0" err="1"/>
              <a:t>analysis</a:t>
            </a:r>
            <a:endParaRPr lang="fr-BE" dirty="0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4B3ED41D-DB5D-79EC-70A8-7671E74D1C0E}"/>
              </a:ext>
            </a:extLst>
          </p:cNvPr>
          <p:cNvSpPr/>
          <p:nvPr/>
        </p:nvSpPr>
        <p:spPr>
          <a:xfrm>
            <a:off x="8546008" y="1305364"/>
            <a:ext cx="3039438" cy="60181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Intensification scenarios</a:t>
            </a:r>
            <a:endParaRPr lang="fr-BE" dirty="0"/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617CD8AA-3868-5527-C7DD-91C140352EC1}"/>
              </a:ext>
            </a:extLst>
          </p:cNvPr>
          <p:cNvSpPr/>
          <p:nvPr/>
        </p:nvSpPr>
        <p:spPr>
          <a:xfrm>
            <a:off x="562987" y="2989866"/>
            <a:ext cx="3039438" cy="59153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Log </a:t>
            </a:r>
            <a:r>
              <a:rPr lang="fr-FR" dirty="0" err="1"/>
              <a:t>Gaussian</a:t>
            </a:r>
            <a:r>
              <a:rPr lang="fr-FR" dirty="0"/>
              <a:t> Cox Process</a:t>
            </a:r>
            <a:endParaRPr lang="fr-BE" dirty="0"/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324EC612-828C-6BC1-6A61-2FF20B6F8130}"/>
              </a:ext>
            </a:extLst>
          </p:cNvPr>
          <p:cNvSpPr/>
          <p:nvPr/>
        </p:nvSpPr>
        <p:spPr>
          <a:xfrm>
            <a:off x="562987" y="4299511"/>
            <a:ext cx="3039438" cy="59153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Gravity model</a:t>
            </a:r>
            <a:endParaRPr lang="fr-BE" dirty="0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E63C5F7D-AD68-1540-8568-52468781906F}"/>
              </a:ext>
            </a:extLst>
          </p:cNvPr>
          <p:cNvCxnSpPr>
            <a:stCxn id="11" idx="3"/>
            <a:endCxn id="4" idx="1"/>
          </p:cNvCxnSpPr>
          <p:nvPr/>
        </p:nvCxnSpPr>
        <p:spPr>
          <a:xfrm>
            <a:off x="3602425" y="3285634"/>
            <a:ext cx="81508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BEB47542-0426-368B-C6F4-BFE92F739484}"/>
              </a:ext>
            </a:extLst>
          </p:cNvPr>
          <p:cNvCxnSpPr/>
          <p:nvPr/>
        </p:nvCxnSpPr>
        <p:spPr>
          <a:xfrm>
            <a:off x="3602425" y="4595278"/>
            <a:ext cx="81508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76BFCD03-AAF1-FE37-165B-BADB94AD46E3}"/>
              </a:ext>
            </a:extLst>
          </p:cNvPr>
          <p:cNvCxnSpPr>
            <a:cxnSpLocks/>
          </p:cNvCxnSpPr>
          <p:nvPr/>
        </p:nvCxnSpPr>
        <p:spPr>
          <a:xfrm>
            <a:off x="5885002" y="3581401"/>
            <a:ext cx="0" cy="7181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necteur : en angle 24">
            <a:extLst>
              <a:ext uri="{FF2B5EF4-FFF2-40B4-BE49-F238E27FC236}">
                <a16:creationId xmlns:a16="http://schemas.microsoft.com/office/drawing/2014/main" id="{231FFF11-518A-C23F-5EF4-9250B30E6117}"/>
              </a:ext>
            </a:extLst>
          </p:cNvPr>
          <p:cNvCxnSpPr>
            <a:stCxn id="7" idx="3"/>
            <a:endCxn id="9" idx="1"/>
          </p:cNvCxnSpPr>
          <p:nvPr/>
        </p:nvCxnSpPr>
        <p:spPr>
          <a:xfrm>
            <a:off x="7456947" y="4595280"/>
            <a:ext cx="1089061" cy="1061645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63C44A6E-975A-155B-3122-631A7FDAD452}"/>
              </a:ext>
            </a:extLst>
          </p:cNvPr>
          <p:cNvCxnSpPr>
            <a:stCxn id="10" idx="2"/>
            <a:endCxn id="8" idx="0"/>
          </p:cNvCxnSpPr>
          <p:nvPr/>
        </p:nvCxnSpPr>
        <p:spPr>
          <a:xfrm>
            <a:off x="10065727" y="1907174"/>
            <a:ext cx="9418" cy="10775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Connecteur : en angle 32">
            <a:extLst>
              <a:ext uri="{FF2B5EF4-FFF2-40B4-BE49-F238E27FC236}">
                <a16:creationId xmlns:a16="http://schemas.microsoft.com/office/drawing/2014/main" id="{50E9713A-63A3-918D-AB6F-E4CA5AC14C36}"/>
              </a:ext>
            </a:extLst>
          </p:cNvPr>
          <p:cNvCxnSpPr>
            <a:cxnSpLocks/>
            <a:stCxn id="11" idx="0"/>
          </p:cNvCxnSpPr>
          <p:nvPr/>
        </p:nvCxnSpPr>
        <p:spPr>
          <a:xfrm rot="5400000" flipH="1" flipV="1">
            <a:off x="4642946" y="-922614"/>
            <a:ext cx="1352240" cy="647272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46545B5B-60C1-3077-F2F2-9FAD75E1269E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7456947" y="3271176"/>
            <a:ext cx="1098479" cy="144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28334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D0111AB6-5870-ADF7-C200-17662490542B}"/>
              </a:ext>
            </a:extLst>
          </p:cNvPr>
          <p:cNvSpPr txBox="1"/>
          <p:nvPr/>
        </p:nvSpPr>
        <p:spPr>
          <a:xfrm>
            <a:off x="4194751" y="5518486"/>
            <a:ext cx="40230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4400" dirty="0" err="1"/>
              <a:t>Thank</a:t>
            </a:r>
            <a:r>
              <a:rPr lang="fr-BE" sz="4400" dirty="0"/>
              <a:t> </a:t>
            </a:r>
            <a:r>
              <a:rPr lang="fr-BE" sz="4400" dirty="0" err="1"/>
              <a:t>you</a:t>
            </a:r>
            <a:r>
              <a:rPr lang="fr-BE" sz="4400" dirty="0"/>
              <a:t> !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AFDADFD-C574-B11C-61B6-36332B469DE7}"/>
              </a:ext>
            </a:extLst>
          </p:cNvPr>
          <p:cNvSpPr txBox="1"/>
          <p:nvPr/>
        </p:nvSpPr>
        <p:spPr>
          <a:xfrm>
            <a:off x="7341070" y="6150114"/>
            <a:ext cx="40606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dirty="0">
                <a:solidFill>
                  <a:srgbClr val="292844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dupas.mc@gmail.com</a:t>
            </a:r>
            <a:endParaRPr lang="fr-BE" sz="2000" dirty="0">
              <a:solidFill>
                <a:srgbClr val="292844"/>
              </a:solidFill>
            </a:endParaRPr>
          </a:p>
          <a:p>
            <a:r>
              <a:rPr lang="fr-BE" sz="2000" dirty="0">
                <a:solidFill>
                  <a:srgbClr val="292844"/>
                </a:solidFill>
              </a:rPr>
              <a:t>@mcdupas</a:t>
            </a:r>
          </a:p>
        </p:txBody>
      </p:sp>
      <p:pic>
        <p:nvPicPr>
          <p:cNvPr id="6" name="Image 5" descr="Une image contenant personne, posant, souriant, jeune&#10;&#10;Description générée automatiquement">
            <a:extLst>
              <a:ext uri="{FF2B5EF4-FFF2-40B4-BE49-F238E27FC236}">
                <a16:creationId xmlns:a16="http://schemas.microsoft.com/office/drawing/2014/main" id="{0C1573FE-00BD-5F33-4D73-77CC84D913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519" y="2796763"/>
            <a:ext cx="1223208" cy="1223208"/>
          </a:xfrm>
          <a:prstGeom prst="rect">
            <a:avLst/>
          </a:prstGeom>
        </p:spPr>
      </p:pic>
      <p:pic>
        <p:nvPicPr>
          <p:cNvPr id="7" name="Image 6" descr="Une image contenant personne, mur, intérieur&#10;&#10;Description générée automatiquement">
            <a:extLst>
              <a:ext uri="{FF2B5EF4-FFF2-40B4-BE49-F238E27FC236}">
                <a16:creationId xmlns:a16="http://schemas.microsoft.com/office/drawing/2014/main" id="{09540CEE-CEEB-40A4-DE09-BE3FDB3D80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645" y="2796763"/>
            <a:ext cx="1223208" cy="1223208"/>
          </a:xfrm>
          <a:prstGeom prst="rect">
            <a:avLst/>
          </a:prstGeom>
        </p:spPr>
      </p:pic>
      <p:pic>
        <p:nvPicPr>
          <p:cNvPr id="8" name="Image 7" descr="Une image contenant personne, homme, portant, debout&#10;&#10;Description générée automatiquement">
            <a:extLst>
              <a:ext uri="{FF2B5EF4-FFF2-40B4-BE49-F238E27FC236}">
                <a16:creationId xmlns:a16="http://schemas.microsoft.com/office/drawing/2014/main" id="{22AF1E12-724B-5FC5-F6BA-6D8D9965C1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074" y="2796763"/>
            <a:ext cx="1223208" cy="122320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8B85181-279C-22A5-B9E2-72EAE999460A}"/>
              </a:ext>
            </a:extLst>
          </p:cNvPr>
          <p:cNvSpPr txBox="1"/>
          <p:nvPr/>
        </p:nvSpPr>
        <p:spPr>
          <a:xfrm>
            <a:off x="3581865" y="4037600"/>
            <a:ext cx="21331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200" dirty="0"/>
          </a:p>
          <a:p>
            <a:r>
              <a:rPr lang="en-US" sz="1200" b="1" dirty="0"/>
              <a:t>Francesco </a:t>
            </a:r>
            <a:r>
              <a:rPr lang="en-US" sz="1200" b="1" dirty="0" err="1"/>
              <a:t>Pinotti</a:t>
            </a:r>
            <a:r>
              <a:rPr lang="en-US" sz="1200" b="1" dirty="0"/>
              <a:t> </a:t>
            </a:r>
          </a:p>
          <a:p>
            <a:r>
              <a:rPr lang="en-US" sz="1200" dirty="0"/>
              <a:t>University of Oxford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A2EB2B0-F21F-C809-EDA2-0202EC456065}"/>
              </a:ext>
            </a:extLst>
          </p:cNvPr>
          <p:cNvSpPr txBox="1"/>
          <p:nvPr/>
        </p:nvSpPr>
        <p:spPr>
          <a:xfrm>
            <a:off x="10322892" y="4063866"/>
            <a:ext cx="19638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/>
              <a:t>Chaitanya Joshi </a:t>
            </a:r>
          </a:p>
          <a:p>
            <a:r>
              <a:rPr lang="en-US" sz="1200" dirty="0"/>
              <a:t>Gujarat Biotechnology Research Centre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CDCBD0B-6EB3-14CA-1E27-5F5A1495C7A4}"/>
              </a:ext>
            </a:extLst>
          </p:cNvPr>
          <p:cNvSpPr txBox="1"/>
          <p:nvPr/>
        </p:nvSpPr>
        <p:spPr>
          <a:xfrm>
            <a:off x="8671377" y="3901828"/>
            <a:ext cx="17975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200" dirty="0"/>
          </a:p>
          <a:p>
            <a:r>
              <a:rPr lang="en-US" sz="1200" b="1" dirty="0" err="1"/>
              <a:t>Madhvi</a:t>
            </a:r>
            <a:r>
              <a:rPr lang="en-US" sz="1200" b="1" dirty="0"/>
              <a:t> Joshi </a:t>
            </a:r>
          </a:p>
          <a:p>
            <a:r>
              <a:rPr lang="en-US" sz="1200" dirty="0"/>
              <a:t>Gujarat Biotechnology Research Centre </a:t>
            </a:r>
          </a:p>
        </p:txBody>
      </p:sp>
      <p:pic>
        <p:nvPicPr>
          <p:cNvPr id="12" name="Image 11" descr="Une image contenant texte, homme, personne, intérieur&#10;&#10;Description générée automatiquement">
            <a:extLst>
              <a:ext uri="{FF2B5EF4-FFF2-40B4-BE49-F238E27FC236}">
                <a16:creationId xmlns:a16="http://schemas.microsoft.com/office/drawing/2014/main" id="{699B7FCC-E3D8-51C4-FC89-39E78BE75BF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6"/>
          <a:stretch/>
        </p:blipFill>
        <p:spPr>
          <a:xfrm>
            <a:off x="193952" y="2792529"/>
            <a:ext cx="1132696" cy="122744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78340A53-0595-BC73-C2D7-13F545B4588B}"/>
              </a:ext>
            </a:extLst>
          </p:cNvPr>
          <p:cNvSpPr txBox="1"/>
          <p:nvPr/>
        </p:nvSpPr>
        <p:spPr>
          <a:xfrm>
            <a:off x="127976" y="3983702"/>
            <a:ext cx="164076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200" dirty="0"/>
          </a:p>
          <a:p>
            <a:r>
              <a:rPr lang="en-US" sz="1200" b="1" dirty="0"/>
              <a:t>Marius Gilbert </a:t>
            </a:r>
          </a:p>
          <a:p>
            <a:r>
              <a:rPr lang="en-US" sz="1200" dirty="0"/>
              <a:t>Université Libre de </a:t>
            </a:r>
            <a:r>
              <a:rPr lang="en-US" sz="1200" dirty="0" err="1"/>
              <a:t>Bruxelles</a:t>
            </a:r>
            <a:r>
              <a:rPr lang="en-US" sz="1200" dirty="0"/>
              <a:t>,</a:t>
            </a:r>
          </a:p>
          <a:p>
            <a:r>
              <a:rPr lang="en-US" sz="1200" dirty="0"/>
              <a:t>Spatial Epidemiology Lab </a:t>
            </a:r>
          </a:p>
        </p:txBody>
      </p:sp>
      <p:pic>
        <p:nvPicPr>
          <p:cNvPr id="14" name="Image 13" descr="Une image contenant herbe, personne, extérieur, homme&#10;&#10;Description générée automatiquement">
            <a:extLst>
              <a:ext uri="{FF2B5EF4-FFF2-40B4-BE49-F238E27FC236}">
                <a16:creationId xmlns:a16="http://schemas.microsoft.com/office/drawing/2014/main" id="{F60CC257-5F38-CA46-7FB9-F3C069650D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943" y="2796763"/>
            <a:ext cx="1223208" cy="1223208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93D3E02C-E937-830E-4336-61461E41AC59}"/>
              </a:ext>
            </a:extLst>
          </p:cNvPr>
          <p:cNvSpPr txBox="1"/>
          <p:nvPr/>
        </p:nvSpPr>
        <p:spPr>
          <a:xfrm>
            <a:off x="1810337" y="4160656"/>
            <a:ext cx="16724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/>
              <a:t>Guillaume </a:t>
            </a:r>
            <a:r>
              <a:rPr lang="en-US" sz="1200" b="1" dirty="0" err="1"/>
              <a:t>Fournié</a:t>
            </a:r>
            <a:r>
              <a:rPr lang="en-US" sz="1200" b="1" dirty="0"/>
              <a:t> </a:t>
            </a:r>
          </a:p>
          <a:p>
            <a:r>
              <a:rPr lang="en-US" sz="1200" dirty="0"/>
              <a:t>Royal Veterinary College &amp; </a:t>
            </a:r>
          </a:p>
          <a:p>
            <a:r>
              <a:rPr lang="en-US" sz="1200" dirty="0"/>
              <a:t>INRAE Lyon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631C200-0813-CAAE-84F3-1573717CC155}"/>
              </a:ext>
            </a:extLst>
          </p:cNvPr>
          <p:cNvSpPr txBox="1"/>
          <p:nvPr/>
        </p:nvSpPr>
        <p:spPr>
          <a:xfrm>
            <a:off x="5222779" y="4139967"/>
            <a:ext cx="152234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200" b="1" dirty="0"/>
              <a:t>Jeremy Semel</a:t>
            </a:r>
          </a:p>
          <a:p>
            <a:r>
              <a:rPr lang="en-US" sz="1200" dirty="0"/>
              <a:t>Université Libre de </a:t>
            </a:r>
            <a:r>
              <a:rPr lang="en-US" sz="1200" dirty="0" err="1"/>
              <a:t>Bruxelles</a:t>
            </a:r>
            <a:r>
              <a:rPr lang="en-US" sz="1200" dirty="0"/>
              <a:t>,</a:t>
            </a:r>
          </a:p>
          <a:p>
            <a:r>
              <a:rPr lang="en-US" sz="1200" dirty="0"/>
              <a:t>Spatial Epidemiology Lab </a:t>
            </a:r>
          </a:p>
        </p:txBody>
      </p:sp>
      <p:pic>
        <p:nvPicPr>
          <p:cNvPr id="17" name="Image 16" descr="Une image contenant texte, Graphique, Police, graphisme&#10;&#10;Description générée automatiquement">
            <a:extLst>
              <a:ext uri="{FF2B5EF4-FFF2-40B4-BE49-F238E27FC236}">
                <a16:creationId xmlns:a16="http://schemas.microsoft.com/office/drawing/2014/main" id="{1811C0F1-3876-85BD-611C-8FB9E5DC147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rgbClr val="2B4D8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82" y="22413"/>
            <a:ext cx="4070332" cy="101375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4703DCA-FCE8-D745-DE76-DBE7DAEE12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7633" y="1112582"/>
            <a:ext cx="2752186" cy="1362468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F887258-7232-4FA1-11E4-825DC465B2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049" y="1145040"/>
            <a:ext cx="1310928" cy="1310928"/>
          </a:xfrm>
          <a:prstGeom prst="rect">
            <a:avLst/>
          </a:prstGeom>
        </p:spPr>
      </p:pic>
      <p:pic>
        <p:nvPicPr>
          <p:cNvPr id="20" name="Image 19" descr="Une image contenant texte, très coloré&#10;&#10;Description générée automatiquement">
            <a:extLst>
              <a:ext uri="{FF2B5EF4-FFF2-40B4-BE49-F238E27FC236}">
                <a16:creationId xmlns:a16="http://schemas.microsoft.com/office/drawing/2014/main" id="{35C3ED33-12D8-8BA8-21A3-E706DB11881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828" y="984167"/>
            <a:ext cx="1522342" cy="1697412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B7FA53D-1222-4DD3-4344-5D687EE91A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212" y="1107864"/>
            <a:ext cx="1497208" cy="1497208"/>
          </a:xfrm>
          <a:prstGeom prst="rect">
            <a:avLst/>
          </a:prstGeom>
        </p:spPr>
      </p:pic>
      <p:pic>
        <p:nvPicPr>
          <p:cNvPr id="22" name="Image 21" descr="Une image contenant texte, scène, pièce, casino&#10;&#10;Description générée automatiquement">
            <a:extLst>
              <a:ext uri="{FF2B5EF4-FFF2-40B4-BE49-F238E27FC236}">
                <a16:creationId xmlns:a16="http://schemas.microsoft.com/office/drawing/2014/main" id="{8627FC8D-AE94-181D-D4B5-F5382451082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607" y="1086120"/>
            <a:ext cx="1486076" cy="149350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B60E585-436B-5A03-578B-29C2A02A4D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" t="11730" r="5298" b="28621"/>
          <a:stretch/>
        </p:blipFill>
        <p:spPr bwMode="auto">
          <a:xfrm>
            <a:off x="5304137" y="2736191"/>
            <a:ext cx="1342534" cy="128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 descr="Une image contenant Visage humain, personne, Front, sourire&#10;&#10;Description générée automatiquement">
            <a:extLst>
              <a:ext uri="{FF2B5EF4-FFF2-40B4-BE49-F238E27FC236}">
                <a16:creationId xmlns:a16="http://schemas.microsoft.com/office/drawing/2014/main" id="{A503B8AD-5EB6-7FBE-7AF4-D8A9DD4820C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778" y="2808836"/>
            <a:ext cx="1003038" cy="1230326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302D8DBA-9510-383B-8E25-5A25D91F845F}"/>
              </a:ext>
            </a:extLst>
          </p:cNvPr>
          <p:cNvSpPr txBox="1"/>
          <p:nvPr/>
        </p:nvSpPr>
        <p:spPr>
          <a:xfrm>
            <a:off x="7040594" y="4163510"/>
            <a:ext cx="14158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/>
              <a:t>Jayna </a:t>
            </a:r>
            <a:r>
              <a:rPr lang="en-US" sz="1200" b="1" dirty="0" err="1"/>
              <a:t>Raghwani</a:t>
            </a:r>
            <a:endParaRPr lang="en-US" sz="1200" b="1" dirty="0"/>
          </a:p>
          <a:p>
            <a:r>
              <a:rPr lang="en-US" sz="1200" dirty="0"/>
              <a:t>Royal Veterinary College</a:t>
            </a:r>
          </a:p>
        </p:txBody>
      </p:sp>
    </p:spTree>
    <p:extLst>
      <p:ext uri="{BB962C8B-B14F-4D97-AF65-F5344CB8AC3E}">
        <p14:creationId xmlns:p14="http://schemas.microsoft.com/office/powerpoint/2010/main" val="3349209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EACDB1-059E-26F5-7323-202702362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000" y="537390"/>
            <a:ext cx="10581409" cy="854773"/>
          </a:xfrm>
        </p:spPr>
        <p:txBody>
          <a:bodyPr/>
          <a:lstStyle/>
          <a:p>
            <a:r>
              <a:rPr lang="fr-FR" dirty="0"/>
              <a:t>Validation tests of the model</a:t>
            </a:r>
            <a:endParaRPr lang="fr-BE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C2A9979-11CB-F162-BB0A-62024ACD0703}"/>
              </a:ext>
            </a:extLst>
          </p:cNvPr>
          <p:cNvSpPr txBox="1"/>
          <p:nvPr/>
        </p:nvSpPr>
        <p:spPr>
          <a:xfrm>
            <a:off x="389467" y="1651000"/>
            <a:ext cx="4521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fr-FR" dirty="0"/>
              <a:t>L-</a:t>
            </a:r>
            <a:r>
              <a:rPr lang="fr-FR" dirty="0" err="1"/>
              <a:t>function</a:t>
            </a:r>
            <a:r>
              <a:rPr lang="fr-FR" dirty="0"/>
              <a:t>: clustering </a:t>
            </a:r>
            <a:r>
              <a:rPr lang="fr-FR" dirty="0" err="1"/>
              <a:t>behaviours</a:t>
            </a:r>
            <a:r>
              <a:rPr lang="fr-FR" dirty="0"/>
              <a:t> </a:t>
            </a:r>
          </a:p>
          <a:p>
            <a:r>
              <a:rPr lang="en-US" sz="1800" i="1" dirty="0"/>
              <a:t>spatial analysis method used to describe how point patterns occur over a given area of interest</a:t>
            </a:r>
            <a:endParaRPr lang="fr-FR" sz="1800" b="1" i="1" dirty="0">
              <a:latin typeface="Bahnschrift Light" panose="020B0502040204020203" pitchFamily="34" charset="0"/>
            </a:endParaRPr>
          </a:p>
          <a:p>
            <a:pPr marL="342900" indent="-342900">
              <a:buAutoNum type="arabicPeriod"/>
            </a:pPr>
            <a:endParaRPr lang="fr-BE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A5729CF-EE21-A48A-D625-45729244D6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32" y="3193862"/>
            <a:ext cx="3558398" cy="267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052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8A8C85-DA05-6F29-25CF-6C9CBEE02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cap="all" dirty="0" err="1"/>
              <a:t>context</a:t>
            </a:r>
            <a:r>
              <a:rPr lang="fr-FR" cap="all" dirty="0"/>
              <a:t>: high </a:t>
            </a:r>
            <a:r>
              <a:rPr lang="fr-FR" cap="all" dirty="0" err="1"/>
              <a:t>increase</a:t>
            </a:r>
            <a:r>
              <a:rPr lang="fr-FR" cap="all" dirty="0"/>
              <a:t> of </a:t>
            </a:r>
            <a:r>
              <a:rPr lang="fr-FR" cap="all" dirty="0" err="1"/>
              <a:t>poultry</a:t>
            </a:r>
            <a:r>
              <a:rPr lang="fr-FR" cap="all" dirty="0"/>
              <a:t> production</a:t>
            </a:r>
            <a:endParaRPr lang="fr-BE" cap="all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C8C92D9-BF09-3AA9-CAB3-C258255CF9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5BFC923-6FA9-85C3-B67B-44C544F6AE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38" t="25107" r="12569" b="3506"/>
          <a:stretch/>
        </p:blipFill>
        <p:spPr>
          <a:xfrm>
            <a:off x="889269" y="1823525"/>
            <a:ext cx="10033000" cy="458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3428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EACDB1-059E-26F5-7323-202702362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000" y="537390"/>
            <a:ext cx="10581409" cy="854773"/>
          </a:xfrm>
        </p:spPr>
        <p:txBody>
          <a:bodyPr/>
          <a:lstStyle/>
          <a:p>
            <a:r>
              <a:rPr lang="fr-FR" dirty="0"/>
              <a:t>Validation tests of the model</a:t>
            </a:r>
            <a:endParaRPr lang="fr-BE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C2A9979-11CB-F162-BB0A-62024ACD0703}"/>
              </a:ext>
            </a:extLst>
          </p:cNvPr>
          <p:cNvSpPr txBox="1"/>
          <p:nvPr/>
        </p:nvSpPr>
        <p:spPr>
          <a:xfrm>
            <a:off x="389467" y="1651000"/>
            <a:ext cx="4521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fr-FR" dirty="0"/>
              <a:t>L-</a:t>
            </a:r>
            <a:r>
              <a:rPr lang="fr-FR" dirty="0" err="1"/>
              <a:t>function</a:t>
            </a:r>
            <a:r>
              <a:rPr lang="fr-FR" dirty="0"/>
              <a:t>: clustering </a:t>
            </a:r>
            <a:r>
              <a:rPr lang="fr-FR" dirty="0" err="1"/>
              <a:t>behaviours</a:t>
            </a:r>
            <a:r>
              <a:rPr lang="fr-FR" dirty="0"/>
              <a:t> </a:t>
            </a:r>
          </a:p>
          <a:p>
            <a:r>
              <a:rPr lang="en-US" sz="1800" i="1" dirty="0"/>
              <a:t>spatial analysis method used to describe how point patterns occur over a given area of interest</a:t>
            </a:r>
            <a:endParaRPr lang="fr-FR" sz="1800" b="1" i="1" dirty="0">
              <a:latin typeface="Bahnschrift Light" panose="020B0502040204020203" pitchFamily="34" charset="0"/>
            </a:endParaRPr>
          </a:p>
          <a:p>
            <a:pPr marL="342900" indent="-342900">
              <a:buAutoNum type="arabicPeriod"/>
            </a:pPr>
            <a:endParaRPr lang="fr-BE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E491D6D-1665-3BE5-F384-E6972912C4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33"/>
          <a:stretch/>
        </p:blipFill>
        <p:spPr>
          <a:xfrm>
            <a:off x="508001" y="3001328"/>
            <a:ext cx="3810000" cy="2915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2237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EACDB1-059E-26F5-7323-202702362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000" y="537390"/>
            <a:ext cx="10581409" cy="854773"/>
          </a:xfrm>
        </p:spPr>
        <p:txBody>
          <a:bodyPr/>
          <a:lstStyle/>
          <a:p>
            <a:r>
              <a:rPr lang="fr-FR" dirty="0"/>
              <a:t>Validation tests of the model</a:t>
            </a:r>
            <a:endParaRPr lang="fr-BE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C2A9979-11CB-F162-BB0A-62024ACD0703}"/>
              </a:ext>
            </a:extLst>
          </p:cNvPr>
          <p:cNvSpPr txBox="1"/>
          <p:nvPr/>
        </p:nvSpPr>
        <p:spPr>
          <a:xfrm>
            <a:off x="389467" y="1651000"/>
            <a:ext cx="4521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fr-FR" dirty="0"/>
              <a:t>L-</a:t>
            </a:r>
            <a:r>
              <a:rPr lang="fr-FR" dirty="0" err="1"/>
              <a:t>function</a:t>
            </a:r>
            <a:r>
              <a:rPr lang="fr-FR" dirty="0"/>
              <a:t>: clustering </a:t>
            </a:r>
            <a:r>
              <a:rPr lang="fr-FR" dirty="0" err="1"/>
              <a:t>behaviours</a:t>
            </a:r>
            <a:r>
              <a:rPr lang="fr-FR" dirty="0"/>
              <a:t> </a:t>
            </a:r>
          </a:p>
          <a:p>
            <a:r>
              <a:rPr lang="en-US" sz="1800" i="1" dirty="0"/>
              <a:t>spatial analysis method used to describe how point patterns occur over a given area of interest</a:t>
            </a:r>
            <a:endParaRPr lang="fr-FR" sz="1800" b="1" i="1" dirty="0">
              <a:latin typeface="Bahnschrift Light" panose="020B0502040204020203" pitchFamily="34" charset="0"/>
            </a:endParaRPr>
          </a:p>
          <a:p>
            <a:pPr marL="342900" indent="-342900">
              <a:buAutoNum type="arabicPeriod"/>
            </a:pPr>
            <a:endParaRPr lang="fr-BE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E491D6D-1665-3BE5-F384-E6972912C4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33"/>
          <a:stretch/>
        </p:blipFill>
        <p:spPr>
          <a:xfrm>
            <a:off x="508001" y="3001328"/>
            <a:ext cx="3810000" cy="291559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AF3E173-9C0D-EB45-DB68-AA558B2BC125}"/>
              </a:ext>
            </a:extLst>
          </p:cNvPr>
          <p:cNvSpPr txBox="1"/>
          <p:nvPr/>
        </p:nvSpPr>
        <p:spPr>
          <a:xfrm>
            <a:off x="6197600" y="1591733"/>
            <a:ext cx="4521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fr-FR" dirty="0"/>
              <a:t>Quadrat count test</a:t>
            </a:r>
          </a:p>
          <a:p>
            <a:r>
              <a:rPr lang="en-US" i="1" dirty="0"/>
              <a:t>Correlation coefficient between the numbers of points per quadrat in observed and simulated points pattern. </a:t>
            </a:r>
            <a:endParaRPr lang="fr-FR" i="1" dirty="0"/>
          </a:p>
          <a:p>
            <a:endParaRPr lang="fr-BE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3508EEB-DE21-CD46-19A0-045B72D27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0493" y="2909726"/>
            <a:ext cx="2535014" cy="30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0084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EACDB1-059E-26F5-7323-202702362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000" y="537390"/>
            <a:ext cx="10581409" cy="854773"/>
          </a:xfrm>
        </p:spPr>
        <p:txBody>
          <a:bodyPr/>
          <a:lstStyle/>
          <a:p>
            <a:r>
              <a:rPr lang="fr-FR" dirty="0"/>
              <a:t>Validation tests of the model</a:t>
            </a:r>
            <a:endParaRPr lang="fr-BE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C2A9979-11CB-F162-BB0A-62024ACD0703}"/>
              </a:ext>
            </a:extLst>
          </p:cNvPr>
          <p:cNvSpPr txBox="1"/>
          <p:nvPr/>
        </p:nvSpPr>
        <p:spPr>
          <a:xfrm>
            <a:off x="389467" y="1651000"/>
            <a:ext cx="4521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fr-FR" dirty="0"/>
              <a:t>L-</a:t>
            </a:r>
            <a:r>
              <a:rPr lang="fr-FR" dirty="0" err="1"/>
              <a:t>function</a:t>
            </a:r>
            <a:r>
              <a:rPr lang="fr-FR" dirty="0"/>
              <a:t>: clustering </a:t>
            </a:r>
            <a:r>
              <a:rPr lang="fr-FR" dirty="0" err="1"/>
              <a:t>behaviours</a:t>
            </a:r>
            <a:r>
              <a:rPr lang="fr-FR" dirty="0"/>
              <a:t> </a:t>
            </a:r>
          </a:p>
          <a:p>
            <a:r>
              <a:rPr lang="en-US" sz="1800" i="1" dirty="0"/>
              <a:t>spatial analysis method used to describe how point patterns occur over a given area of interest</a:t>
            </a:r>
            <a:endParaRPr lang="fr-FR" sz="1800" b="1" i="1" dirty="0">
              <a:latin typeface="Bahnschrift Light" panose="020B0502040204020203" pitchFamily="34" charset="0"/>
            </a:endParaRPr>
          </a:p>
          <a:p>
            <a:pPr marL="342900" indent="-342900">
              <a:buAutoNum type="arabicPeriod"/>
            </a:pPr>
            <a:endParaRPr lang="fr-BE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E491D6D-1665-3BE5-F384-E6972912C4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33"/>
          <a:stretch/>
        </p:blipFill>
        <p:spPr>
          <a:xfrm>
            <a:off x="508001" y="3001328"/>
            <a:ext cx="3810000" cy="291559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AF3E173-9C0D-EB45-DB68-AA558B2BC125}"/>
              </a:ext>
            </a:extLst>
          </p:cNvPr>
          <p:cNvSpPr txBox="1"/>
          <p:nvPr/>
        </p:nvSpPr>
        <p:spPr>
          <a:xfrm>
            <a:off x="6197600" y="1591733"/>
            <a:ext cx="4521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fr-FR" dirty="0"/>
              <a:t>Quadrat count test</a:t>
            </a:r>
          </a:p>
          <a:p>
            <a:r>
              <a:rPr lang="en-US" i="1" dirty="0"/>
              <a:t>Correlation coefficient between the numbers of points per quadrat in observed and simulated points pattern. </a:t>
            </a:r>
            <a:endParaRPr lang="fr-FR" i="1" dirty="0"/>
          </a:p>
          <a:p>
            <a:endParaRPr lang="fr-BE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997A359-1BE4-6F49-1273-E0F1FD2D1D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942" y="2826595"/>
            <a:ext cx="3545416" cy="287843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1DF92E2-F6AA-8BEF-3337-3CD878EA2245}"/>
              </a:ext>
            </a:extLst>
          </p:cNvPr>
          <p:cNvSpPr txBox="1"/>
          <p:nvPr/>
        </p:nvSpPr>
        <p:spPr>
          <a:xfrm>
            <a:off x="6589373" y="5951278"/>
            <a:ext cx="3318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R = 0,82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4268695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FB2C5-1FEA-209F-2BE2-CE34F7B20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52627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41DD6E-1D41-2480-F169-FBA777892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/>
              <a:t>Supplementary</a:t>
            </a:r>
            <a:r>
              <a:rPr lang="fr-BE" dirty="0"/>
              <a:t> </a:t>
            </a:r>
            <a:r>
              <a:rPr lang="fr-BE" dirty="0" err="1"/>
              <a:t>materials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9649254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706B0-0BD2-3670-CF80-1372625AB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495" y="406699"/>
            <a:ext cx="10581409" cy="854773"/>
          </a:xfrm>
        </p:spPr>
        <p:txBody>
          <a:bodyPr/>
          <a:lstStyle/>
          <a:p>
            <a:r>
              <a:rPr lang="fr-BE" dirty="0" err="1"/>
              <a:t>Farm</a:t>
            </a:r>
            <a:r>
              <a:rPr lang="fr-BE" dirty="0"/>
              <a:t> Distribution Model (FDM)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Espace réservé du contenu 4">
                <a:extLst>
                  <a:ext uri="{FF2B5EF4-FFF2-40B4-BE49-F238E27FC236}">
                    <a16:creationId xmlns:a16="http://schemas.microsoft.com/office/drawing/2014/main" id="{3C163FCB-2955-1614-5A99-38BB9543FEA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93495" y="1486794"/>
                <a:ext cx="10581409" cy="4769627"/>
              </a:xfrm>
            </p:spPr>
            <p:txBody>
              <a:bodyPr/>
              <a:lstStyle/>
              <a:p>
                <a:pPr>
                  <a:buFont typeface="Courier New" panose="02070309020205020404" pitchFamily="49" charset="0"/>
                  <a:buChar char="o"/>
                </a:pPr>
                <a:r>
                  <a:rPr lang="fr-FR" dirty="0"/>
                  <a:t>Farm locations</a:t>
                </a:r>
              </a:p>
              <a:p>
                <a:pPr lvl="1"/>
                <a:r>
                  <a:rPr lang="fr-FR" sz="2000" dirty="0"/>
                  <a:t>point pattern model : Log-</a:t>
                </a:r>
                <a:r>
                  <a:rPr lang="fr-FR" sz="2000" dirty="0" err="1"/>
                  <a:t>Gaussian</a:t>
                </a:r>
                <a:r>
                  <a:rPr lang="fr-FR" sz="2000" dirty="0"/>
                  <a:t> Cox </a:t>
                </a:r>
                <a:r>
                  <a:rPr lang="fr-FR" sz="2000" dirty="0" err="1"/>
                  <a:t>Processes</a:t>
                </a:r>
                <a:r>
                  <a:rPr lang="fr-FR" sz="2000" dirty="0"/>
                  <a:t> (LGCP) </a:t>
                </a:r>
                <a:r>
                  <a:rPr lang="fr-FR" sz="2000" dirty="0" err="1"/>
                  <a:t>with</a:t>
                </a:r>
                <a:r>
                  <a:rPr lang="fr-FR" sz="2000" dirty="0"/>
                  <a:t> spatial </a:t>
                </a:r>
                <a:r>
                  <a:rPr lang="fr-FR" sz="2000" dirty="0" err="1"/>
                  <a:t>predictors</a:t>
                </a:r>
                <a:endParaRPr lang="fr-FR" sz="2000" dirty="0"/>
              </a:p>
              <a:p>
                <a:pPr lvl="1">
                  <a:spcAft>
                    <a:spcPts val="1200"/>
                  </a:spcAft>
                </a:pPr>
                <a:r>
                  <a:rPr lang="en-US" sz="2000" dirty="0"/>
                  <a:t>intensity function: </a:t>
                </a:r>
              </a:p>
              <a:p>
                <a:pPr marL="0" indent="0">
                  <a:spcAft>
                    <a:spcPts val="12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d>
                        <m:dPr>
                          <m:ctrlP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fr-F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fr-F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fr-FR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fr-FR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fr-FR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fr-FR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𝑝𝑟𝑒𝑑</m:t>
                                  </m:r>
                                </m:e>
                                <m:sub>
                                  <m:r>
                                    <a:rPr lang="fr-FR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fr-FR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fr-FR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fr-FR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𝑝𝑟𝑒𝑑</m:t>
                                  </m:r>
                                </m:e>
                                <m:sub>
                                  <m:r>
                                    <a:rPr lang="fr-FR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+…+</m:t>
                              </m:r>
                              <m:sSub>
                                <m:sSubPr>
                                  <m:ctrlPr>
                                    <a:rPr lang="fr-FR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fr-FR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fr-FR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𝑝𝑟𝑒𝑑</m:t>
                                  </m:r>
                                </m:e>
                                <m:sub>
                                  <m:r>
                                    <a:rPr lang="fr-FR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fr-FR" sz="2400" b="0" dirty="0">
                  <a:ea typeface="Cambria Math" panose="02040503050406030204" pitchFamily="18" charset="0"/>
                </a:endParaRPr>
              </a:p>
              <a:p>
                <a:pPr marL="0" indent="0">
                  <a:spcAft>
                    <a:spcPts val="1200"/>
                  </a:spcAft>
                  <a:buNone/>
                </a:pPr>
                <a:endParaRPr lang="fr-FR" sz="2400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sz="2000" dirty="0"/>
                  <a:t>Where </a:t>
                </a:r>
                <a14:m>
                  <m:oMath xmlns:m="http://schemas.openxmlformats.org/officeDocument/2006/math"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sz="2000" dirty="0"/>
                  <a:t> is any location in the study,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fr-F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0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fr-F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fr-F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…,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fr-F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000" dirty="0"/>
                  <a:t> are the parameters to be estimated,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𝑝𝑟𝑒𝑑</m:t>
                    </m:r>
                  </m:oMath>
                </a14:m>
                <a:r>
                  <a:rPr lang="en-US" sz="2000" dirty="0"/>
                  <a:t> the predictors and </a:t>
                </a:r>
                <a14:m>
                  <m:oMath xmlns:m="http://schemas.openxmlformats.org/officeDocument/2006/math">
                    <m:r>
                      <a:rPr lang="fr-FR" sz="20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000" dirty="0"/>
                  <a:t> the number of predictors.</a:t>
                </a:r>
              </a:p>
              <a:p>
                <a:pPr marL="0" indent="0">
                  <a:buNone/>
                </a:pPr>
                <a:endParaRPr lang="fr-BE" dirty="0"/>
              </a:p>
              <a:p>
                <a:pPr marL="0" indent="0">
                  <a:buNone/>
                </a:pPr>
                <a:endParaRPr lang="fr-BE" dirty="0"/>
              </a:p>
              <a:p>
                <a:pPr marL="0" indent="0">
                  <a:buNone/>
                </a:pPr>
                <a:endParaRPr lang="fr-BE" dirty="0"/>
              </a:p>
              <a:p>
                <a:pPr marL="0" indent="0">
                  <a:buNone/>
                </a:pPr>
                <a:endParaRPr lang="fr-BE" dirty="0"/>
              </a:p>
              <a:p>
                <a:pPr marL="0" indent="0">
                  <a:buNone/>
                </a:pPr>
                <a:endParaRPr lang="fr-BE" dirty="0"/>
              </a:p>
              <a:p>
                <a:pPr marL="0" indent="0">
                  <a:buNone/>
                </a:pPr>
                <a:endParaRPr lang="fr-BE" dirty="0"/>
              </a:p>
              <a:p>
                <a:pPr marL="0" indent="0">
                  <a:buNone/>
                </a:pPr>
                <a:endParaRPr lang="fr-BE" dirty="0"/>
              </a:p>
            </p:txBody>
          </p:sp>
        </mc:Choice>
        <mc:Fallback xmlns="">
          <p:sp>
            <p:nvSpPr>
              <p:cNvPr id="5" name="Espace réservé du contenu 4">
                <a:extLst>
                  <a:ext uri="{FF2B5EF4-FFF2-40B4-BE49-F238E27FC236}">
                    <a16:creationId xmlns:a16="http://schemas.microsoft.com/office/drawing/2014/main" id="{3C163FCB-2955-1614-5A99-38BB9543FEA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93495" y="1486794"/>
                <a:ext cx="10581409" cy="4769627"/>
              </a:xfrm>
              <a:blipFill>
                <a:blip r:embed="rId3"/>
                <a:stretch>
                  <a:fillRect l="-1037" t="-2174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73254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83002B73-049A-A6CB-037E-17F7B6AD9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115" y="209551"/>
            <a:ext cx="10584000" cy="768767"/>
          </a:xfrm>
        </p:spPr>
        <p:txBody>
          <a:bodyPr>
            <a:normAutofit/>
          </a:bodyPr>
          <a:lstStyle/>
          <a:p>
            <a:r>
              <a:rPr lang="fr-FR" sz="4000" dirty="0" err="1">
                <a:latin typeface="Bahnschrift Light" panose="020B0502040204020203" pitchFamily="34" charset="0"/>
              </a:rPr>
              <a:t>Farm</a:t>
            </a:r>
            <a:r>
              <a:rPr lang="fr-FR" sz="4000" dirty="0">
                <a:latin typeface="Bahnschrift Light" panose="020B0502040204020203" pitchFamily="34" charset="0"/>
              </a:rPr>
              <a:t> size model (</a:t>
            </a:r>
            <a:r>
              <a:rPr lang="fr-FR" sz="4000" dirty="0" err="1">
                <a:latin typeface="Bahnschrift Light" panose="020B0502040204020203" pitchFamily="34" charset="0"/>
              </a:rPr>
              <a:t>random</a:t>
            </a:r>
            <a:r>
              <a:rPr lang="fr-FR" sz="4000" dirty="0">
                <a:latin typeface="Bahnschrift Light" panose="020B0502040204020203" pitchFamily="34" charset="0"/>
              </a:rPr>
              <a:t> </a:t>
            </a:r>
            <a:r>
              <a:rPr lang="fr-FR" sz="4000" dirty="0" err="1">
                <a:latin typeface="Bahnschrift Light" panose="020B0502040204020203" pitchFamily="34" charset="0"/>
              </a:rPr>
              <a:t>forest</a:t>
            </a:r>
            <a:r>
              <a:rPr lang="fr-FR" sz="4000" dirty="0">
                <a:latin typeface="Bahnschrift Light" panose="020B0502040204020203" pitchFamily="34" charset="0"/>
              </a:rPr>
              <a:t> model)</a:t>
            </a:r>
            <a:endParaRPr lang="fr-BE" dirty="0"/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C74E0DD5-E34A-BEFC-56B8-C941BCD6E1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7115" y="1157267"/>
            <a:ext cx="10584000" cy="1500187"/>
          </a:xfrm>
        </p:spPr>
        <p:txBody>
          <a:bodyPr>
            <a:normAutofit fontScale="92500" lnSpcReduction="20000"/>
          </a:bodyPr>
          <a:lstStyle/>
          <a:p>
            <a:pPr>
              <a:spcAft>
                <a:spcPts val="1200"/>
              </a:spcAft>
            </a:pPr>
            <a:r>
              <a:rPr lang="fr-FR" sz="2400" dirty="0">
                <a:latin typeface="Bahnschrift Light" panose="020B0502040204020203" pitchFamily="34" charset="0"/>
              </a:rPr>
              <a:t>Weighted </a:t>
            </a:r>
            <a:r>
              <a:rPr lang="fr-FR" sz="2400" dirty="0" err="1">
                <a:latin typeface="Bahnschrift Light" panose="020B0502040204020203" pitchFamily="34" charset="0"/>
              </a:rPr>
              <a:t>mean</a:t>
            </a:r>
            <a:r>
              <a:rPr lang="fr-FR" sz="2400" dirty="0">
                <a:latin typeface="Bahnschrift Light" panose="020B0502040204020203" pitchFamily="34" charset="0"/>
              </a:rPr>
              <a:t> of </a:t>
            </a:r>
            <a:r>
              <a:rPr lang="fr-FR" sz="2400" dirty="0" err="1">
                <a:latin typeface="Bahnschrift Light" panose="020B0502040204020203" pitchFamily="34" charset="0"/>
              </a:rPr>
              <a:t>predictor</a:t>
            </a:r>
            <a:r>
              <a:rPr lang="fr-FR" sz="2400" dirty="0">
                <a:latin typeface="Bahnschrift Light" panose="020B0502040204020203" pitchFamily="34" charset="0"/>
              </a:rPr>
              <a:t> in a buffer zone </a:t>
            </a:r>
            <a:r>
              <a:rPr lang="fr-FR" sz="2400" dirty="0" err="1">
                <a:latin typeface="Bahnschrift Light" panose="020B0502040204020203" pitchFamily="34" charset="0"/>
              </a:rPr>
              <a:t>around</a:t>
            </a:r>
            <a:r>
              <a:rPr lang="fr-FR" sz="2400" dirty="0">
                <a:latin typeface="Bahnschrift Light" panose="020B0502040204020203" pitchFamily="34" charset="0"/>
              </a:rPr>
              <a:t> </a:t>
            </a:r>
            <a:r>
              <a:rPr lang="fr-FR" sz="2400" dirty="0" err="1">
                <a:latin typeface="Bahnschrift Light" panose="020B0502040204020203" pitchFamily="34" charset="0"/>
              </a:rPr>
              <a:t>each</a:t>
            </a:r>
            <a:r>
              <a:rPr lang="fr-FR" sz="2400" dirty="0">
                <a:latin typeface="Bahnschrift Light" panose="020B0502040204020203" pitchFamily="34" charset="0"/>
              </a:rPr>
              <a:t> </a:t>
            </a:r>
            <a:r>
              <a:rPr lang="fr-FR" sz="2400" dirty="0" err="1">
                <a:latin typeface="Bahnschrift Light" panose="020B0502040204020203" pitchFamily="34" charset="0"/>
              </a:rPr>
              <a:t>farm</a:t>
            </a:r>
            <a:r>
              <a:rPr lang="fr-FR" sz="2400" dirty="0">
                <a:latin typeface="Bahnschrift Light" panose="020B0502040204020203" pitchFamily="34" charset="0"/>
              </a:rPr>
              <a:t> (5kms)</a:t>
            </a:r>
          </a:p>
          <a:p>
            <a:pPr>
              <a:spcAft>
                <a:spcPts val="1800"/>
              </a:spcAft>
            </a:pPr>
            <a:r>
              <a:rPr lang="fr-FR" sz="2400" dirty="0" err="1">
                <a:latin typeface="Bahnschrift Light" panose="020B0502040204020203" pitchFamily="34" charset="0"/>
              </a:rPr>
              <a:t>Rescaling</a:t>
            </a:r>
            <a:r>
              <a:rPr lang="fr-FR" sz="2400" dirty="0">
                <a:latin typeface="Bahnschrift Light" panose="020B0502040204020203" pitchFamily="34" charset="0"/>
              </a:rPr>
              <a:t> training data (log transformation</a:t>
            </a:r>
            <a:r>
              <a:rPr lang="fr-FR" sz="2400" dirty="0"/>
              <a:t>)</a:t>
            </a:r>
            <a:endParaRPr lang="fr-FR" sz="2400" dirty="0">
              <a:latin typeface="Bahnschrift Light" panose="020B0502040204020203" pitchFamily="34" charset="0"/>
            </a:endParaRPr>
          </a:p>
          <a:p>
            <a:r>
              <a:rPr lang="fr-FR" sz="2400" dirty="0" err="1">
                <a:latin typeface="Bahnschrift Light" panose="020B0502040204020203" pitchFamily="34" charset="0"/>
              </a:rPr>
              <a:t>Correlation</a:t>
            </a:r>
            <a:r>
              <a:rPr lang="fr-FR" sz="2400" dirty="0">
                <a:latin typeface="Bahnschrift Light" panose="020B0502040204020203" pitchFamily="34" charset="0"/>
              </a:rPr>
              <a:t> coefficient </a:t>
            </a:r>
            <a:r>
              <a:rPr lang="fr-FR" sz="2400" dirty="0" err="1">
                <a:latin typeface="Bahnschrift Light" panose="020B0502040204020203" pitchFamily="34" charset="0"/>
              </a:rPr>
              <a:t>between</a:t>
            </a:r>
            <a:r>
              <a:rPr lang="fr-FR" sz="2400" dirty="0">
                <a:latin typeface="Bahnschrift Light" panose="020B0502040204020203" pitchFamily="34" charset="0"/>
              </a:rPr>
              <a:t> </a:t>
            </a:r>
            <a:r>
              <a:rPr lang="fr-FR" sz="2400" dirty="0" err="1">
                <a:latin typeface="Bahnschrift Light" panose="020B0502040204020203" pitchFamily="34" charset="0"/>
              </a:rPr>
              <a:t>observed</a:t>
            </a:r>
            <a:r>
              <a:rPr lang="fr-FR" sz="2400" dirty="0">
                <a:latin typeface="Bahnschrift Light" panose="020B0502040204020203" pitchFamily="34" charset="0"/>
              </a:rPr>
              <a:t> and </a:t>
            </a:r>
            <a:r>
              <a:rPr lang="fr-FR" sz="2400" dirty="0" err="1">
                <a:latin typeface="Bahnschrift Light" panose="020B0502040204020203" pitchFamily="34" charset="0"/>
              </a:rPr>
              <a:t>predicted</a:t>
            </a:r>
            <a:r>
              <a:rPr lang="fr-FR" sz="2400" dirty="0">
                <a:latin typeface="Bahnschrift Light" panose="020B0502040204020203" pitchFamily="34" charset="0"/>
              </a:rPr>
              <a:t> values = 0.83</a:t>
            </a:r>
          </a:p>
          <a:p>
            <a:endParaRPr lang="fr-BE" dirty="0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A8FFDA81-E4A7-D8C7-52D1-75595FAE98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647" y="2836404"/>
            <a:ext cx="4194032" cy="33303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4CA5C929-4846-5590-8CF7-5E167EA348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16" y="2839302"/>
            <a:ext cx="4318664" cy="332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08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217"/>
    </mc:Choice>
    <mc:Fallback xmlns="">
      <p:transition spd="slow" advTm="46217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24F46D1-AA41-405A-AF6E-58160D68B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648" y="1421027"/>
            <a:ext cx="4876918" cy="5436973"/>
          </a:xfrm>
        </p:spPr>
        <p:txBody>
          <a:bodyPr>
            <a:normAutofit/>
          </a:bodyPr>
          <a:lstStyle/>
          <a:p>
            <a:pPr algn="just"/>
            <a:r>
              <a:rPr lang="fr-BE" sz="2400" dirty="0"/>
              <a:t>To </a:t>
            </a:r>
            <a:r>
              <a:rPr lang="fr-BE" sz="2400" dirty="0" err="1"/>
              <a:t>estimate</a:t>
            </a:r>
            <a:r>
              <a:rPr lang="fr-BE" sz="2400" dirty="0"/>
              <a:t> the importance of </a:t>
            </a:r>
            <a:r>
              <a:rPr lang="fr-BE" sz="2400" dirty="0" err="1"/>
              <a:t>covariates</a:t>
            </a:r>
            <a:r>
              <a:rPr lang="fr-BE" sz="2400" dirty="0"/>
              <a:t>: all </a:t>
            </a:r>
            <a:r>
              <a:rPr lang="fr-BE" sz="2400" dirty="0" err="1"/>
              <a:t>predictors</a:t>
            </a:r>
            <a:r>
              <a:rPr lang="fr-BE" sz="2400" dirty="0"/>
              <a:t> for </a:t>
            </a:r>
            <a:r>
              <a:rPr lang="fr-BE" sz="2400" dirty="0" err="1"/>
              <a:t>accessibility</a:t>
            </a:r>
            <a:r>
              <a:rPr lang="fr-BE" sz="2400" dirty="0"/>
              <a:t> are </a:t>
            </a:r>
            <a:r>
              <a:rPr lang="fr-BE" sz="2400" dirty="0" err="1"/>
              <a:t>transformed</a:t>
            </a:r>
            <a:r>
              <a:rPr lang="fr-BE" sz="2400" dirty="0"/>
              <a:t> </a:t>
            </a:r>
          </a:p>
          <a:p>
            <a:pPr marL="0" indent="0" algn="just">
              <a:buNone/>
            </a:pPr>
            <a:r>
              <a:rPr lang="fr-BE" sz="2400" dirty="0"/>
              <a:t>	→ « time </a:t>
            </a:r>
            <a:r>
              <a:rPr lang="fr-BE" sz="2400" dirty="0" err="1"/>
              <a:t>travel</a:t>
            </a:r>
            <a:r>
              <a:rPr lang="fr-BE" sz="2400" dirty="0"/>
              <a:t> » in minutes </a:t>
            </a:r>
            <a:r>
              <a:rPr lang="fr-BE" sz="2400" dirty="0" err="1"/>
              <a:t>replaced</a:t>
            </a:r>
            <a:r>
              <a:rPr lang="fr-BE" sz="2400" dirty="0"/>
              <a:t> by 1/time </a:t>
            </a:r>
            <a:r>
              <a:rPr lang="fr-BE" sz="2400" dirty="0" err="1"/>
              <a:t>travel</a:t>
            </a:r>
            <a:r>
              <a:rPr lang="fr-BE" sz="2400" dirty="0"/>
              <a:t> (min</a:t>
            </a:r>
            <a:r>
              <a:rPr lang="fr-BE" sz="2400" baseline="30000" dirty="0"/>
              <a:t>-1</a:t>
            </a:r>
            <a:r>
              <a:rPr lang="fr-BE" sz="2400" dirty="0"/>
              <a:t>)</a:t>
            </a:r>
          </a:p>
          <a:p>
            <a:pPr marL="0" indent="0" algn="just">
              <a:buNone/>
            </a:pPr>
            <a:endParaRPr lang="fr-BE" sz="2400" dirty="0"/>
          </a:p>
          <a:p>
            <a:pPr marL="0" indent="0" algn="just">
              <a:buNone/>
            </a:pPr>
            <a:endParaRPr lang="fr-BE" sz="2400" dirty="0"/>
          </a:p>
          <a:p>
            <a:pPr marL="0" indent="0" algn="just">
              <a:buNone/>
            </a:pPr>
            <a:endParaRPr lang="fr-BE" sz="2400" dirty="0"/>
          </a:p>
          <a:p>
            <a:pPr marL="0" indent="0" algn="just">
              <a:buNone/>
            </a:pPr>
            <a:endParaRPr lang="fr-BE" sz="2400" dirty="0"/>
          </a:p>
          <a:p>
            <a:pPr marL="0" indent="0" algn="just">
              <a:buNone/>
            </a:pPr>
            <a:endParaRPr lang="fr-BE" sz="2400" dirty="0"/>
          </a:p>
          <a:p>
            <a:pPr marL="0" indent="0" algn="just">
              <a:buNone/>
            </a:pPr>
            <a:endParaRPr lang="fr-BE" sz="2400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DDD249A-67FA-4D13-BDF5-0EB8A789D524}"/>
              </a:ext>
            </a:extLst>
          </p:cNvPr>
          <p:cNvSpPr txBox="1">
            <a:spLocks/>
          </p:cNvSpPr>
          <p:nvPr/>
        </p:nvSpPr>
        <p:spPr>
          <a:xfrm>
            <a:off x="393844" y="149901"/>
            <a:ext cx="5467961" cy="7966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Bahnschrift Light" panose="020B0502040204020203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Importance of spatial predictors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F252A23-713C-AAC8-3AA2-78A41458C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0154" y="946514"/>
            <a:ext cx="5020384" cy="496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0388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0DDD249A-67FA-4D13-BDF5-0EB8A789D524}"/>
              </a:ext>
            </a:extLst>
          </p:cNvPr>
          <p:cNvSpPr txBox="1">
            <a:spLocks/>
          </p:cNvSpPr>
          <p:nvPr/>
        </p:nvSpPr>
        <p:spPr>
          <a:xfrm>
            <a:off x="393844" y="149901"/>
            <a:ext cx="5467961" cy="7966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Bahnschrift Light" panose="020B0502040204020203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Sample biases correction of </a:t>
            </a:r>
            <a:r>
              <a:rPr lang="en-US" dirty="0" err="1"/>
              <a:t>Linhom</a:t>
            </a:r>
            <a:r>
              <a:rPr lang="en-US" dirty="0"/>
              <a:t> function  </a:t>
            </a:r>
            <a:endParaRPr lang="fr-FR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9F0419C0-A726-9865-85E0-DC70CC7076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844" y="1168400"/>
            <a:ext cx="4762356" cy="4991630"/>
          </a:xfrm>
        </p:spPr>
        <p:txBody>
          <a:bodyPr/>
          <a:lstStyle/>
          <a:p>
            <a:r>
              <a:rPr lang="en-US" dirty="0"/>
              <a:t>Isotropic correction</a:t>
            </a:r>
          </a:p>
          <a:p>
            <a:pPr marL="0" indent="0">
              <a:buNone/>
            </a:pPr>
            <a:r>
              <a:rPr lang="en-US" dirty="0"/>
              <a:t>We calculate the probability of the second point x’ is inside the window W as: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Finally, the edge correction is: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F82174B-969F-4A00-E4CC-F767A9D43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004" y="2904067"/>
            <a:ext cx="3705592" cy="104986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B341682-6FE9-C669-C445-BAF28AF93A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487" y="5216207"/>
            <a:ext cx="2760134" cy="128176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290291A-B187-A649-11E0-F303C759DD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3580" y="149901"/>
            <a:ext cx="3911638" cy="303106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4D49C35-82B6-D27D-28D2-22E97858FFF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70"/>
          <a:stretch/>
        </p:blipFill>
        <p:spPr>
          <a:xfrm>
            <a:off x="7035802" y="3273667"/>
            <a:ext cx="4203718" cy="3502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6256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0DDD249A-67FA-4D13-BDF5-0EB8A789D524}"/>
              </a:ext>
            </a:extLst>
          </p:cNvPr>
          <p:cNvSpPr txBox="1">
            <a:spLocks/>
          </p:cNvSpPr>
          <p:nvPr/>
        </p:nvSpPr>
        <p:spPr>
          <a:xfrm>
            <a:off x="393844" y="149901"/>
            <a:ext cx="7044924" cy="1712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Bahnschrift Light" panose="020B0502040204020203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Results</a:t>
            </a:r>
          </a:p>
          <a:p>
            <a:r>
              <a:rPr lang="en-US" sz="3200" dirty="0"/>
              <a:t>p-value of the global envelope test </a:t>
            </a:r>
            <a:endParaRPr lang="fr-FR" sz="32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6AC1832-853D-D6D9-1891-43ABA9B9BF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121"/>
          <a:stretch/>
        </p:blipFill>
        <p:spPr>
          <a:xfrm>
            <a:off x="866931" y="2279123"/>
            <a:ext cx="10458138" cy="365443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6DDC5AC-1DD8-7F90-A5CE-060DF9396BC7}"/>
              </a:ext>
            </a:extLst>
          </p:cNvPr>
          <p:cNvSpPr txBox="1"/>
          <p:nvPr/>
        </p:nvSpPr>
        <p:spPr>
          <a:xfrm>
            <a:off x="3350301" y="1980221"/>
            <a:ext cx="3162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/>
              <a:t>Broilers</a:t>
            </a:r>
            <a:endParaRPr lang="fr-BE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05BD2DE-5172-1953-7AD1-0EF457E87E7A}"/>
              </a:ext>
            </a:extLst>
          </p:cNvPr>
          <p:cNvSpPr txBox="1"/>
          <p:nvPr/>
        </p:nvSpPr>
        <p:spPr>
          <a:xfrm>
            <a:off x="8614347" y="1980221"/>
            <a:ext cx="3162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/>
              <a:t>Layers</a:t>
            </a:r>
            <a:endParaRPr lang="fr-BE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95D2E34-F2D9-FAB3-AACA-7EEDEC30C3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9939" y="1019580"/>
            <a:ext cx="970356" cy="1182620"/>
          </a:xfrm>
          <a:prstGeom prst="rect">
            <a:avLst/>
          </a:prstGeom>
        </p:spPr>
      </p:pic>
      <p:sp>
        <p:nvSpPr>
          <p:cNvPr id="11" name="Accolade fermante 10">
            <a:extLst>
              <a:ext uri="{FF2B5EF4-FFF2-40B4-BE49-F238E27FC236}">
                <a16:creationId xmlns:a16="http://schemas.microsoft.com/office/drawing/2014/main" id="{ED7224CA-CF29-7A12-FDCD-3502F872CAE7}"/>
              </a:ext>
            </a:extLst>
          </p:cNvPr>
          <p:cNvSpPr/>
          <p:nvPr/>
        </p:nvSpPr>
        <p:spPr>
          <a:xfrm rot="5400000">
            <a:off x="6312669" y="1460790"/>
            <a:ext cx="401113" cy="9205787"/>
          </a:xfrm>
          <a:prstGeom prst="rightBrac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B750D8B-505D-A390-8BBB-988BFB673C68}"/>
              </a:ext>
            </a:extLst>
          </p:cNvPr>
          <p:cNvSpPr txBox="1"/>
          <p:nvPr/>
        </p:nvSpPr>
        <p:spPr>
          <a:xfrm>
            <a:off x="5761150" y="6264240"/>
            <a:ext cx="4434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Training area</a:t>
            </a:r>
          </a:p>
        </p:txBody>
      </p:sp>
    </p:spTree>
    <p:extLst>
      <p:ext uri="{BB962C8B-B14F-4D97-AF65-F5344CB8AC3E}">
        <p14:creationId xmlns:p14="http://schemas.microsoft.com/office/powerpoint/2010/main" val="39053069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47BD76-E89B-ABD1-5B78-0B00A9F15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244" y="119593"/>
            <a:ext cx="10515600" cy="671512"/>
          </a:xfrm>
        </p:spPr>
        <p:txBody>
          <a:bodyPr>
            <a:normAutofit fontScale="90000"/>
          </a:bodyPr>
          <a:lstStyle/>
          <a:p>
            <a:r>
              <a:rPr lang="fr-FR" cap="all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One </a:t>
            </a:r>
            <a:r>
              <a:rPr lang="fr-FR" cap="all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health</a:t>
            </a:r>
            <a:r>
              <a:rPr lang="fr-FR" cap="all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fr-FR" cap="all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poultry</a:t>
            </a:r>
            <a:r>
              <a:rPr lang="fr-FR" cap="all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hub</a:t>
            </a:r>
            <a:endParaRPr lang="fr-BE" cap="all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226B084-25E9-E288-8134-B43243C9FF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244" y="791105"/>
            <a:ext cx="10515600" cy="5385859"/>
          </a:xfrm>
        </p:spPr>
        <p:txBody>
          <a:bodyPr/>
          <a:lstStyle/>
          <a:p>
            <a:pPr marL="0" indent="0">
              <a:buNone/>
            </a:pPr>
            <a:r>
              <a:rPr lang="fr-BE" dirty="0"/>
              <a:t>Joint social and </a:t>
            </a:r>
            <a:r>
              <a:rPr lang="fr-BE" dirty="0" err="1"/>
              <a:t>biological</a:t>
            </a:r>
            <a:r>
              <a:rPr lang="fr-BE" dirty="0"/>
              <a:t> science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4BF5A83-7E7E-B86B-9120-FD8DB80D0D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689" b="21561"/>
          <a:stretch/>
        </p:blipFill>
        <p:spPr>
          <a:xfrm>
            <a:off x="118684" y="1239830"/>
            <a:ext cx="11717716" cy="3556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9047C05-0132-15EC-7640-BED3EBB4C8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125" t="67071" r="19652"/>
          <a:stretch/>
        </p:blipFill>
        <p:spPr>
          <a:xfrm>
            <a:off x="2751666" y="4938041"/>
            <a:ext cx="6688668" cy="192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8157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84641F16-ACAA-9997-A175-FB578D14E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-123398"/>
            <a:ext cx="10584000" cy="1250030"/>
          </a:xfrm>
        </p:spPr>
        <p:txBody>
          <a:bodyPr>
            <a:normAutofit/>
          </a:bodyPr>
          <a:lstStyle/>
          <a:p>
            <a:r>
              <a:rPr lang="en-US" sz="2800" dirty="0">
                <a:effectLst/>
                <a:latin typeface="Arial" panose="020B0604020202020204" pitchFamily="34" charset="0"/>
              </a:rPr>
              <a:t>Assessing the role of spatial clustering</a:t>
            </a:r>
            <a:br>
              <a:rPr lang="en-US" sz="2800" dirty="0"/>
            </a:br>
            <a:r>
              <a:rPr lang="en-US" sz="2800" dirty="0">
                <a:effectLst/>
                <a:latin typeface="Arial" panose="020B0604020202020204" pitchFamily="34" charset="0"/>
              </a:rPr>
              <a:t>and farm sizes on epidemic spread</a:t>
            </a:r>
            <a:endParaRPr lang="fr-BE" sz="2800" dirty="0"/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9902D860-72A5-ACD6-BE3A-6433009A3C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0" y="1864895"/>
            <a:ext cx="6261100" cy="421473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dirty="0">
                <a:effectLst/>
                <a:latin typeface="Arial" panose="020B0604020202020204" pitchFamily="34" charset="0"/>
              </a:rPr>
              <a:t>Different configurations: </a:t>
            </a:r>
            <a:endParaRPr lang="fr-BE" sz="2400" dirty="0"/>
          </a:p>
          <a:p>
            <a:r>
              <a:rPr lang="en-US" sz="1800" b="1" dirty="0">
                <a:effectLst/>
                <a:latin typeface="Arial" panose="020B0604020202020204" pitchFamily="34" charset="0"/>
              </a:rPr>
              <a:t>Random</a:t>
            </a:r>
            <a:r>
              <a:rPr lang="en-US" sz="1800" dirty="0">
                <a:effectLst/>
                <a:latin typeface="Arial" panose="020B0604020202020204" pitchFamily="34" charset="0"/>
              </a:rPr>
              <a:t> vs </a:t>
            </a:r>
            <a:r>
              <a:rPr lang="en-US" sz="1800" b="1" dirty="0">
                <a:effectLst/>
                <a:latin typeface="Arial" panose="020B0604020202020204" pitchFamily="34" charset="0"/>
              </a:rPr>
              <a:t>modelled</a:t>
            </a:r>
            <a:r>
              <a:rPr lang="en-US" sz="1800" dirty="0">
                <a:effectLst/>
                <a:latin typeface="Arial" panose="020B0604020202020204" pitchFamily="34" charset="0"/>
              </a:rPr>
              <a:t> (LGCP) farm locations</a:t>
            </a:r>
          </a:p>
          <a:p>
            <a:endParaRPr lang="en-US" sz="1800" dirty="0"/>
          </a:p>
          <a:p>
            <a:r>
              <a:rPr lang="en-US" sz="1800" b="1" dirty="0">
                <a:effectLst/>
                <a:latin typeface="Arial" panose="020B0604020202020204" pitchFamily="34" charset="0"/>
              </a:rPr>
              <a:t>Homogeneous</a:t>
            </a:r>
            <a:r>
              <a:rPr lang="en-US" sz="1800" dirty="0">
                <a:effectLst/>
                <a:latin typeface="Arial" panose="020B0604020202020204" pitchFamily="34" charset="0"/>
              </a:rPr>
              <a:t> vs </a:t>
            </a:r>
            <a:r>
              <a:rPr lang="en-US" sz="1800" b="1" dirty="0">
                <a:effectLst/>
                <a:latin typeface="Arial" panose="020B0604020202020204" pitchFamily="34" charset="0"/>
              </a:rPr>
              <a:t>heterogeneous</a:t>
            </a:r>
            <a:r>
              <a:rPr lang="en-US" sz="1800" dirty="0">
                <a:effectLst/>
                <a:latin typeface="Arial" panose="020B0604020202020204" pitchFamily="34" charset="0"/>
              </a:rPr>
              <a:t> (RF) farm sizes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2400" dirty="0"/>
              <a:t>2000 simulations per configuration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Change of the farm distribution (40 spatial points patterns per configuration)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1800" dirty="0">
              <a:solidFill>
                <a:prstClr val="white"/>
              </a:solidFill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Change of the initial infectious farm (50 simulations per farm configuration)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175740E-EEC4-A9B7-2E50-F7EBCC0D6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1143" y="1126632"/>
            <a:ext cx="5251814" cy="500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52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013"/>
    </mc:Choice>
    <mc:Fallback xmlns="">
      <p:transition spd="slow" advTm="73013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E5608567-06D0-496A-51AC-49FE85687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586" y="46277"/>
            <a:ext cx="10584000" cy="704474"/>
          </a:xfrm>
        </p:spPr>
        <p:txBody>
          <a:bodyPr>
            <a:normAutofit/>
          </a:bodyPr>
          <a:lstStyle/>
          <a:p>
            <a:r>
              <a:rPr lang="en-US" sz="2800" dirty="0">
                <a:effectLst/>
                <a:latin typeface="Arial" panose="020B0604020202020204" pitchFamily="34" charset="0"/>
              </a:rPr>
              <a:t>Outbreak size and vulnerability to epidemics</a:t>
            </a:r>
            <a:endParaRPr lang="fr-BE" sz="2800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F256C7E6-4E0A-E998-2ED0-A9A887A46F8D}"/>
              </a:ext>
            </a:extLst>
          </p:cNvPr>
          <p:cNvGrpSpPr/>
          <p:nvPr/>
        </p:nvGrpSpPr>
        <p:grpSpPr>
          <a:xfrm>
            <a:off x="7127573" y="892928"/>
            <a:ext cx="3907958" cy="4062520"/>
            <a:chOff x="6966631" y="1276184"/>
            <a:chExt cx="4157244" cy="431358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7491D40-1579-3763-1899-5DED7045F757}"/>
                </a:ext>
              </a:extLst>
            </p:cNvPr>
            <p:cNvSpPr/>
            <p:nvPr/>
          </p:nvSpPr>
          <p:spPr>
            <a:xfrm>
              <a:off x="6989197" y="1311965"/>
              <a:ext cx="4134678" cy="42778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B74DE2FC-FA28-6657-08EF-5C0ABEB0686E}"/>
                </a:ext>
              </a:extLst>
            </p:cNvPr>
            <p:cNvGrpSpPr/>
            <p:nvPr/>
          </p:nvGrpSpPr>
          <p:grpSpPr>
            <a:xfrm>
              <a:off x="6966631" y="1276184"/>
              <a:ext cx="4117488" cy="4305632"/>
              <a:chOff x="6966631" y="1276184"/>
              <a:chExt cx="4117488" cy="4305632"/>
            </a:xfrm>
          </p:grpSpPr>
          <p:pic>
            <p:nvPicPr>
              <p:cNvPr id="6" name="image7.png">
                <a:extLst>
                  <a:ext uri="{FF2B5EF4-FFF2-40B4-BE49-F238E27FC236}">
                    <a16:creationId xmlns:a16="http://schemas.microsoft.com/office/drawing/2014/main" id="{510B6674-56C4-018E-0C7B-DA31CCE04BE7}"/>
                  </a:ext>
                </a:extLst>
              </p:cNvPr>
              <p:cNvPicPr/>
              <p:nvPr/>
            </p:nvPicPr>
            <p:blipFill rotWithShape="1">
              <a:blip r:embed="rId3"/>
              <a:srcRect r="49104"/>
              <a:stretch/>
            </p:blipFill>
            <p:spPr>
              <a:xfrm>
                <a:off x="6966631" y="1276184"/>
                <a:ext cx="4117488" cy="4305632"/>
              </a:xfrm>
              <a:prstGeom prst="rect">
                <a:avLst/>
              </a:prstGeom>
              <a:ln/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F90D9B4-7BDF-CF18-8634-84ACE5344E34}"/>
                  </a:ext>
                </a:extLst>
              </p:cNvPr>
              <p:cNvSpPr/>
              <p:nvPr/>
            </p:nvSpPr>
            <p:spPr>
              <a:xfrm>
                <a:off x="8491993" y="1399429"/>
                <a:ext cx="1701579" cy="21866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8021C40-E144-93D8-EFBD-B35F4D902B21}"/>
                  </a:ext>
                </a:extLst>
              </p:cNvPr>
              <p:cNvSpPr/>
              <p:nvPr/>
            </p:nvSpPr>
            <p:spPr>
              <a:xfrm>
                <a:off x="7462520" y="1311965"/>
                <a:ext cx="203200" cy="21866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</p:grp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A7072615-9462-4E0F-FC3A-5B7963FE6296}"/>
              </a:ext>
            </a:extLst>
          </p:cNvPr>
          <p:cNvGrpSpPr/>
          <p:nvPr/>
        </p:nvGrpSpPr>
        <p:grpSpPr>
          <a:xfrm>
            <a:off x="1092200" y="1398726"/>
            <a:ext cx="4497386" cy="3229420"/>
            <a:chOff x="1178662" y="1424092"/>
            <a:chExt cx="4784272" cy="3429000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F39F4637-FE6E-62F9-1169-18AA819CF4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47710"/>
            <a:stretch/>
          </p:blipFill>
          <p:spPr>
            <a:xfrm>
              <a:off x="1178662" y="1424092"/>
              <a:ext cx="4784272" cy="3429000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8D22B83-8811-00B1-83D2-D9894C5E60F3}"/>
                </a:ext>
              </a:extLst>
            </p:cNvPr>
            <p:cNvSpPr/>
            <p:nvPr/>
          </p:nvSpPr>
          <p:spPr>
            <a:xfrm>
              <a:off x="2142067" y="1574800"/>
              <a:ext cx="1862666" cy="1295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4519CEA5-B383-3E2C-E212-1A28D46C4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65959" y="1871134"/>
              <a:ext cx="1992456" cy="999066"/>
            </a:xfrm>
            <a:prstGeom prst="rect">
              <a:avLst/>
            </a:prstGeom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D2865882-B1D5-6CF2-45C0-C423EF2AB1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00933" y="2942167"/>
              <a:ext cx="303800" cy="1045634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802FB1C9-8EF5-AE93-FDA3-C85560FD2EC6}"/>
                  </a:ext>
                </a:extLst>
              </p:cNvPr>
              <p:cNvSpPr txBox="1"/>
              <p:nvPr/>
            </p:nvSpPr>
            <p:spPr>
              <a:xfrm>
                <a:off x="2012691" y="4786023"/>
                <a:ext cx="6345766" cy="5625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BE" sz="24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BE" sz="24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fr-BE" sz="24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  <m:r>
                          <a:rPr lang="fr-BE" sz="24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,</m:t>
                        </m:r>
                        <m:r>
                          <a:rPr lang="fr-BE" sz="24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𝒋</m:t>
                        </m:r>
                      </m:sub>
                    </m:sSub>
                    <m:r>
                      <a:rPr lang="fr-BE" sz="2400" b="1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      =   </m:t>
                    </m:r>
                    <m:r>
                      <a:rPr lang="fr-BE" sz="2400" b="1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</m:t>
                    </m:r>
                    <m:sSubSup>
                      <m:sSubSupPr>
                        <m:ctrlPr>
                          <a:rPr lang="fr-BE" sz="24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BE" sz="24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𝑵</m:t>
                        </m:r>
                      </m:e>
                      <m:sub>
                        <m:r>
                          <a:rPr lang="fr-BE" sz="24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</m:t>
                        </m:r>
                      </m:sub>
                      <m:sup>
                        <m:r>
                          <a:rPr lang="fr-BE" sz="24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𝒒</m:t>
                        </m:r>
                      </m:sup>
                    </m:sSubSup>
                    <m:r>
                      <a:rPr lang="fr-BE" sz="2400" b="1" i="1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fr-BE" sz="2400" b="1" dirty="0">
                    <a:solidFill>
                      <a:schemeClr val="bg2">
                        <a:lumMod val="1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BE" sz="24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BE" sz="24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𝑵</m:t>
                        </m:r>
                      </m:e>
                      <m:sub>
                        <m:r>
                          <a:rPr lang="fr-BE" sz="24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𝒋</m:t>
                        </m:r>
                      </m:sub>
                      <m:sup>
                        <m:r>
                          <a:rPr lang="fr-BE" sz="24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𝒒</m:t>
                        </m:r>
                        <m:r>
                          <a:rPr lang="fr-BE" sz="24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fr-BE" sz="2400" b="1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∙     </m:t>
                    </m:r>
                    <m:r>
                      <a:rPr lang="fr-BE" sz="2400" b="1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𝑲</m:t>
                    </m:r>
                    <m:r>
                      <a:rPr lang="fr-BE" sz="2400" b="1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BE" sz="24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BE" sz="24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𝒅</m:t>
                        </m:r>
                      </m:e>
                      <m:sub>
                        <m:r>
                          <a:rPr lang="fr-BE" sz="24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</m:t>
                        </m:r>
                        <m:r>
                          <a:rPr lang="fr-BE" sz="24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fr-BE" sz="24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𝒋</m:t>
                        </m:r>
                      </m:sub>
                    </m:sSub>
                    <m:r>
                      <a:rPr lang="fr-BE" sz="2400" b="1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BE" sz="2400" b="1" dirty="0">
                    <a:solidFill>
                      <a:schemeClr val="bg2">
                        <a:lumMod val="10000"/>
                      </a:schemeClr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802FB1C9-8EF5-AE93-FDA3-C85560FD2E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2691" y="4786023"/>
                <a:ext cx="6345766" cy="56252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 : coins arrondis 26">
                <a:extLst>
                  <a:ext uri="{FF2B5EF4-FFF2-40B4-BE49-F238E27FC236}">
                    <a16:creationId xmlns:a16="http://schemas.microsoft.com/office/drawing/2014/main" id="{4DDE92C0-3B13-F692-5494-D203C0B1D149}"/>
                  </a:ext>
                </a:extLst>
              </p:cNvPr>
              <p:cNvSpPr/>
              <p:nvPr/>
            </p:nvSpPr>
            <p:spPr>
              <a:xfrm>
                <a:off x="1761067" y="5542484"/>
                <a:ext cx="8796866" cy="562526"/>
              </a:xfrm>
              <a:prstGeom prst="roundRect">
                <a:avLst>
                  <a:gd name="adj" fmla="val 36234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2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BE" sz="1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BE" sz="1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𝜷</m:t>
                        </m:r>
                      </m:e>
                      <m:sub>
                        <m:r>
                          <a:rPr lang="fr-BE" sz="1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fr-BE" sz="1800" b="1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</a:rPr>
                      <m:t>  =</m:t>
                    </m:r>
                    <m:r>
                      <a:rPr lang="fr-BE" sz="1800" b="1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  <m:r>
                      <a:rPr lang="fr-BE" sz="1800" b="1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fr-BE" sz="1800" b="1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𝝆</m:t>
                    </m:r>
                    <m:r>
                      <a:rPr lang="fr-BE" sz="1800" b="1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fr-BE" sz="1800" b="1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𝑴</m:t>
                    </m:r>
                    <m:r>
                      <a:rPr lang="fr-BE" sz="1800" b="1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BE" sz="1800" b="1" dirty="0">
                    <a:solidFill>
                      <a:schemeClr val="accent6"/>
                    </a:solidFill>
                  </a:rPr>
                  <a:t>              </a:t>
                </a:r>
                <a:r>
                  <a:rPr lang="fr-BE" sz="1800" b="1" dirty="0" err="1">
                    <a:solidFill>
                      <a:schemeClr val="accent6"/>
                    </a:solidFill>
                  </a:rPr>
                  <a:t>Intrinsic</a:t>
                </a:r>
                <a:r>
                  <a:rPr lang="fr-BE" sz="1800" b="1" dirty="0">
                    <a:solidFill>
                      <a:schemeClr val="accent6"/>
                    </a:solidFill>
                  </a:rPr>
                  <a:t> </a:t>
                </a:r>
                <a:r>
                  <a:rPr lang="fr-BE" sz="1800" b="1" dirty="0" err="1">
                    <a:solidFill>
                      <a:schemeClr val="accent6"/>
                    </a:solidFill>
                  </a:rPr>
                  <a:t>vulnerability</a:t>
                </a:r>
                <a:r>
                  <a:rPr lang="fr-BE" sz="1800" b="1" dirty="0">
                    <a:solidFill>
                      <a:schemeClr val="accent6"/>
                    </a:solidFill>
                  </a:rPr>
                  <a:t> of a </a:t>
                </a:r>
                <a:r>
                  <a:rPr lang="fr-BE" sz="1800" b="1" dirty="0" err="1">
                    <a:solidFill>
                      <a:schemeClr val="accent6"/>
                    </a:solidFill>
                  </a:rPr>
                  <a:t>farm</a:t>
                </a:r>
                <a:r>
                  <a:rPr lang="fr-BE" sz="1800" b="1" dirty="0">
                    <a:solidFill>
                      <a:schemeClr val="accent6"/>
                    </a:solidFill>
                  </a:rPr>
                  <a:t> configuration</a:t>
                </a:r>
              </a:p>
              <a:p>
                <a:pPr algn="ctr"/>
                <a:endParaRPr lang="fr-BE" dirty="0"/>
              </a:p>
            </p:txBody>
          </p:sp>
        </mc:Choice>
        <mc:Fallback xmlns="">
          <p:sp>
            <p:nvSpPr>
              <p:cNvPr id="27" name="Rectangle : coins arrondis 26">
                <a:extLst>
                  <a:ext uri="{FF2B5EF4-FFF2-40B4-BE49-F238E27FC236}">
                    <a16:creationId xmlns:a16="http://schemas.microsoft.com/office/drawing/2014/main" id="{4DDE92C0-3B13-F692-5494-D203C0B1D1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1067" y="5542484"/>
                <a:ext cx="8796866" cy="562526"/>
              </a:xfrm>
              <a:prstGeom prst="roundRect">
                <a:avLst>
                  <a:gd name="adj" fmla="val 36234"/>
                </a:avLst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512832FA-1CC6-CD83-14B2-4AA89A78DF7C}"/>
              </a:ext>
            </a:extLst>
          </p:cNvPr>
          <p:cNvCxnSpPr/>
          <p:nvPr/>
        </p:nvCxnSpPr>
        <p:spPr>
          <a:xfrm flipH="1">
            <a:off x="3454400" y="5799066"/>
            <a:ext cx="567267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016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173"/>
    </mc:Choice>
    <mc:Fallback xmlns="">
      <p:transition spd="slow" advTm="100173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911CEE41-C1C6-BA88-6ABA-AAA40844C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000" y="1709738"/>
            <a:ext cx="10584000" cy="2852737"/>
          </a:xfrm>
        </p:spPr>
        <p:txBody>
          <a:bodyPr>
            <a:normAutofit fontScale="90000"/>
          </a:bodyPr>
          <a:lstStyle/>
          <a:p>
            <a:br>
              <a:rPr lang="en-US" sz="4400" b="1" cap="all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</a:br>
            <a:br>
              <a:rPr lang="en-US" sz="4400" b="1" cap="all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</a:br>
            <a:br>
              <a:rPr lang="en-US" sz="4400" b="1" cap="all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</a:br>
            <a:br>
              <a:rPr lang="en-US" sz="4400" b="1" cap="all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</a:br>
            <a:r>
              <a:rPr lang="en-US" sz="4400" b="1" cap="all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Poultry production systems</a:t>
            </a:r>
            <a:endParaRPr lang="fr-BE" b="1" cap="all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EAF26F72-57CB-F1E3-279B-608ECEFF5D69}"/>
              </a:ext>
            </a:extLst>
          </p:cNvPr>
          <p:cNvSpPr txBox="1">
            <a:spLocks/>
          </p:cNvSpPr>
          <p:nvPr/>
        </p:nvSpPr>
        <p:spPr>
          <a:xfrm>
            <a:off x="774000" y="4589463"/>
            <a:ext cx="10584000" cy="15001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cap="none" baseline="0">
                <a:solidFill>
                  <a:srgbClr val="292844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400" kern="1200">
                <a:solidFill>
                  <a:srgbClr val="292844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3B89AA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sz="1800" kern="1200">
                <a:solidFill>
                  <a:srgbClr val="292844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Roboto" panose="02000000000000000000" pitchFamily="2" charset="0"/>
              <a:buChar char="–"/>
              <a:defRPr sz="1800" kern="1200">
                <a:solidFill>
                  <a:srgbClr val="292844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cs typeface="Roboto" panose="02000000000000000000" pitchFamily="2" charset="0"/>
              </a:rPr>
              <a:t>Modelling the spatial distribution of poultry farms </a:t>
            </a:r>
          </a:p>
        </p:txBody>
      </p:sp>
      <p:pic>
        <p:nvPicPr>
          <p:cNvPr id="10" name="Image 9" descr="Une image contenant volaille, poulet, bâtiment, bétail&#10;&#10;Description générée automatiquement">
            <a:extLst>
              <a:ext uri="{FF2B5EF4-FFF2-40B4-BE49-F238E27FC236}">
                <a16:creationId xmlns:a16="http://schemas.microsoft.com/office/drawing/2014/main" id="{3A22C171-6EA1-C74B-17F2-2507B0316C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65" r="3" b="3"/>
          <a:stretch/>
        </p:blipFill>
        <p:spPr>
          <a:xfrm>
            <a:off x="1524102" y="863029"/>
            <a:ext cx="3982011" cy="2682934"/>
          </a:xfrm>
          <a:prstGeom prst="rect">
            <a:avLst/>
          </a:prstGeom>
        </p:spPr>
      </p:pic>
      <p:pic>
        <p:nvPicPr>
          <p:cNvPr id="11" name="Image 10" descr="Une image contenant bâtiment, groupe, volaille, personnes&#10;&#10;Description générée automatiquement">
            <a:extLst>
              <a:ext uri="{FF2B5EF4-FFF2-40B4-BE49-F238E27FC236}">
                <a16:creationId xmlns:a16="http://schemas.microsoft.com/office/drawing/2014/main" id="{834FE5AA-5C68-49BF-9CAC-4AEB5F9002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" r="-4" b="-4"/>
          <a:stretch/>
        </p:blipFill>
        <p:spPr>
          <a:xfrm>
            <a:off x="6778790" y="863022"/>
            <a:ext cx="4005374" cy="268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5133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8A8C85-DA05-6F29-25CF-6C9CBEE02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POULTRY PRODUCTION SYSTEM IN BANGLADESH</a:t>
            </a:r>
            <a:endParaRPr lang="fr-BE" dirty="0"/>
          </a:p>
        </p:txBody>
      </p:sp>
      <p:pic>
        <p:nvPicPr>
          <p:cNvPr id="5" name="Image 4" descr="Une image contenant bâtiment, groupe, volaille, personnes&#10;&#10;Description générée automatiquement">
            <a:extLst>
              <a:ext uri="{FF2B5EF4-FFF2-40B4-BE49-F238E27FC236}">
                <a16:creationId xmlns:a16="http://schemas.microsoft.com/office/drawing/2014/main" id="{C3478FC8-484C-9BD0-86AA-9F01B804E3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879" y="1759584"/>
            <a:ext cx="2951576" cy="1967230"/>
          </a:xfrm>
          <a:prstGeom prst="rect">
            <a:avLst/>
          </a:prstGeom>
        </p:spPr>
      </p:pic>
      <p:pic>
        <p:nvPicPr>
          <p:cNvPr id="6" name="Image 5" descr="Une image contenant volaille, poulet, bâtiment, bétail&#10;&#10;Description générée automatiquement">
            <a:extLst>
              <a:ext uri="{FF2B5EF4-FFF2-40B4-BE49-F238E27FC236}">
                <a16:creationId xmlns:a16="http://schemas.microsoft.com/office/drawing/2014/main" id="{95782A17-706B-FEA7-D645-81E9147F27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42"/>
          <a:stretch/>
        </p:blipFill>
        <p:spPr>
          <a:xfrm>
            <a:off x="1139919" y="3895272"/>
            <a:ext cx="2965238" cy="196723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9E66E0A-DC8C-3038-5FEB-4E3FA716BC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4479" y="1618951"/>
            <a:ext cx="2523042" cy="224225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BE901960-31FA-3152-10C3-0CA98D2752C5}"/>
              </a:ext>
            </a:extLst>
          </p:cNvPr>
          <p:cNvSpPr txBox="1"/>
          <p:nvPr/>
        </p:nvSpPr>
        <p:spPr>
          <a:xfrm>
            <a:off x="4262200" y="3861207"/>
            <a:ext cx="3805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/>
              <a:t>Farm</a:t>
            </a:r>
            <a:r>
              <a:rPr lang="fr-FR" sz="1400" dirty="0"/>
              <a:t> distribution (</a:t>
            </a:r>
            <a:r>
              <a:rPr lang="fr-FR" sz="1400" dirty="0" err="1"/>
              <a:t>broilers</a:t>
            </a:r>
            <a:r>
              <a:rPr lang="fr-FR" sz="1400" dirty="0"/>
              <a:t> </a:t>
            </a:r>
            <a:r>
              <a:rPr lang="fr-FR" sz="1400" dirty="0" err="1"/>
              <a:t>chicken</a:t>
            </a:r>
            <a:r>
              <a:rPr lang="fr-FR" sz="1400" dirty="0"/>
              <a:t>)</a:t>
            </a:r>
          </a:p>
          <a:p>
            <a:pPr algn="ctr"/>
            <a:r>
              <a:rPr lang="fr-FR" sz="1400" dirty="0"/>
              <a:t>27,000 </a:t>
            </a:r>
            <a:r>
              <a:rPr lang="fr-FR" sz="1400" dirty="0" err="1"/>
              <a:t>farms</a:t>
            </a:r>
            <a:endParaRPr lang="fr-BE" sz="1400" dirty="0"/>
          </a:p>
        </p:txBody>
      </p:sp>
      <p:pic>
        <p:nvPicPr>
          <p:cNvPr id="9" name="Image 8" descr="Une image contenant texte, Police, diagramme, ligne&#10;&#10;Description générée automatiquement">
            <a:extLst>
              <a:ext uri="{FF2B5EF4-FFF2-40B4-BE49-F238E27FC236}">
                <a16:creationId xmlns:a16="http://schemas.microsoft.com/office/drawing/2014/main" id="{8BABCB12-C93E-4B03-C3A3-C092148042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630" y="4481308"/>
            <a:ext cx="2482148" cy="1869690"/>
          </a:xfrm>
          <a:prstGeom prst="rect">
            <a:avLst/>
          </a:prstGeom>
        </p:spPr>
      </p:pic>
      <p:pic>
        <p:nvPicPr>
          <p:cNvPr id="10" name="Espace réservé du contenu 4" descr="Une image contenant texte, carte, atlas, Police&#10;&#10;Description générée automatiquement">
            <a:extLst>
              <a:ext uri="{FF2B5EF4-FFF2-40B4-BE49-F238E27FC236}">
                <a16:creationId xmlns:a16="http://schemas.microsoft.com/office/drawing/2014/main" id="{0E09C327-3DC0-3565-B2B8-F76767A369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934" y="1945260"/>
            <a:ext cx="2547883" cy="2840847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AAF15B48-342D-6894-B38C-6CEC4C1C3757}"/>
              </a:ext>
            </a:extLst>
          </p:cNvPr>
          <p:cNvSpPr txBox="1"/>
          <p:nvPr/>
        </p:nvSpPr>
        <p:spPr>
          <a:xfrm>
            <a:off x="8598646" y="4878888"/>
            <a:ext cx="2547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/>
              <a:t>170 million </a:t>
            </a:r>
            <a:r>
              <a:rPr lang="fr-BE" sz="1400" dirty="0" err="1"/>
              <a:t>inhabitants</a:t>
            </a:r>
            <a:endParaRPr lang="fr-BE" sz="1400" dirty="0"/>
          </a:p>
          <a:p>
            <a:r>
              <a:rPr lang="fr-BE" sz="1400" dirty="0"/>
              <a:t>1237 </a:t>
            </a:r>
            <a:r>
              <a:rPr lang="fr-BE" sz="1400" dirty="0" err="1"/>
              <a:t>inhabitant</a:t>
            </a:r>
            <a:r>
              <a:rPr lang="fr-BE" sz="1400" dirty="0"/>
              <a:t>/km²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3FBA13C-D4DE-FBFD-412F-0B55A5066D9C}"/>
              </a:ext>
            </a:extLst>
          </p:cNvPr>
          <p:cNvSpPr txBox="1"/>
          <p:nvPr/>
        </p:nvSpPr>
        <p:spPr>
          <a:xfrm>
            <a:off x="1264762" y="5981666"/>
            <a:ext cx="4247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Pictures </a:t>
            </a:r>
            <a:r>
              <a:rPr lang="fr-BE" dirty="0" err="1"/>
              <a:t>from</a:t>
            </a:r>
            <a:r>
              <a:rPr lang="fr-BE" dirty="0"/>
              <a:t> the team </a:t>
            </a:r>
          </a:p>
        </p:txBody>
      </p:sp>
    </p:spTree>
    <p:extLst>
      <p:ext uri="{BB962C8B-B14F-4D97-AF65-F5344CB8AC3E}">
        <p14:creationId xmlns:p14="http://schemas.microsoft.com/office/powerpoint/2010/main" val="21723131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31CAF0-0E01-8D5B-EFF5-D9110A5F1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cap="all" dirty="0" err="1"/>
              <a:t>Why</a:t>
            </a:r>
            <a:r>
              <a:rPr lang="fr-FR" cap="all" dirty="0"/>
              <a:t> </a:t>
            </a:r>
            <a:r>
              <a:rPr lang="fr-FR" cap="all" dirty="0" err="1"/>
              <a:t>modelling</a:t>
            </a:r>
            <a:r>
              <a:rPr lang="fr-FR" cap="all" dirty="0"/>
              <a:t> the spatial distribution of </a:t>
            </a:r>
            <a:r>
              <a:rPr lang="fr-FR" cap="all" dirty="0" err="1"/>
              <a:t>farms</a:t>
            </a:r>
            <a:r>
              <a:rPr lang="fr-FR" cap="all" dirty="0"/>
              <a:t>?</a:t>
            </a:r>
            <a:endParaRPr lang="fr-BE" cap="all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8CC246C-BF9B-B991-E05A-AAE7D28F4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2391" y="1743281"/>
            <a:ext cx="4861330" cy="4176000"/>
          </a:xfrm>
        </p:spPr>
        <p:txBody>
          <a:bodyPr>
            <a:normAutofit/>
          </a:bodyPr>
          <a:lstStyle/>
          <a:p>
            <a:r>
              <a:rPr lang="fr-FR" sz="2400" dirty="0">
                <a:solidFill>
                  <a:srgbClr val="292844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Simulations for data-</a:t>
            </a:r>
            <a:r>
              <a:rPr lang="fr-FR" sz="2400" dirty="0" err="1">
                <a:solidFill>
                  <a:srgbClr val="292844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poor</a:t>
            </a:r>
            <a:r>
              <a:rPr lang="fr-FR" sz="2400" dirty="0">
                <a:solidFill>
                  <a:srgbClr val="292844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fr-FR" sz="2400" dirty="0" err="1">
                <a:solidFill>
                  <a:srgbClr val="292844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regions</a:t>
            </a:r>
            <a:r>
              <a:rPr lang="fr-FR" sz="2400" dirty="0">
                <a:solidFill>
                  <a:srgbClr val="292844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or countries</a:t>
            </a:r>
            <a:endParaRPr lang="fr-BE" sz="2400" dirty="0">
              <a:solidFill>
                <a:srgbClr val="292844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DAB9A385-3C83-A87B-AE21-4640A10EBEB3}"/>
              </a:ext>
            </a:extLst>
          </p:cNvPr>
          <p:cNvSpPr txBox="1">
            <a:spLocks/>
          </p:cNvSpPr>
          <p:nvPr/>
        </p:nvSpPr>
        <p:spPr>
          <a:xfrm>
            <a:off x="6629631" y="1743281"/>
            <a:ext cx="4861330" cy="417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 cap="none" baseline="0">
                <a:solidFill>
                  <a:srgbClr val="292844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rgbClr val="292844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3B89AA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sz="1600" kern="1200">
                <a:solidFill>
                  <a:srgbClr val="292844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sz="1400" kern="1200">
                <a:solidFill>
                  <a:srgbClr val="292844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Testing</a:t>
            </a:r>
            <a:r>
              <a:rPr lang="fr-FR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fr-FR" dirty="0" err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different</a:t>
            </a:r>
            <a:r>
              <a:rPr lang="fr-FR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transition scenarios</a:t>
            </a:r>
            <a:endParaRPr lang="fr-BE" dirty="0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97A6837-33BE-F0C3-3344-08DDCA0FDB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21" t="4194" b="5724"/>
          <a:stretch/>
        </p:blipFill>
        <p:spPr>
          <a:xfrm>
            <a:off x="6629630" y="2497529"/>
            <a:ext cx="4941448" cy="3603882"/>
          </a:xfrm>
          <a:prstGeom prst="rect">
            <a:avLst/>
          </a:prstGeom>
        </p:spPr>
      </p:pic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B16A3429-8729-E4FE-81B9-0306638BDBE8}"/>
              </a:ext>
            </a:extLst>
          </p:cNvPr>
          <p:cNvCxnSpPr>
            <a:cxnSpLocks/>
          </p:cNvCxnSpPr>
          <p:nvPr/>
        </p:nvCxnSpPr>
        <p:spPr>
          <a:xfrm flipV="1">
            <a:off x="6395720" y="3030161"/>
            <a:ext cx="0" cy="220980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206A22F7-2C66-320A-8A1F-620C8543AE0C}"/>
              </a:ext>
            </a:extLst>
          </p:cNvPr>
          <p:cNvCxnSpPr>
            <a:cxnSpLocks/>
          </p:cNvCxnSpPr>
          <p:nvPr/>
        </p:nvCxnSpPr>
        <p:spPr>
          <a:xfrm>
            <a:off x="7706360" y="6225481"/>
            <a:ext cx="2336800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3039EF8C-ABA1-DD73-91BA-D35792433FF9}"/>
              </a:ext>
            </a:extLst>
          </p:cNvPr>
          <p:cNvSpPr txBox="1"/>
          <p:nvPr/>
        </p:nvSpPr>
        <p:spPr>
          <a:xfrm>
            <a:off x="8344596" y="6242414"/>
            <a:ext cx="1511516" cy="338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Clustering</a:t>
            </a:r>
            <a:endParaRPr lang="fr-BE" sz="160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70B0158-F5FC-7034-540F-FA5C737D24AE}"/>
              </a:ext>
            </a:extLst>
          </p:cNvPr>
          <p:cNvSpPr txBox="1"/>
          <p:nvPr/>
        </p:nvSpPr>
        <p:spPr>
          <a:xfrm rot="16200000">
            <a:off x="3263282" y="2113230"/>
            <a:ext cx="5821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Spatial </a:t>
            </a:r>
            <a:r>
              <a:rPr lang="fr-FR" sz="1600" dirty="0" err="1"/>
              <a:t>autocorrelation</a:t>
            </a:r>
            <a:endParaRPr lang="fr-BE" sz="1600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4F33304-FE4F-6409-D5E8-06617BA80934}"/>
              </a:ext>
            </a:extLst>
          </p:cNvPr>
          <p:cNvSpPr txBox="1"/>
          <p:nvPr/>
        </p:nvSpPr>
        <p:spPr>
          <a:xfrm>
            <a:off x="9248129" y="6572233"/>
            <a:ext cx="83227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/>
              <a:t>Pauline </a:t>
            </a:r>
            <a:r>
              <a:rPr lang="fr-FR" sz="1400" i="1" dirty="0" err="1"/>
              <a:t>Borguet</a:t>
            </a:r>
            <a:r>
              <a:rPr lang="fr-FR" sz="1400" i="1" dirty="0"/>
              <a:t>, Master </a:t>
            </a:r>
            <a:r>
              <a:rPr lang="fr-FR" sz="1400" i="1" dirty="0" err="1"/>
              <a:t>student</a:t>
            </a:r>
            <a:r>
              <a:rPr lang="fr-FR" sz="1400" i="1" dirty="0"/>
              <a:t>, ULB</a:t>
            </a:r>
            <a:endParaRPr lang="fr-BE" sz="1400" i="1" dirty="0"/>
          </a:p>
        </p:txBody>
      </p:sp>
      <p:pic>
        <p:nvPicPr>
          <p:cNvPr id="5" name="Image 4" descr="Une image contenant carte&#10;&#10;Description générée automatiquement">
            <a:extLst>
              <a:ext uri="{FF2B5EF4-FFF2-40B4-BE49-F238E27FC236}">
                <a16:creationId xmlns:a16="http://schemas.microsoft.com/office/drawing/2014/main" id="{69EC3BF0-92C6-F7F0-04FA-9206E017B5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31"/>
          <a:stretch/>
        </p:blipFill>
        <p:spPr>
          <a:xfrm>
            <a:off x="577910" y="2754707"/>
            <a:ext cx="2073956" cy="2558282"/>
          </a:xfrm>
          <a:prstGeom prst="rect">
            <a:avLst/>
          </a:prstGeom>
        </p:spPr>
      </p:pic>
      <p:sp>
        <p:nvSpPr>
          <p:cNvPr id="7" name="Flèche : droite 6">
            <a:extLst>
              <a:ext uri="{FF2B5EF4-FFF2-40B4-BE49-F238E27FC236}">
                <a16:creationId xmlns:a16="http://schemas.microsoft.com/office/drawing/2014/main" id="{C7D4A6CE-29D6-4E73-52F0-023F9EBCC52C}"/>
              </a:ext>
            </a:extLst>
          </p:cNvPr>
          <p:cNvSpPr/>
          <p:nvPr/>
        </p:nvSpPr>
        <p:spPr>
          <a:xfrm>
            <a:off x="2787419" y="4033848"/>
            <a:ext cx="495592" cy="20242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9" name="Image 8" descr="Une image contenant carte&#10;&#10;Description générée automatiquement">
            <a:extLst>
              <a:ext uri="{FF2B5EF4-FFF2-40B4-BE49-F238E27FC236}">
                <a16:creationId xmlns:a16="http://schemas.microsoft.com/office/drawing/2014/main" id="{36D55021-5A75-D931-D775-A77EE9A58A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2563"/>
          <a:stretch/>
        </p:blipFill>
        <p:spPr>
          <a:xfrm>
            <a:off x="3358329" y="3164601"/>
            <a:ext cx="2278600" cy="207536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65801C6B-4E11-D8B3-2CB3-1328E004B7D0}"/>
              </a:ext>
            </a:extLst>
          </p:cNvPr>
          <p:cNvSpPr txBox="1"/>
          <p:nvPr/>
        </p:nvSpPr>
        <p:spPr>
          <a:xfrm>
            <a:off x="4303949" y="3164601"/>
            <a:ext cx="11160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/>
              <a:t>?</a:t>
            </a:r>
            <a:endParaRPr lang="fr-BE" sz="9600" dirty="0"/>
          </a:p>
        </p:txBody>
      </p:sp>
    </p:spTree>
    <p:extLst>
      <p:ext uri="{BB962C8B-B14F-4D97-AF65-F5344CB8AC3E}">
        <p14:creationId xmlns:p14="http://schemas.microsoft.com/office/powerpoint/2010/main" val="33796820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DD9512-5917-AF66-7D1D-662379B08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cap="all" dirty="0"/>
              <a:t>Point pattern </a:t>
            </a:r>
            <a:r>
              <a:rPr lang="fr-BE" cap="all" dirty="0" err="1"/>
              <a:t>processes</a:t>
            </a:r>
            <a:endParaRPr lang="fr-BE" cap="all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47A37AD-BE7A-6D99-93A2-16D462FA339A}"/>
              </a:ext>
            </a:extLst>
          </p:cNvPr>
          <p:cNvSpPr txBox="1"/>
          <p:nvPr/>
        </p:nvSpPr>
        <p:spPr>
          <a:xfrm>
            <a:off x="935471" y="5512375"/>
            <a:ext cx="2252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/>
              <a:t>Homogeneous</a:t>
            </a:r>
            <a:r>
              <a:rPr lang="fr-FR" b="1" dirty="0"/>
              <a:t> </a:t>
            </a:r>
          </a:p>
          <a:p>
            <a:pPr algn="ctr"/>
            <a:r>
              <a:rPr lang="fr-FR" i="1" dirty="0"/>
              <a:t>Poisson process</a:t>
            </a:r>
            <a:endParaRPr lang="fr-BE" i="1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201C5EE-B375-16E3-B698-41581228C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505" y="1905977"/>
            <a:ext cx="1859874" cy="3437588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46C49D15-2E5C-5F07-360D-06E9A8A95CD1}"/>
              </a:ext>
            </a:extLst>
          </p:cNvPr>
          <p:cNvSpPr txBox="1"/>
          <p:nvPr/>
        </p:nvSpPr>
        <p:spPr>
          <a:xfrm rot="16200000">
            <a:off x="-241300" y="2594684"/>
            <a:ext cx="208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Intensity function</a:t>
            </a:r>
            <a:endParaRPr lang="fr-BE" sz="1400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0D19445-AEC9-7FB0-3A00-7BA667D93DE2}"/>
              </a:ext>
            </a:extLst>
          </p:cNvPr>
          <p:cNvSpPr txBox="1"/>
          <p:nvPr/>
        </p:nvSpPr>
        <p:spPr>
          <a:xfrm rot="16200000">
            <a:off x="-252496" y="4275790"/>
            <a:ext cx="208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Points pattern</a:t>
            </a:r>
            <a:endParaRPr lang="fr-BE" sz="1400" dirty="0"/>
          </a:p>
        </p:txBody>
      </p:sp>
    </p:spTree>
    <p:extLst>
      <p:ext uri="{BB962C8B-B14F-4D97-AF65-F5344CB8AC3E}">
        <p14:creationId xmlns:p14="http://schemas.microsoft.com/office/powerpoint/2010/main" val="23512872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DD9512-5917-AF66-7D1D-662379B08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cap="all" dirty="0"/>
              <a:t>Point pattern </a:t>
            </a:r>
            <a:r>
              <a:rPr lang="fr-BE" cap="all" dirty="0" err="1"/>
              <a:t>processes</a:t>
            </a:r>
            <a:endParaRPr lang="fr-BE" cap="all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47A37AD-BE7A-6D99-93A2-16D462FA339A}"/>
              </a:ext>
            </a:extLst>
          </p:cNvPr>
          <p:cNvSpPr txBox="1"/>
          <p:nvPr/>
        </p:nvSpPr>
        <p:spPr>
          <a:xfrm>
            <a:off x="935471" y="5512375"/>
            <a:ext cx="2252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/>
              <a:t>Homogeneous</a:t>
            </a:r>
            <a:r>
              <a:rPr lang="fr-FR" b="1" dirty="0"/>
              <a:t> </a:t>
            </a:r>
          </a:p>
          <a:p>
            <a:pPr algn="ctr"/>
            <a:r>
              <a:rPr lang="fr-FR" i="1" dirty="0"/>
              <a:t>Poisson process</a:t>
            </a:r>
            <a:endParaRPr lang="fr-BE" i="1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3E75111-D3ED-F8D0-F4E4-8990A65C2A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1254" y="1857275"/>
            <a:ext cx="1876306" cy="353875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201C5EE-B375-16E3-B698-41581228C8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9505" y="1905977"/>
            <a:ext cx="1859874" cy="3437588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7833B47F-2D3D-9C83-4D2B-B696BD9FDD0F}"/>
              </a:ext>
            </a:extLst>
          </p:cNvPr>
          <p:cNvSpPr txBox="1"/>
          <p:nvPr/>
        </p:nvSpPr>
        <p:spPr>
          <a:xfrm>
            <a:off x="4881382" y="5512375"/>
            <a:ext cx="2110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/>
              <a:t>Homogeneous</a:t>
            </a:r>
            <a:r>
              <a:rPr lang="fr-FR" b="1" dirty="0"/>
              <a:t> </a:t>
            </a:r>
          </a:p>
          <a:p>
            <a:pPr algn="ctr"/>
            <a:r>
              <a:rPr lang="fr-FR" i="1" dirty="0"/>
              <a:t>Poisson process</a:t>
            </a:r>
            <a:endParaRPr lang="fr-BE" i="1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6C49D15-2E5C-5F07-360D-06E9A8A95CD1}"/>
              </a:ext>
            </a:extLst>
          </p:cNvPr>
          <p:cNvSpPr txBox="1"/>
          <p:nvPr/>
        </p:nvSpPr>
        <p:spPr>
          <a:xfrm rot="16200000">
            <a:off x="-241300" y="2594684"/>
            <a:ext cx="208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Intensity function</a:t>
            </a:r>
            <a:endParaRPr lang="fr-BE" sz="1400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0D19445-AEC9-7FB0-3A00-7BA667D93DE2}"/>
              </a:ext>
            </a:extLst>
          </p:cNvPr>
          <p:cNvSpPr txBox="1"/>
          <p:nvPr/>
        </p:nvSpPr>
        <p:spPr>
          <a:xfrm rot="16200000">
            <a:off x="-252496" y="4275790"/>
            <a:ext cx="208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Points pattern</a:t>
            </a:r>
            <a:endParaRPr lang="fr-BE" sz="1400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7E924F3-8AC8-26C6-1D1A-57D05F00805A}"/>
              </a:ext>
            </a:extLst>
          </p:cNvPr>
          <p:cNvSpPr txBox="1"/>
          <p:nvPr/>
        </p:nvSpPr>
        <p:spPr>
          <a:xfrm rot="16200000">
            <a:off x="3646881" y="2567166"/>
            <a:ext cx="208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Intensity function</a:t>
            </a:r>
            <a:endParaRPr lang="fr-BE" sz="1400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2175F9B-3007-8D32-5C12-109393637BF0}"/>
              </a:ext>
            </a:extLst>
          </p:cNvPr>
          <p:cNvSpPr txBox="1"/>
          <p:nvPr/>
        </p:nvSpPr>
        <p:spPr>
          <a:xfrm rot="16200000">
            <a:off x="3635685" y="4248272"/>
            <a:ext cx="208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Points pattern</a:t>
            </a:r>
            <a:endParaRPr lang="fr-BE" sz="1400" dirty="0"/>
          </a:p>
        </p:txBody>
      </p:sp>
    </p:spTree>
    <p:extLst>
      <p:ext uri="{BB962C8B-B14F-4D97-AF65-F5344CB8AC3E}">
        <p14:creationId xmlns:p14="http://schemas.microsoft.com/office/powerpoint/2010/main" val="205490690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emplates xmlns="b114e62f-becb-48b0-bc82-2cdea78c1008" xsi:nil="true"/>
    <NotebookType xmlns="b114e62f-becb-48b0-bc82-2cdea78c1008" xsi:nil="true"/>
    <Students xmlns="b114e62f-becb-48b0-bc82-2cdea78c1008">
      <UserInfo>
        <DisplayName/>
        <AccountId xsi:nil="true"/>
        <AccountType/>
      </UserInfo>
    </Students>
    <AppVersion xmlns="b114e62f-becb-48b0-bc82-2cdea78c1008" xsi:nil="true"/>
    <IsNotebookLocked xmlns="b114e62f-becb-48b0-bc82-2cdea78c1008" xsi:nil="true"/>
    <Self_Registration_Enabled xmlns="b114e62f-becb-48b0-bc82-2cdea78c1008" xsi:nil="true"/>
    <Teachers xmlns="b114e62f-becb-48b0-bc82-2cdea78c1008">
      <UserInfo>
        <DisplayName/>
        <AccountId xsi:nil="true"/>
        <AccountType/>
      </UserInfo>
    </Teachers>
    <Student_Groups xmlns="b114e62f-becb-48b0-bc82-2cdea78c1008">
      <UserInfo>
        <DisplayName/>
        <AccountId xsi:nil="true"/>
        <AccountType/>
      </UserInfo>
    </Student_Groups>
    <LMS_Mappings xmlns="b114e62f-becb-48b0-bc82-2cdea78c1008" xsi:nil="true"/>
    <Invited_Students xmlns="b114e62f-becb-48b0-bc82-2cdea78c1008" xsi:nil="true"/>
    <Is_Collaboration_Space_Locked xmlns="b114e62f-becb-48b0-bc82-2cdea78c1008" xsi:nil="true"/>
    <Math_Settings xmlns="b114e62f-becb-48b0-bc82-2cdea78c1008" xsi:nil="true"/>
    <TeamsChannelId xmlns="b114e62f-becb-48b0-bc82-2cdea78c1008" xsi:nil="true"/>
    <DefaultSectionNames xmlns="b114e62f-becb-48b0-bc82-2cdea78c1008" xsi:nil="true"/>
    <Has_Teacher_Only_SectionGroup xmlns="b114e62f-becb-48b0-bc82-2cdea78c1008" xsi:nil="true"/>
    <FolderType xmlns="b114e62f-becb-48b0-bc82-2cdea78c1008" xsi:nil="true"/>
    <Distribution_Groups xmlns="b114e62f-becb-48b0-bc82-2cdea78c1008" xsi:nil="true"/>
    <Invited_Teachers xmlns="b114e62f-becb-48b0-bc82-2cdea78c1008" xsi:nil="true"/>
    <CultureName xmlns="b114e62f-becb-48b0-bc82-2cdea78c1008" xsi:nil="true"/>
    <Owner xmlns="b114e62f-becb-48b0-bc82-2cdea78c1008">
      <UserInfo>
        <DisplayName/>
        <AccountId xsi:nil="true"/>
        <AccountType/>
      </UserInfo>
    </Owner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5207D014E33A34A998A961704C82C6B" ma:contentTypeVersion="34" ma:contentTypeDescription="Create a new document." ma:contentTypeScope="" ma:versionID="4a74f1d408f0ef29cf2d6331777b9af1">
  <xsd:schema xmlns:xsd="http://www.w3.org/2001/XMLSchema" xmlns:xs="http://www.w3.org/2001/XMLSchema" xmlns:p="http://schemas.microsoft.com/office/2006/metadata/properties" xmlns:ns3="b114e62f-becb-48b0-bc82-2cdea78c1008" xmlns:ns4="8b7e28a8-18db-49c5-803b-5181213e12ba" targetNamespace="http://schemas.microsoft.com/office/2006/metadata/properties" ma:root="true" ma:fieldsID="d9be38b52537e6320069321114f7d484" ns3:_="" ns4:_="">
    <xsd:import namespace="b114e62f-becb-48b0-bc82-2cdea78c1008"/>
    <xsd:import namespace="8b7e28a8-18db-49c5-803b-5181213e12b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NotebookType" minOccurs="0"/>
                <xsd:element ref="ns3:FolderType" minOccurs="0"/>
                <xsd:element ref="ns3:CultureName" minOccurs="0"/>
                <xsd:element ref="ns3:AppVersion" minOccurs="0"/>
                <xsd:element ref="ns3:TeamsChannelId" minOccurs="0"/>
                <xsd:element ref="ns3:Owner" minOccurs="0"/>
                <xsd:element ref="ns3:Math_Settings" minOccurs="0"/>
                <xsd:element ref="ns3:DefaultSectionNames" minOccurs="0"/>
                <xsd:element ref="ns3:Templates" minOccurs="0"/>
                <xsd:element ref="ns3:Teachers" minOccurs="0"/>
                <xsd:element ref="ns3:Students" minOccurs="0"/>
                <xsd:element ref="ns3:Student_Groups" minOccurs="0"/>
                <xsd:element ref="ns3:Distribution_Groups" minOccurs="0"/>
                <xsd:element ref="ns3:LMS_Mapping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3:IsNotebookLocked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14e62f-becb-48b0-bc82-2cdea78c100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NotebookType" ma:index="19" nillable="true" ma:displayName="Notebook Type" ma:internalName="NotebookType">
      <xsd:simpleType>
        <xsd:restriction base="dms:Text"/>
      </xsd:simpleType>
    </xsd:element>
    <xsd:element name="FolderType" ma:index="20" nillable="true" ma:displayName="Folder Type" ma:internalName="FolderType">
      <xsd:simpleType>
        <xsd:restriction base="dms:Text"/>
      </xsd:simpleType>
    </xsd:element>
    <xsd:element name="CultureName" ma:index="21" nillable="true" ma:displayName="Culture Name" ma:internalName="CultureName">
      <xsd:simpleType>
        <xsd:restriction base="dms:Text"/>
      </xsd:simpleType>
    </xsd:element>
    <xsd:element name="AppVersion" ma:index="22" nillable="true" ma:displayName="App Version" ma:internalName="AppVersion">
      <xsd:simpleType>
        <xsd:restriction base="dms:Text"/>
      </xsd:simpleType>
    </xsd:element>
    <xsd:element name="TeamsChannelId" ma:index="23" nillable="true" ma:displayName="Teams Channel Id" ma:internalName="TeamsChannelId">
      <xsd:simpleType>
        <xsd:restriction base="dms:Text"/>
      </xsd:simpleType>
    </xsd:element>
    <xsd:element name="Owner" ma:index="24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25" nillable="true" ma:displayName="Math Settings" ma:internalName="Math_Settings">
      <xsd:simpleType>
        <xsd:restriction base="dms:Text"/>
      </xsd:simpleType>
    </xsd:element>
    <xsd:element name="DefaultSectionNames" ma:index="26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27" nillable="true" ma:displayName="Templates" ma:internalName="Templates">
      <xsd:simpleType>
        <xsd:restriction base="dms:Note">
          <xsd:maxLength value="255"/>
        </xsd:restriction>
      </xsd:simpleType>
    </xsd:element>
    <xsd:element name="Teachers" ma:index="28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29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30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31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32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Teachers" ma:index="33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34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35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36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37" nillable="true" ma:displayName="Is Collaboration Space Locked" ma:internalName="Is_Collaboration_Space_Locked">
      <xsd:simpleType>
        <xsd:restriction base="dms:Boolean"/>
      </xsd:simpleType>
    </xsd:element>
    <xsd:element name="IsNotebookLocked" ma:index="38" nillable="true" ma:displayName="Is Notebook Locked" ma:internalName="IsNotebookLocked">
      <xsd:simpleType>
        <xsd:restriction base="dms:Boolean"/>
      </xsd:simpleType>
    </xsd:element>
    <xsd:element name="MediaServiceAutoKeyPoints" ma:index="3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4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4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7e28a8-18db-49c5-803b-5181213e12b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DBD6099-E5A4-4984-A748-097A68FBD83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318A60D-D16E-41F3-878E-C6921F2B1978}">
  <ds:schemaRefs>
    <ds:schemaRef ds:uri="8b7e28a8-18db-49c5-803b-5181213e12ba"/>
    <ds:schemaRef ds:uri="http://schemas.microsoft.com/office/2006/documentManagement/types"/>
    <ds:schemaRef ds:uri="http://www.w3.org/XML/1998/namespace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b114e62f-becb-48b0-bc82-2cdea78c1008"/>
    <ds:schemaRef ds:uri="http://purl.org/dc/dcmitype/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85AD1D8D-8D4D-422B-B66F-86D17E5DA2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114e62f-becb-48b0-bc82-2cdea78c1008"/>
    <ds:schemaRef ds:uri="8b7e28a8-18db-49c5-803b-5181213e12b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5737</TotalTime>
  <Words>2249</Words>
  <Application>Microsoft Office PowerPoint</Application>
  <PresentationFormat>Grand écran</PresentationFormat>
  <Paragraphs>525</Paragraphs>
  <Slides>41</Slides>
  <Notes>19</Notes>
  <HiddenSlides>0</HiddenSlides>
  <MMClips>0</MMClips>
  <ScaleCrop>false</ScaleCrop>
  <HeadingPairs>
    <vt:vector size="6" baseType="variant">
      <vt:variant>
        <vt:lpstr>Polices utilisées</vt:lpstr>
      </vt:variant>
      <vt:variant>
        <vt:i4>17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41</vt:i4>
      </vt:variant>
    </vt:vector>
  </HeadingPairs>
  <TitlesOfParts>
    <vt:vector size="61" baseType="lpstr">
      <vt:lpstr>Abadi</vt:lpstr>
      <vt:lpstr>Aptos</vt:lpstr>
      <vt:lpstr>Aptos Display</vt:lpstr>
      <vt:lpstr>Arial</vt:lpstr>
      <vt:lpstr>Bahnschrift Light</vt:lpstr>
      <vt:lpstr>Calibri</vt:lpstr>
      <vt:lpstr>Calibri Light</vt:lpstr>
      <vt:lpstr>Cambria Math</vt:lpstr>
      <vt:lpstr>Charis SIL</vt:lpstr>
      <vt:lpstr>Cooper Hewitt Bold</vt:lpstr>
      <vt:lpstr>Courier New</vt:lpstr>
      <vt:lpstr>Montserrat Medium</vt:lpstr>
      <vt:lpstr>Montserrat SemiBold</vt:lpstr>
      <vt:lpstr>Roboto</vt:lpstr>
      <vt:lpstr>Roboto Condensed</vt:lpstr>
      <vt:lpstr>Segoe UI Emoji</vt:lpstr>
      <vt:lpstr>Wingdings</vt:lpstr>
      <vt:lpstr>Custom Design</vt:lpstr>
      <vt:lpstr>1_Thème Office</vt:lpstr>
      <vt:lpstr>Thème Office</vt:lpstr>
      <vt:lpstr>Présentation PowerPoint</vt:lpstr>
      <vt:lpstr>Modeling poultry production and distribution networks in Bangladesh to address epidemiological risks</vt:lpstr>
      <vt:lpstr>context: high increase of poultry production</vt:lpstr>
      <vt:lpstr>One health poultry hub</vt:lpstr>
      <vt:lpstr>    Poultry production systems</vt:lpstr>
      <vt:lpstr>POULTRY PRODUCTION SYSTEM IN BANGLADESH</vt:lpstr>
      <vt:lpstr>Why modelling the spatial distribution of farms?</vt:lpstr>
      <vt:lpstr>Point pattern processes</vt:lpstr>
      <vt:lpstr>Point pattern processes</vt:lpstr>
      <vt:lpstr>Point pattern processes</vt:lpstr>
      <vt:lpstr>Point pattern processes</vt:lpstr>
      <vt:lpstr>data</vt:lpstr>
      <vt:lpstr>SIMULATIONS IN BANGLADESH</vt:lpstr>
      <vt:lpstr>Spatial epidemic spread</vt:lpstr>
      <vt:lpstr>Outbreak size</vt:lpstr>
      <vt:lpstr>Outbreak size</vt:lpstr>
      <vt:lpstr>Outbreak size</vt:lpstr>
      <vt:lpstr>    Network distribution systems</vt:lpstr>
      <vt:lpstr>Link tracing study for capturing catchement areas</vt:lpstr>
      <vt:lpstr>Link tracing study for capturing catchment areas</vt:lpstr>
      <vt:lpstr>« Gravity » models</vt:lpstr>
      <vt:lpstr>« Gravity » models</vt:lpstr>
      <vt:lpstr>« Gravity » models</vt:lpstr>
      <vt:lpstr>PREDICTIONS IN OTHER CITIES</vt:lpstr>
      <vt:lpstr>PREDICTIONS IN OTHER CITIES</vt:lpstr>
      <vt:lpstr>PREDICTIONS IN OTHER CITIES</vt:lpstr>
      <vt:lpstr>Conclusion</vt:lpstr>
      <vt:lpstr>Présentation PowerPoint</vt:lpstr>
      <vt:lpstr>Validation tests of the model</vt:lpstr>
      <vt:lpstr>Validation tests of the model</vt:lpstr>
      <vt:lpstr>Validation tests of the model</vt:lpstr>
      <vt:lpstr>Validation tests of the model</vt:lpstr>
      <vt:lpstr>Thank you</vt:lpstr>
      <vt:lpstr>Supplementary materials</vt:lpstr>
      <vt:lpstr>Farm Distribution Model (FDM)</vt:lpstr>
      <vt:lpstr>Farm size model (random forest model)</vt:lpstr>
      <vt:lpstr>Présentation PowerPoint</vt:lpstr>
      <vt:lpstr>Présentation PowerPoint</vt:lpstr>
      <vt:lpstr>Présentation PowerPoint</vt:lpstr>
      <vt:lpstr>Assessing the role of spatial clustering and farm sizes on epidemic spread</vt:lpstr>
      <vt:lpstr>Outbreak size and vulnerability to epidemics</vt:lpstr>
    </vt:vector>
  </TitlesOfParts>
  <Company>Institute of Development Studies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Daan Vink</dc:creator>
  <cp:lastModifiedBy>DUPAS Marie-Cécile</cp:lastModifiedBy>
  <cp:revision>83</cp:revision>
  <cp:lastPrinted>2022-10-25T16:38:25Z</cp:lastPrinted>
  <dcterms:created xsi:type="dcterms:W3CDTF">2019-06-18T08:53:54Z</dcterms:created>
  <dcterms:modified xsi:type="dcterms:W3CDTF">2024-05-16T12:48:25Z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0x010100D5207D014E33A34A998A961704C82C6B</vt:lpwstr>
  </property>
</Properties>
</file>