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74" r:id="rId4"/>
    <p:sldId id="272" r:id="rId5"/>
    <p:sldId id="275" r:id="rId6"/>
    <p:sldId id="258" r:id="rId7"/>
    <p:sldId id="259" r:id="rId8"/>
    <p:sldId id="257" r:id="rId9"/>
    <p:sldId id="261" r:id="rId10"/>
    <p:sldId id="262" r:id="rId11"/>
    <p:sldId id="263" r:id="rId12"/>
    <p:sldId id="281" r:id="rId13"/>
    <p:sldId id="264" r:id="rId14"/>
    <p:sldId id="266" r:id="rId15"/>
    <p:sldId id="267" r:id="rId16"/>
    <p:sldId id="268" r:id="rId17"/>
    <p:sldId id="269" r:id="rId18"/>
    <p:sldId id="279" r:id="rId19"/>
    <p:sldId id="265" r:id="rId20"/>
    <p:sldId id="277" r:id="rId21"/>
    <p:sldId id="278" r:id="rId22"/>
    <p:sldId id="280" r:id="rId23"/>
    <p:sldId id="276" r:id="rId24"/>
    <p:sldId id="270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62226" autoAdjust="0"/>
  </p:normalViewPr>
  <p:slideViewPr>
    <p:cSldViewPr snapToGrid="0">
      <p:cViewPr varScale="1">
        <p:scale>
          <a:sx n="42" d="100"/>
          <a:sy n="42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ABE8E-2C88-42F5-959C-C9142CE344FF}" type="doc">
      <dgm:prSet loTypeId="urn:microsoft.com/office/officeart/2005/8/layout/gear1" loCatId="process" qsTypeId="urn:microsoft.com/office/officeart/2005/8/quickstyle/simple1" qsCatId="simple" csTypeId="urn:microsoft.com/office/officeart/2005/8/colors/accent0_3" csCatId="mainScheme" phldr="1"/>
      <dgm:spPr/>
    </dgm:pt>
    <dgm:pt modelId="{96B23E98-D727-4674-8500-80E043C22BF3}">
      <dgm:prSet phldrT="[Texte]"/>
      <dgm:spPr/>
      <dgm:t>
        <a:bodyPr/>
        <a:lstStyle/>
        <a:p>
          <a:r>
            <a:rPr lang="fr-FR" dirty="0" smtClean="0"/>
            <a:t>Méthodes</a:t>
          </a:r>
          <a:endParaRPr lang="fr-FR" dirty="0"/>
        </a:p>
      </dgm:t>
    </dgm:pt>
    <dgm:pt modelId="{35B74676-D3DA-4404-A408-B48E5417A121}" type="parTrans" cxnId="{AE52D3B2-5467-452C-88C8-C84BFD28F711}">
      <dgm:prSet/>
      <dgm:spPr/>
      <dgm:t>
        <a:bodyPr/>
        <a:lstStyle/>
        <a:p>
          <a:endParaRPr lang="fr-FR"/>
        </a:p>
      </dgm:t>
    </dgm:pt>
    <dgm:pt modelId="{CB4F69DB-B3E5-4F19-BA8B-ED9923AF61AC}" type="sibTrans" cxnId="{AE52D3B2-5467-452C-88C8-C84BFD28F711}">
      <dgm:prSet/>
      <dgm:spPr>
        <a:noFill/>
      </dgm:spPr>
      <dgm:t>
        <a:bodyPr/>
        <a:lstStyle/>
        <a:p>
          <a:endParaRPr lang="fr-FR"/>
        </a:p>
      </dgm:t>
    </dgm:pt>
    <dgm:pt modelId="{71C58315-7BBC-4CFB-8CD9-1F34BE5455C3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1EF94AF8-21CD-4BD2-96AC-29D9D3D8A5AB}" type="parTrans" cxnId="{EC6390B7-DD75-48DC-B867-9BC2DD78F45A}">
      <dgm:prSet/>
      <dgm:spPr/>
      <dgm:t>
        <a:bodyPr/>
        <a:lstStyle/>
        <a:p>
          <a:endParaRPr lang="fr-FR"/>
        </a:p>
      </dgm:t>
    </dgm:pt>
    <dgm:pt modelId="{51AB4D88-CD63-41BC-876A-77F88FF21793}" type="sibTrans" cxnId="{EC6390B7-DD75-48DC-B867-9BC2DD78F45A}">
      <dgm:prSet/>
      <dgm:spPr>
        <a:noFill/>
      </dgm:spPr>
      <dgm:t>
        <a:bodyPr/>
        <a:lstStyle/>
        <a:p>
          <a:endParaRPr lang="fr-FR"/>
        </a:p>
      </dgm:t>
    </dgm:pt>
    <dgm:pt modelId="{2D99267C-C954-4A34-A8B8-A6631B9294F4}" type="pres">
      <dgm:prSet presAssocID="{D67ABE8E-2C88-42F5-959C-C9142CE344F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93BBFD9-7A59-4493-BE3D-BB8EE65619EF}" type="pres">
      <dgm:prSet presAssocID="{96B23E98-D727-4674-8500-80E043C22BF3}" presName="gear1" presStyleLbl="node1" presStyleIdx="0" presStyleCnt="2" custLinFactNeighborX="-30239" custLinFactNeighborY="1185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2D7A70-5F4C-4BB8-BBE5-C34D0B6892C5}" type="pres">
      <dgm:prSet presAssocID="{96B23E98-D727-4674-8500-80E043C22BF3}" presName="gear1srcNode" presStyleLbl="node1" presStyleIdx="0" presStyleCnt="2"/>
      <dgm:spPr/>
      <dgm:t>
        <a:bodyPr/>
        <a:lstStyle/>
        <a:p>
          <a:endParaRPr lang="fr-FR"/>
        </a:p>
      </dgm:t>
    </dgm:pt>
    <dgm:pt modelId="{F22822D9-155E-40A3-997A-C1B2A22EDF53}" type="pres">
      <dgm:prSet presAssocID="{96B23E98-D727-4674-8500-80E043C22BF3}" presName="gear1dstNode" presStyleLbl="node1" presStyleIdx="0" presStyleCnt="2"/>
      <dgm:spPr/>
      <dgm:t>
        <a:bodyPr/>
        <a:lstStyle/>
        <a:p>
          <a:endParaRPr lang="fr-FR"/>
        </a:p>
      </dgm:t>
    </dgm:pt>
    <dgm:pt modelId="{F1C898ED-D22E-4E31-8350-382CC7ECF68B}" type="pres">
      <dgm:prSet presAssocID="{71C58315-7BBC-4CFB-8CD9-1F34BE5455C3}" presName="gear2" presStyleLbl="node1" presStyleIdx="1" presStyleCnt="2" custLinFactNeighborX="-44528" custLinFactNeighborY="9739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C635CE-8E79-4CF3-8C47-859F4EB54876}" type="pres">
      <dgm:prSet presAssocID="{71C58315-7BBC-4CFB-8CD9-1F34BE5455C3}" presName="gear2srcNode" presStyleLbl="node1" presStyleIdx="1" presStyleCnt="2"/>
      <dgm:spPr/>
      <dgm:t>
        <a:bodyPr/>
        <a:lstStyle/>
        <a:p>
          <a:endParaRPr lang="fr-FR"/>
        </a:p>
      </dgm:t>
    </dgm:pt>
    <dgm:pt modelId="{D47F8C5E-B945-45CD-AE2C-4DED6BAF32AF}" type="pres">
      <dgm:prSet presAssocID="{71C58315-7BBC-4CFB-8CD9-1F34BE5455C3}" presName="gear2dstNode" presStyleLbl="node1" presStyleIdx="1" presStyleCnt="2"/>
      <dgm:spPr/>
      <dgm:t>
        <a:bodyPr/>
        <a:lstStyle/>
        <a:p>
          <a:endParaRPr lang="fr-FR"/>
        </a:p>
      </dgm:t>
    </dgm:pt>
    <dgm:pt modelId="{4F83DA59-F135-498F-91A7-ECAD8568DF53}" type="pres">
      <dgm:prSet presAssocID="{CB4F69DB-B3E5-4F19-BA8B-ED9923AF61AC}" presName="connector1" presStyleLbl="sibTrans2D1" presStyleIdx="0" presStyleCnt="2"/>
      <dgm:spPr/>
      <dgm:t>
        <a:bodyPr/>
        <a:lstStyle/>
        <a:p>
          <a:endParaRPr lang="fr-FR"/>
        </a:p>
      </dgm:t>
    </dgm:pt>
    <dgm:pt modelId="{AD214C2C-BF30-448A-A8E7-16951ACA42DE}" type="pres">
      <dgm:prSet presAssocID="{51AB4D88-CD63-41BC-876A-77F88FF21793}" presName="connector2" presStyleLbl="sibTrans2D1" presStyleIdx="1" presStyleCnt="2"/>
      <dgm:spPr/>
      <dgm:t>
        <a:bodyPr/>
        <a:lstStyle/>
        <a:p>
          <a:endParaRPr lang="fr-FR"/>
        </a:p>
      </dgm:t>
    </dgm:pt>
  </dgm:ptLst>
  <dgm:cxnLst>
    <dgm:cxn modelId="{5D4A85F1-3540-4E75-8E2D-EE7D5178DBA1}" type="presOf" srcId="{51AB4D88-CD63-41BC-876A-77F88FF21793}" destId="{AD214C2C-BF30-448A-A8E7-16951ACA42DE}" srcOrd="0" destOrd="0" presId="urn:microsoft.com/office/officeart/2005/8/layout/gear1"/>
    <dgm:cxn modelId="{DF75605F-6826-4C56-A74B-414ADDDA1BBD}" type="presOf" srcId="{71C58315-7BBC-4CFB-8CD9-1F34BE5455C3}" destId="{70C635CE-8E79-4CF3-8C47-859F4EB54876}" srcOrd="1" destOrd="0" presId="urn:microsoft.com/office/officeart/2005/8/layout/gear1"/>
    <dgm:cxn modelId="{1F4C7A9A-8DC5-4FDE-886D-F564A87C6430}" type="presOf" srcId="{96B23E98-D727-4674-8500-80E043C22BF3}" destId="{F22822D9-155E-40A3-997A-C1B2A22EDF53}" srcOrd="2" destOrd="0" presId="urn:microsoft.com/office/officeart/2005/8/layout/gear1"/>
    <dgm:cxn modelId="{A0CDB295-EA78-4169-8E21-455BBEF1DEC4}" type="presOf" srcId="{D67ABE8E-2C88-42F5-959C-C9142CE344FF}" destId="{2D99267C-C954-4A34-A8B8-A6631B9294F4}" srcOrd="0" destOrd="0" presId="urn:microsoft.com/office/officeart/2005/8/layout/gear1"/>
    <dgm:cxn modelId="{AE52D3B2-5467-452C-88C8-C84BFD28F711}" srcId="{D67ABE8E-2C88-42F5-959C-C9142CE344FF}" destId="{96B23E98-D727-4674-8500-80E043C22BF3}" srcOrd="0" destOrd="0" parTransId="{35B74676-D3DA-4404-A408-B48E5417A121}" sibTransId="{CB4F69DB-B3E5-4F19-BA8B-ED9923AF61AC}"/>
    <dgm:cxn modelId="{3CB5C07A-7B93-480F-AAFC-15B3C81DBA55}" type="presOf" srcId="{71C58315-7BBC-4CFB-8CD9-1F34BE5455C3}" destId="{F1C898ED-D22E-4E31-8350-382CC7ECF68B}" srcOrd="0" destOrd="0" presId="urn:microsoft.com/office/officeart/2005/8/layout/gear1"/>
    <dgm:cxn modelId="{B282FB0F-8FD0-41AE-95F4-9A7235FA9D5B}" type="presOf" srcId="{96B23E98-D727-4674-8500-80E043C22BF3}" destId="{793BBFD9-7A59-4493-BE3D-BB8EE65619EF}" srcOrd="0" destOrd="0" presId="urn:microsoft.com/office/officeart/2005/8/layout/gear1"/>
    <dgm:cxn modelId="{75F59822-ADE8-4BB6-9077-C33F2865AA69}" type="presOf" srcId="{96B23E98-D727-4674-8500-80E043C22BF3}" destId="{6C2D7A70-5F4C-4BB8-BBE5-C34D0B6892C5}" srcOrd="1" destOrd="0" presId="urn:microsoft.com/office/officeart/2005/8/layout/gear1"/>
    <dgm:cxn modelId="{8A718256-A442-4D82-A929-05DC95A4E773}" type="presOf" srcId="{71C58315-7BBC-4CFB-8CD9-1F34BE5455C3}" destId="{D47F8C5E-B945-45CD-AE2C-4DED6BAF32AF}" srcOrd="2" destOrd="0" presId="urn:microsoft.com/office/officeart/2005/8/layout/gear1"/>
    <dgm:cxn modelId="{64BDE56D-FCAD-4F22-A07F-9D0B964B9813}" type="presOf" srcId="{CB4F69DB-B3E5-4F19-BA8B-ED9923AF61AC}" destId="{4F83DA59-F135-498F-91A7-ECAD8568DF53}" srcOrd="0" destOrd="0" presId="urn:microsoft.com/office/officeart/2005/8/layout/gear1"/>
    <dgm:cxn modelId="{EC6390B7-DD75-48DC-B867-9BC2DD78F45A}" srcId="{D67ABE8E-2C88-42F5-959C-C9142CE344FF}" destId="{71C58315-7BBC-4CFB-8CD9-1F34BE5455C3}" srcOrd="1" destOrd="0" parTransId="{1EF94AF8-21CD-4BD2-96AC-29D9D3D8A5AB}" sibTransId="{51AB4D88-CD63-41BC-876A-77F88FF21793}"/>
    <dgm:cxn modelId="{D11833F5-A0DF-45D3-94CE-0360E68019DC}" type="presParOf" srcId="{2D99267C-C954-4A34-A8B8-A6631B9294F4}" destId="{793BBFD9-7A59-4493-BE3D-BB8EE65619EF}" srcOrd="0" destOrd="0" presId="urn:microsoft.com/office/officeart/2005/8/layout/gear1"/>
    <dgm:cxn modelId="{BF7AE680-4E77-4B97-8F29-F9D94DC4D180}" type="presParOf" srcId="{2D99267C-C954-4A34-A8B8-A6631B9294F4}" destId="{6C2D7A70-5F4C-4BB8-BBE5-C34D0B6892C5}" srcOrd="1" destOrd="0" presId="urn:microsoft.com/office/officeart/2005/8/layout/gear1"/>
    <dgm:cxn modelId="{408007DE-A015-4180-8B07-9342AED01B3E}" type="presParOf" srcId="{2D99267C-C954-4A34-A8B8-A6631B9294F4}" destId="{F22822D9-155E-40A3-997A-C1B2A22EDF53}" srcOrd="2" destOrd="0" presId="urn:microsoft.com/office/officeart/2005/8/layout/gear1"/>
    <dgm:cxn modelId="{465947C7-1F56-4B7F-A384-3B64E227C7B4}" type="presParOf" srcId="{2D99267C-C954-4A34-A8B8-A6631B9294F4}" destId="{F1C898ED-D22E-4E31-8350-382CC7ECF68B}" srcOrd="3" destOrd="0" presId="urn:microsoft.com/office/officeart/2005/8/layout/gear1"/>
    <dgm:cxn modelId="{A525CE9A-FB9D-426A-BA30-0961ED7E09EC}" type="presParOf" srcId="{2D99267C-C954-4A34-A8B8-A6631B9294F4}" destId="{70C635CE-8E79-4CF3-8C47-859F4EB54876}" srcOrd="4" destOrd="0" presId="urn:microsoft.com/office/officeart/2005/8/layout/gear1"/>
    <dgm:cxn modelId="{B9555F62-4061-4CDE-83F3-AB77007ABD38}" type="presParOf" srcId="{2D99267C-C954-4A34-A8B8-A6631B9294F4}" destId="{D47F8C5E-B945-45CD-AE2C-4DED6BAF32AF}" srcOrd="5" destOrd="0" presId="urn:microsoft.com/office/officeart/2005/8/layout/gear1"/>
    <dgm:cxn modelId="{65BEC8EE-9061-4E80-AFD7-0034BE94C65F}" type="presParOf" srcId="{2D99267C-C954-4A34-A8B8-A6631B9294F4}" destId="{4F83DA59-F135-498F-91A7-ECAD8568DF53}" srcOrd="6" destOrd="0" presId="urn:microsoft.com/office/officeart/2005/8/layout/gear1"/>
    <dgm:cxn modelId="{FB77726E-367F-4CF5-B40D-3086D2B126AC}" type="presParOf" srcId="{2D99267C-C954-4A34-A8B8-A6631B9294F4}" destId="{AD214C2C-BF30-448A-A8E7-16951ACA42D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6F4D0-4C25-4EB2-AEEE-828E3FCA65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C48A6919-C284-4AA9-8986-F8CFDC7F73F4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Présence de super-</a:t>
          </a:r>
          <a:r>
            <a:rPr lang="fr-FR" dirty="0" err="1" smtClean="0"/>
            <a:t>spreaders</a:t>
          </a:r>
          <a:endParaRPr lang="fr-FR" dirty="0"/>
        </a:p>
      </dgm:t>
    </dgm:pt>
    <dgm:pt modelId="{02898628-978D-434E-8751-DFBC928CF5FD}" type="parTrans" cxnId="{2989582F-A1C7-4E65-A832-EBE5E5918D79}">
      <dgm:prSet/>
      <dgm:spPr/>
      <dgm:t>
        <a:bodyPr/>
        <a:lstStyle/>
        <a:p>
          <a:endParaRPr lang="fr-FR"/>
        </a:p>
      </dgm:t>
    </dgm:pt>
    <dgm:pt modelId="{045A002D-EAB1-4E1D-ABAA-6A71E715100A}" type="sibTrans" cxnId="{2989582F-A1C7-4E65-A832-EBE5E5918D79}">
      <dgm:prSet/>
      <dgm:spPr/>
      <dgm:t>
        <a:bodyPr/>
        <a:lstStyle/>
        <a:p>
          <a:endParaRPr lang="fr-FR"/>
        </a:p>
      </dgm:t>
    </dgm:pt>
    <dgm:pt modelId="{6BDC7E8D-7F85-48BE-9BC1-5D43851BD243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Espèce-hôte du cas index</a:t>
          </a:r>
          <a:endParaRPr lang="fr-FR" dirty="0"/>
        </a:p>
      </dgm:t>
    </dgm:pt>
    <dgm:pt modelId="{17A4E4EA-0D6F-4316-8C1A-5D96DC841EC2}" type="parTrans" cxnId="{5644EB26-CF60-4A03-A6A9-310E59605672}">
      <dgm:prSet/>
      <dgm:spPr/>
      <dgm:t>
        <a:bodyPr/>
        <a:lstStyle/>
        <a:p>
          <a:endParaRPr lang="fr-FR"/>
        </a:p>
      </dgm:t>
    </dgm:pt>
    <dgm:pt modelId="{94B8D386-FBF8-47F5-AED4-AA5595501743}" type="sibTrans" cxnId="{5644EB26-CF60-4A03-A6A9-310E59605672}">
      <dgm:prSet/>
      <dgm:spPr/>
      <dgm:t>
        <a:bodyPr/>
        <a:lstStyle/>
        <a:p>
          <a:endParaRPr lang="fr-FR"/>
        </a:p>
      </dgm:t>
    </dgm:pt>
    <dgm:pt modelId="{7EDD4779-F647-4671-94E0-617AEA683002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Taille de l’épidémie</a:t>
          </a:r>
          <a:endParaRPr lang="fr-FR" dirty="0"/>
        </a:p>
      </dgm:t>
    </dgm:pt>
    <dgm:pt modelId="{204D90A5-F513-4C03-9C81-C6048D4FD89F}" type="parTrans" cxnId="{7AF424FF-EA5F-4D96-BB9B-E0AFAA2D085E}">
      <dgm:prSet/>
      <dgm:spPr/>
      <dgm:t>
        <a:bodyPr/>
        <a:lstStyle/>
        <a:p>
          <a:endParaRPr lang="fr-FR"/>
        </a:p>
      </dgm:t>
    </dgm:pt>
    <dgm:pt modelId="{4FE88B4B-9716-4FBF-9E4F-3DB04DD2CAD5}" type="sibTrans" cxnId="{7AF424FF-EA5F-4D96-BB9B-E0AFAA2D085E}">
      <dgm:prSet/>
      <dgm:spPr/>
      <dgm:t>
        <a:bodyPr/>
        <a:lstStyle/>
        <a:p>
          <a:endParaRPr lang="fr-FR"/>
        </a:p>
      </dgm:t>
    </dgm:pt>
    <dgm:pt modelId="{677D68AA-36DD-4C8C-9238-E6CB5679CE2D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Contribution des espèces-hôtes</a:t>
          </a:r>
          <a:endParaRPr lang="fr-FR" dirty="0"/>
        </a:p>
      </dgm:t>
    </dgm:pt>
    <dgm:pt modelId="{98AC0DA0-6FD6-4F3D-87B7-EBF36F1A4403}" type="parTrans" cxnId="{764AC44A-49AD-4AF7-B018-5F58C58A7095}">
      <dgm:prSet/>
      <dgm:spPr/>
      <dgm:t>
        <a:bodyPr/>
        <a:lstStyle/>
        <a:p>
          <a:endParaRPr lang="fr-FR"/>
        </a:p>
      </dgm:t>
    </dgm:pt>
    <dgm:pt modelId="{54770854-F0DC-49EE-8E47-96854EC73267}" type="sibTrans" cxnId="{764AC44A-49AD-4AF7-B018-5F58C58A7095}">
      <dgm:prSet/>
      <dgm:spPr/>
      <dgm:t>
        <a:bodyPr/>
        <a:lstStyle/>
        <a:p>
          <a:endParaRPr lang="fr-FR"/>
        </a:p>
      </dgm:t>
    </dgm:pt>
    <dgm:pt modelId="{BF1523CB-AF3E-4132-B79E-1154C7998403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fr-FR" smtClean="0"/>
            <a:t>Exactitude</a:t>
          </a:r>
          <a:endParaRPr lang="fr-FR"/>
        </a:p>
      </dgm:t>
    </dgm:pt>
    <dgm:pt modelId="{898DFDE5-566A-4B2F-9FA3-A52A13E57F2F}" type="sibTrans" cxnId="{C3739DDA-ED5E-4E3F-8A88-85741D51748B}">
      <dgm:prSet/>
      <dgm:spPr/>
      <dgm:t>
        <a:bodyPr/>
        <a:lstStyle/>
        <a:p>
          <a:endParaRPr lang="fr-FR"/>
        </a:p>
      </dgm:t>
    </dgm:pt>
    <dgm:pt modelId="{929148F1-9A9C-4A25-82C1-DAD9FE4B8E28}" type="parTrans" cxnId="{C3739DDA-ED5E-4E3F-8A88-85741D51748B}">
      <dgm:prSet/>
      <dgm:spPr/>
      <dgm:t>
        <a:bodyPr/>
        <a:lstStyle/>
        <a:p>
          <a:endParaRPr lang="fr-FR"/>
        </a:p>
      </dgm:t>
    </dgm:pt>
    <dgm:pt modelId="{B7BE26A2-CAC7-4D44-A197-AAC80E663217}" type="pres">
      <dgm:prSet presAssocID="{B8D6F4D0-4C25-4EB2-AEEE-828E3FCA65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ED7AE03D-1CF5-4A72-8E0D-05EA2C312C65}" type="pres">
      <dgm:prSet presAssocID="{B8D6F4D0-4C25-4EB2-AEEE-828E3FCA6559}" presName="Name1" presStyleCnt="0"/>
      <dgm:spPr/>
    </dgm:pt>
    <dgm:pt modelId="{F384C857-86D3-4D57-B070-AD60FD2A436B}" type="pres">
      <dgm:prSet presAssocID="{B8D6F4D0-4C25-4EB2-AEEE-828E3FCA6559}" presName="cycle" presStyleCnt="0"/>
      <dgm:spPr/>
    </dgm:pt>
    <dgm:pt modelId="{A37562F9-4B1A-427A-970C-0C1BAA661B37}" type="pres">
      <dgm:prSet presAssocID="{B8D6F4D0-4C25-4EB2-AEEE-828E3FCA6559}" presName="srcNode" presStyleLbl="node1" presStyleIdx="0" presStyleCnt="5"/>
      <dgm:spPr/>
    </dgm:pt>
    <dgm:pt modelId="{A39995CE-85FC-428F-B260-52D674A6F804}" type="pres">
      <dgm:prSet presAssocID="{B8D6F4D0-4C25-4EB2-AEEE-828E3FCA6559}" presName="conn" presStyleLbl="parChTrans1D2" presStyleIdx="0" presStyleCnt="1"/>
      <dgm:spPr/>
      <dgm:t>
        <a:bodyPr/>
        <a:lstStyle/>
        <a:p>
          <a:endParaRPr lang="fr-FR"/>
        </a:p>
      </dgm:t>
    </dgm:pt>
    <dgm:pt modelId="{288101F0-85D3-4C81-BB65-39079F5B7F26}" type="pres">
      <dgm:prSet presAssocID="{B8D6F4D0-4C25-4EB2-AEEE-828E3FCA6559}" presName="extraNode" presStyleLbl="node1" presStyleIdx="0" presStyleCnt="5"/>
      <dgm:spPr/>
    </dgm:pt>
    <dgm:pt modelId="{275EE0DD-42FC-467A-B4E6-A821C56234DA}" type="pres">
      <dgm:prSet presAssocID="{B8D6F4D0-4C25-4EB2-AEEE-828E3FCA6559}" presName="dstNode" presStyleLbl="node1" presStyleIdx="0" presStyleCnt="5"/>
      <dgm:spPr/>
    </dgm:pt>
    <dgm:pt modelId="{0C1AAB0A-2D21-4339-972A-15199A807084}" type="pres">
      <dgm:prSet presAssocID="{BF1523CB-AF3E-4132-B79E-1154C799840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7D814C-DC2D-4D4D-B44E-6FC5CC199824}" type="pres">
      <dgm:prSet presAssocID="{BF1523CB-AF3E-4132-B79E-1154C7998403}" presName="accent_1" presStyleCnt="0"/>
      <dgm:spPr/>
    </dgm:pt>
    <dgm:pt modelId="{8800FD40-E13B-4A79-983E-D098328E663B}" type="pres">
      <dgm:prSet presAssocID="{BF1523CB-AF3E-4132-B79E-1154C7998403}" presName="accentRepeatNode" presStyleLbl="solidFgAcc1" presStyleIdx="0" presStyleCnt="5"/>
      <dgm:spPr/>
    </dgm:pt>
    <dgm:pt modelId="{23040216-3AB3-4161-9784-64FEEF202156}" type="pres">
      <dgm:prSet presAssocID="{C48A6919-C284-4AA9-8986-F8CFDC7F73F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340EEC-5246-4712-9FBA-A2EEFFFC2D70}" type="pres">
      <dgm:prSet presAssocID="{C48A6919-C284-4AA9-8986-F8CFDC7F73F4}" presName="accent_2" presStyleCnt="0"/>
      <dgm:spPr/>
    </dgm:pt>
    <dgm:pt modelId="{402AADD9-8648-46A8-BE7E-B0AB0819556A}" type="pres">
      <dgm:prSet presAssocID="{C48A6919-C284-4AA9-8986-F8CFDC7F73F4}" presName="accentRepeatNode" presStyleLbl="solidFgAcc1" presStyleIdx="1" presStyleCnt="5"/>
      <dgm:spPr/>
    </dgm:pt>
    <dgm:pt modelId="{B7E2BF14-3D97-4B76-BE23-62B7ADCA2775}" type="pres">
      <dgm:prSet presAssocID="{6BDC7E8D-7F85-48BE-9BC1-5D43851BD24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BBD458-F814-4D41-830F-6AB83E76BE94}" type="pres">
      <dgm:prSet presAssocID="{6BDC7E8D-7F85-48BE-9BC1-5D43851BD243}" presName="accent_3" presStyleCnt="0"/>
      <dgm:spPr/>
    </dgm:pt>
    <dgm:pt modelId="{44010DD9-86A9-418D-9AAD-77C4B84EEC04}" type="pres">
      <dgm:prSet presAssocID="{6BDC7E8D-7F85-48BE-9BC1-5D43851BD243}" presName="accentRepeatNode" presStyleLbl="solidFgAcc1" presStyleIdx="2" presStyleCnt="5"/>
      <dgm:spPr/>
    </dgm:pt>
    <dgm:pt modelId="{C26C95C9-280C-4147-8066-736FFA4ECC7F}" type="pres">
      <dgm:prSet presAssocID="{7EDD4779-F647-4671-94E0-617AEA68300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40F015-EB3A-4A14-A22A-8777785371E3}" type="pres">
      <dgm:prSet presAssocID="{7EDD4779-F647-4671-94E0-617AEA683002}" presName="accent_4" presStyleCnt="0"/>
      <dgm:spPr/>
    </dgm:pt>
    <dgm:pt modelId="{46F838AE-C779-4031-8BAE-1BDDD49E7392}" type="pres">
      <dgm:prSet presAssocID="{7EDD4779-F647-4671-94E0-617AEA683002}" presName="accentRepeatNode" presStyleLbl="solidFgAcc1" presStyleIdx="3" presStyleCnt="5"/>
      <dgm:spPr/>
    </dgm:pt>
    <dgm:pt modelId="{DCD8F5A9-821F-4119-9AF2-08FC53E6C7E1}" type="pres">
      <dgm:prSet presAssocID="{677D68AA-36DD-4C8C-9238-E6CB5679CE2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6B4B0A-4873-4061-9340-9224D880677A}" type="pres">
      <dgm:prSet presAssocID="{677D68AA-36DD-4C8C-9238-E6CB5679CE2D}" presName="accent_5" presStyleCnt="0"/>
      <dgm:spPr/>
    </dgm:pt>
    <dgm:pt modelId="{69A4788C-17C0-485A-9A26-F26ECD5205FE}" type="pres">
      <dgm:prSet presAssocID="{677D68AA-36DD-4C8C-9238-E6CB5679CE2D}" presName="accentRepeatNode" presStyleLbl="solidFgAcc1" presStyleIdx="4" presStyleCnt="5"/>
      <dgm:spPr/>
    </dgm:pt>
  </dgm:ptLst>
  <dgm:cxnLst>
    <dgm:cxn modelId="{6085E837-C635-4245-8B0D-65D4AF6A58C3}" type="presOf" srcId="{677D68AA-36DD-4C8C-9238-E6CB5679CE2D}" destId="{DCD8F5A9-821F-4119-9AF2-08FC53E6C7E1}" srcOrd="0" destOrd="0" presId="urn:microsoft.com/office/officeart/2008/layout/VerticalCurvedList"/>
    <dgm:cxn modelId="{2989582F-A1C7-4E65-A832-EBE5E5918D79}" srcId="{B8D6F4D0-4C25-4EB2-AEEE-828E3FCA6559}" destId="{C48A6919-C284-4AA9-8986-F8CFDC7F73F4}" srcOrd="1" destOrd="0" parTransId="{02898628-978D-434E-8751-DFBC928CF5FD}" sibTransId="{045A002D-EAB1-4E1D-ABAA-6A71E715100A}"/>
    <dgm:cxn modelId="{C3739DDA-ED5E-4E3F-8A88-85741D51748B}" srcId="{B8D6F4D0-4C25-4EB2-AEEE-828E3FCA6559}" destId="{BF1523CB-AF3E-4132-B79E-1154C7998403}" srcOrd="0" destOrd="0" parTransId="{929148F1-9A9C-4A25-82C1-DAD9FE4B8E28}" sibTransId="{898DFDE5-566A-4B2F-9FA3-A52A13E57F2F}"/>
    <dgm:cxn modelId="{5526DBF4-259C-4D9F-B411-2500BC7BCCCA}" type="presOf" srcId="{898DFDE5-566A-4B2F-9FA3-A52A13E57F2F}" destId="{A39995CE-85FC-428F-B260-52D674A6F804}" srcOrd="0" destOrd="0" presId="urn:microsoft.com/office/officeart/2008/layout/VerticalCurvedList"/>
    <dgm:cxn modelId="{7AF424FF-EA5F-4D96-BB9B-E0AFAA2D085E}" srcId="{B8D6F4D0-4C25-4EB2-AEEE-828E3FCA6559}" destId="{7EDD4779-F647-4671-94E0-617AEA683002}" srcOrd="3" destOrd="0" parTransId="{204D90A5-F513-4C03-9C81-C6048D4FD89F}" sibTransId="{4FE88B4B-9716-4FBF-9E4F-3DB04DD2CAD5}"/>
    <dgm:cxn modelId="{5644EB26-CF60-4A03-A6A9-310E59605672}" srcId="{B8D6F4D0-4C25-4EB2-AEEE-828E3FCA6559}" destId="{6BDC7E8D-7F85-48BE-9BC1-5D43851BD243}" srcOrd="2" destOrd="0" parTransId="{17A4E4EA-0D6F-4316-8C1A-5D96DC841EC2}" sibTransId="{94B8D386-FBF8-47F5-AED4-AA5595501743}"/>
    <dgm:cxn modelId="{6FB3E8AF-698A-41A5-A4B1-A81DAC848F0D}" type="presOf" srcId="{BF1523CB-AF3E-4132-B79E-1154C7998403}" destId="{0C1AAB0A-2D21-4339-972A-15199A807084}" srcOrd="0" destOrd="0" presId="urn:microsoft.com/office/officeart/2008/layout/VerticalCurvedList"/>
    <dgm:cxn modelId="{4092D29B-8C8F-40E3-AC04-7074BB574B27}" type="presOf" srcId="{C48A6919-C284-4AA9-8986-F8CFDC7F73F4}" destId="{23040216-3AB3-4161-9784-64FEEF202156}" srcOrd="0" destOrd="0" presId="urn:microsoft.com/office/officeart/2008/layout/VerticalCurvedList"/>
    <dgm:cxn modelId="{65A39606-CBAB-4C49-B1AC-AB82D60393B9}" type="presOf" srcId="{B8D6F4D0-4C25-4EB2-AEEE-828E3FCA6559}" destId="{B7BE26A2-CAC7-4D44-A197-AAC80E663217}" srcOrd="0" destOrd="0" presId="urn:microsoft.com/office/officeart/2008/layout/VerticalCurvedList"/>
    <dgm:cxn modelId="{764AC44A-49AD-4AF7-B018-5F58C58A7095}" srcId="{B8D6F4D0-4C25-4EB2-AEEE-828E3FCA6559}" destId="{677D68AA-36DD-4C8C-9238-E6CB5679CE2D}" srcOrd="4" destOrd="0" parTransId="{98AC0DA0-6FD6-4F3D-87B7-EBF36F1A4403}" sibTransId="{54770854-F0DC-49EE-8E47-96854EC73267}"/>
    <dgm:cxn modelId="{E6C91016-8A7A-4678-AC33-E3496955BAF1}" type="presOf" srcId="{7EDD4779-F647-4671-94E0-617AEA683002}" destId="{C26C95C9-280C-4147-8066-736FFA4ECC7F}" srcOrd="0" destOrd="0" presId="urn:microsoft.com/office/officeart/2008/layout/VerticalCurvedList"/>
    <dgm:cxn modelId="{90586D70-9814-4A53-9DDD-F4B78DE52761}" type="presOf" srcId="{6BDC7E8D-7F85-48BE-9BC1-5D43851BD243}" destId="{B7E2BF14-3D97-4B76-BE23-62B7ADCA2775}" srcOrd="0" destOrd="0" presId="urn:microsoft.com/office/officeart/2008/layout/VerticalCurvedList"/>
    <dgm:cxn modelId="{6B2068C2-9F3F-455C-A723-47B642AB747B}" type="presParOf" srcId="{B7BE26A2-CAC7-4D44-A197-AAC80E663217}" destId="{ED7AE03D-1CF5-4A72-8E0D-05EA2C312C65}" srcOrd="0" destOrd="0" presId="urn:microsoft.com/office/officeart/2008/layout/VerticalCurvedList"/>
    <dgm:cxn modelId="{0C41F267-5DAC-44D3-B6FC-EC3AEBD26DF7}" type="presParOf" srcId="{ED7AE03D-1CF5-4A72-8E0D-05EA2C312C65}" destId="{F384C857-86D3-4D57-B070-AD60FD2A436B}" srcOrd="0" destOrd="0" presId="urn:microsoft.com/office/officeart/2008/layout/VerticalCurvedList"/>
    <dgm:cxn modelId="{61113D95-6692-4480-A311-CF2484B8791B}" type="presParOf" srcId="{F384C857-86D3-4D57-B070-AD60FD2A436B}" destId="{A37562F9-4B1A-427A-970C-0C1BAA661B37}" srcOrd="0" destOrd="0" presId="urn:microsoft.com/office/officeart/2008/layout/VerticalCurvedList"/>
    <dgm:cxn modelId="{1AD202BB-8AAD-4C01-893C-1E13DA573916}" type="presParOf" srcId="{F384C857-86D3-4D57-B070-AD60FD2A436B}" destId="{A39995CE-85FC-428F-B260-52D674A6F804}" srcOrd="1" destOrd="0" presId="urn:microsoft.com/office/officeart/2008/layout/VerticalCurvedList"/>
    <dgm:cxn modelId="{233E73D4-808C-40C1-8C83-5A6531DAC8AE}" type="presParOf" srcId="{F384C857-86D3-4D57-B070-AD60FD2A436B}" destId="{288101F0-85D3-4C81-BB65-39079F5B7F26}" srcOrd="2" destOrd="0" presId="urn:microsoft.com/office/officeart/2008/layout/VerticalCurvedList"/>
    <dgm:cxn modelId="{B2B6D7F4-9ADD-47CC-AEF2-E44184990B4F}" type="presParOf" srcId="{F384C857-86D3-4D57-B070-AD60FD2A436B}" destId="{275EE0DD-42FC-467A-B4E6-A821C56234DA}" srcOrd="3" destOrd="0" presId="urn:microsoft.com/office/officeart/2008/layout/VerticalCurvedList"/>
    <dgm:cxn modelId="{0F46C38A-0A9E-4C07-A5D5-D64DDDF7B53F}" type="presParOf" srcId="{ED7AE03D-1CF5-4A72-8E0D-05EA2C312C65}" destId="{0C1AAB0A-2D21-4339-972A-15199A807084}" srcOrd="1" destOrd="0" presId="urn:microsoft.com/office/officeart/2008/layout/VerticalCurvedList"/>
    <dgm:cxn modelId="{48CAE96B-B509-41AC-8CEA-0DA5F9A7A684}" type="presParOf" srcId="{ED7AE03D-1CF5-4A72-8E0D-05EA2C312C65}" destId="{627D814C-DC2D-4D4D-B44E-6FC5CC199824}" srcOrd="2" destOrd="0" presId="urn:microsoft.com/office/officeart/2008/layout/VerticalCurvedList"/>
    <dgm:cxn modelId="{555D1C95-D03D-49B3-85F2-0E716659BAB5}" type="presParOf" srcId="{627D814C-DC2D-4D4D-B44E-6FC5CC199824}" destId="{8800FD40-E13B-4A79-983E-D098328E663B}" srcOrd="0" destOrd="0" presId="urn:microsoft.com/office/officeart/2008/layout/VerticalCurvedList"/>
    <dgm:cxn modelId="{1CBBC9EE-EEC7-40CB-B43D-F4071C8A94CA}" type="presParOf" srcId="{ED7AE03D-1CF5-4A72-8E0D-05EA2C312C65}" destId="{23040216-3AB3-4161-9784-64FEEF202156}" srcOrd="3" destOrd="0" presId="urn:microsoft.com/office/officeart/2008/layout/VerticalCurvedList"/>
    <dgm:cxn modelId="{66C0EB9F-5C6F-4569-B1A4-5A187AE9631A}" type="presParOf" srcId="{ED7AE03D-1CF5-4A72-8E0D-05EA2C312C65}" destId="{E6340EEC-5246-4712-9FBA-A2EEFFFC2D70}" srcOrd="4" destOrd="0" presId="urn:microsoft.com/office/officeart/2008/layout/VerticalCurvedList"/>
    <dgm:cxn modelId="{174F63A4-F7A3-4556-B1F2-822178FE761A}" type="presParOf" srcId="{E6340EEC-5246-4712-9FBA-A2EEFFFC2D70}" destId="{402AADD9-8648-46A8-BE7E-B0AB0819556A}" srcOrd="0" destOrd="0" presId="urn:microsoft.com/office/officeart/2008/layout/VerticalCurvedList"/>
    <dgm:cxn modelId="{B2C7AEC7-D0AA-4F79-9869-3764E8810003}" type="presParOf" srcId="{ED7AE03D-1CF5-4A72-8E0D-05EA2C312C65}" destId="{B7E2BF14-3D97-4B76-BE23-62B7ADCA2775}" srcOrd="5" destOrd="0" presId="urn:microsoft.com/office/officeart/2008/layout/VerticalCurvedList"/>
    <dgm:cxn modelId="{B95A896F-66DA-4E29-942E-2F120248F8C0}" type="presParOf" srcId="{ED7AE03D-1CF5-4A72-8E0D-05EA2C312C65}" destId="{6BBBD458-F814-4D41-830F-6AB83E76BE94}" srcOrd="6" destOrd="0" presId="urn:microsoft.com/office/officeart/2008/layout/VerticalCurvedList"/>
    <dgm:cxn modelId="{21357139-BFCA-4FE4-A61C-31EE7F84174C}" type="presParOf" srcId="{6BBBD458-F814-4D41-830F-6AB83E76BE94}" destId="{44010DD9-86A9-418D-9AAD-77C4B84EEC04}" srcOrd="0" destOrd="0" presId="urn:microsoft.com/office/officeart/2008/layout/VerticalCurvedList"/>
    <dgm:cxn modelId="{C91C2B2A-7379-4F71-9CAC-11E8B55DA434}" type="presParOf" srcId="{ED7AE03D-1CF5-4A72-8E0D-05EA2C312C65}" destId="{C26C95C9-280C-4147-8066-736FFA4ECC7F}" srcOrd="7" destOrd="0" presId="urn:microsoft.com/office/officeart/2008/layout/VerticalCurvedList"/>
    <dgm:cxn modelId="{093DC441-6E5E-4F3B-A457-9EC82E69966A}" type="presParOf" srcId="{ED7AE03D-1CF5-4A72-8E0D-05EA2C312C65}" destId="{DA40F015-EB3A-4A14-A22A-8777785371E3}" srcOrd="8" destOrd="0" presId="urn:microsoft.com/office/officeart/2008/layout/VerticalCurvedList"/>
    <dgm:cxn modelId="{A4D39B89-BE23-461C-A9DA-9F65861ECD6E}" type="presParOf" srcId="{DA40F015-EB3A-4A14-A22A-8777785371E3}" destId="{46F838AE-C779-4031-8BAE-1BDDD49E7392}" srcOrd="0" destOrd="0" presId="urn:microsoft.com/office/officeart/2008/layout/VerticalCurvedList"/>
    <dgm:cxn modelId="{6524EF01-1BC0-4B5E-8D1F-AE990FC314A8}" type="presParOf" srcId="{ED7AE03D-1CF5-4A72-8E0D-05EA2C312C65}" destId="{DCD8F5A9-821F-4119-9AF2-08FC53E6C7E1}" srcOrd="9" destOrd="0" presId="urn:microsoft.com/office/officeart/2008/layout/VerticalCurvedList"/>
    <dgm:cxn modelId="{3CDBBA8F-51A1-4C27-8DB7-6742719AC1BC}" type="presParOf" srcId="{ED7AE03D-1CF5-4A72-8E0D-05EA2C312C65}" destId="{206B4B0A-4873-4061-9340-9224D880677A}" srcOrd="10" destOrd="0" presId="urn:microsoft.com/office/officeart/2008/layout/VerticalCurvedList"/>
    <dgm:cxn modelId="{FC86B542-D6C3-47EF-AEA7-70E391281066}" type="presParOf" srcId="{206B4B0A-4873-4061-9340-9224D880677A}" destId="{69A4788C-17C0-485A-9A26-F26ECD5205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6F4D0-4C25-4EB2-AEEE-828E3FCA65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C48A6919-C284-4AA9-8986-F8CFDC7F73F4}">
      <dgm:prSet/>
      <dgm:spPr>
        <a:solidFill>
          <a:schemeClr val="accent4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Présence de super-</a:t>
          </a:r>
          <a:r>
            <a:rPr lang="fr-FR" dirty="0" err="1" smtClean="0"/>
            <a:t>spreaders</a:t>
          </a:r>
          <a:endParaRPr lang="fr-FR" dirty="0"/>
        </a:p>
      </dgm:t>
    </dgm:pt>
    <dgm:pt modelId="{02898628-978D-434E-8751-DFBC928CF5FD}" type="parTrans" cxnId="{2989582F-A1C7-4E65-A832-EBE5E5918D79}">
      <dgm:prSet/>
      <dgm:spPr/>
      <dgm:t>
        <a:bodyPr/>
        <a:lstStyle/>
        <a:p>
          <a:endParaRPr lang="fr-FR"/>
        </a:p>
      </dgm:t>
    </dgm:pt>
    <dgm:pt modelId="{045A002D-EAB1-4E1D-ABAA-6A71E715100A}" type="sibTrans" cxnId="{2989582F-A1C7-4E65-A832-EBE5E5918D79}">
      <dgm:prSet/>
      <dgm:spPr/>
      <dgm:t>
        <a:bodyPr/>
        <a:lstStyle/>
        <a:p>
          <a:endParaRPr lang="fr-FR"/>
        </a:p>
      </dgm:t>
    </dgm:pt>
    <dgm:pt modelId="{6BDC7E8D-7F85-48BE-9BC1-5D43851BD243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Espèce-hôte du cas index</a:t>
          </a:r>
          <a:endParaRPr lang="fr-FR" dirty="0"/>
        </a:p>
      </dgm:t>
    </dgm:pt>
    <dgm:pt modelId="{17A4E4EA-0D6F-4316-8C1A-5D96DC841EC2}" type="parTrans" cxnId="{5644EB26-CF60-4A03-A6A9-310E59605672}">
      <dgm:prSet/>
      <dgm:spPr/>
      <dgm:t>
        <a:bodyPr/>
        <a:lstStyle/>
        <a:p>
          <a:endParaRPr lang="fr-FR"/>
        </a:p>
      </dgm:t>
    </dgm:pt>
    <dgm:pt modelId="{94B8D386-FBF8-47F5-AED4-AA5595501743}" type="sibTrans" cxnId="{5644EB26-CF60-4A03-A6A9-310E59605672}">
      <dgm:prSet/>
      <dgm:spPr/>
      <dgm:t>
        <a:bodyPr/>
        <a:lstStyle/>
        <a:p>
          <a:endParaRPr lang="fr-FR"/>
        </a:p>
      </dgm:t>
    </dgm:pt>
    <dgm:pt modelId="{7EDD4779-F647-4671-94E0-617AEA683002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Taille de l’épidémie</a:t>
          </a:r>
          <a:endParaRPr lang="fr-FR" dirty="0"/>
        </a:p>
      </dgm:t>
    </dgm:pt>
    <dgm:pt modelId="{204D90A5-F513-4C03-9C81-C6048D4FD89F}" type="parTrans" cxnId="{7AF424FF-EA5F-4D96-BB9B-E0AFAA2D085E}">
      <dgm:prSet/>
      <dgm:spPr/>
      <dgm:t>
        <a:bodyPr/>
        <a:lstStyle/>
        <a:p>
          <a:endParaRPr lang="fr-FR"/>
        </a:p>
      </dgm:t>
    </dgm:pt>
    <dgm:pt modelId="{4FE88B4B-9716-4FBF-9E4F-3DB04DD2CAD5}" type="sibTrans" cxnId="{7AF424FF-EA5F-4D96-BB9B-E0AFAA2D085E}">
      <dgm:prSet/>
      <dgm:spPr/>
      <dgm:t>
        <a:bodyPr/>
        <a:lstStyle/>
        <a:p>
          <a:endParaRPr lang="fr-FR"/>
        </a:p>
      </dgm:t>
    </dgm:pt>
    <dgm:pt modelId="{677D68AA-36DD-4C8C-9238-E6CB5679CE2D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Contribution des espèces-hôtes</a:t>
          </a:r>
          <a:endParaRPr lang="fr-FR" dirty="0"/>
        </a:p>
      </dgm:t>
    </dgm:pt>
    <dgm:pt modelId="{98AC0DA0-6FD6-4F3D-87B7-EBF36F1A4403}" type="parTrans" cxnId="{764AC44A-49AD-4AF7-B018-5F58C58A7095}">
      <dgm:prSet/>
      <dgm:spPr/>
      <dgm:t>
        <a:bodyPr/>
        <a:lstStyle/>
        <a:p>
          <a:endParaRPr lang="fr-FR"/>
        </a:p>
      </dgm:t>
    </dgm:pt>
    <dgm:pt modelId="{54770854-F0DC-49EE-8E47-96854EC73267}" type="sibTrans" cxnId="{764AC44A-49AD-4AF7-B018-5F58C58A7095}">
      <dgm:prSet/>
      <dgm:spPr/>
      <dgm:t>
        <a:bodyPr/>
        <a:lstStyle/>
        <a:p>
          <a:endParaRPr lang="fr-FR"/>
        </a:p>
      </dgm:t>
    </dgm:pt>
    <dgm:pt modelId="{BF1523CB-AF3E-4132-B79E-1154C7998403}">
      <dgm:prSet/>
      <dgm:spPr>
        <a:solidFill>
          <a:schemeClr val="accent4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fr-FR" dirty="0" smtClean="0"/>
            <a:t>Exactitude</a:t>
          </a:r>
          <a:endParaRPr lang="fr-FR" dirty="0"/>
        </a:p>
      </dgm:t>
    </dgm:pt>
    <dgm:pt modelId="{898DFDE5-566A-4B2F-9FA3-A52A13E57F2F}" type="sibTrans" cxnId="{C3739DDA-ED5E-4E3F-8A88-85741D51748B}">
      <dgm:prSet/>
      <dgm:spPr/>
      <dgm:t>
        <a:bodyPr/>
        <a:lstStyle/>
        <a:p>
          <a:endParaRPr lang="fr-FR"/>
        </a:p>
      </dgm:t>
    </dgm:pt>
    <dgm:pt modelId="{929148F1-9A9C-4A25-82C1-DAD9FE4B8E28}" type="parTrans" cxnId="{C3739DDA-ED5E-4E3F-8A88-85741D51748B}">
      <dgm:prSet/>
      <dgm:spPr/>
      <dgm:t>
        <a:bodyPr/>
        <a:lstStyle/>
        <a:p>
          <a:endParaRPr lang="fr-FR"/>
        </a:p>
      </dgm:t>
    </dgm:pt>
    <dgm:pt modelId="{B7BE26A2-CAC7-4D44-A197-AAC80E663217}" type="pres">
      <dgm:prSet presAssocID="{B8D6F4D0-4C25-4EB2-AEEE-828E3FCA65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ED7AE03D-1CF5-4A72-8E0D-05EA2C312C65}" type="pres">
      <dgm:prSet presAssocID="{B8D6F4D0-4C25-4EB2-AEEE-828E3FCA6559}" presName="Name1" presStyleCnt="0"/>
      <dgm:spPr/>
    </dgm:pt>
    <dgm:pt modelId="{F384C857-86D3-4D57-B070-AD60FD2A436B}" type="pres">
      <dgm:prSet presAssocID="{B8D6F4D0-4C25-4EB2-AEEE-828E3FCA6559}" presName="cycle" presStyleCnt="0"/>
      <dgm:spPr/>
    </dgm:pt>
    <dgm:pt modelId="{A37562F9-4B1A-427A-970C-0C1BAA661B37}" type="pres">
      <dgm:prSet presAssocID="{B8D6F4D0-4C25-4EB2-AEEE-828E3FCA6559}" presName="srcNode" presStyleLbl="node1" presStyleIdx="0" presStyleCnt="5"/>
      <dgm:spPr/>
    </dgm:pt>
    <dgm:pt modelId="{A39995CE-85FC-428F-B260-52D674A6F804}" type="pres">
      <dgm:prSet presAssocID="{B8D6F4D0-4C25-4EB2-AEEE-828E3FCA6559}" presName="conn" presStyleLbl="parChTrans1D2" presStyleIdx="0" presStyleCnt="1"/>
      <dgm:spPr/>
      <dgm:t>
        <a:bodyPr/>
        <a:lstStyle/>
        <a:p>
          <a:endParaRPr lang="fr-FR"/>
        </a:p>
      </dgm:t>
    </dgm:pt>
    <dgm:pt modelId="{288101F0-85D3-4C81-BB65-39079F5B7F26}" type="pres">
      <dgm:prSet presAssocID="{B8D6F4D0-4C25-4EB2-AEEE-828E3FCA6559}" presName="extraNode" presStyleLbl="node1" presStyleIdx="0" presStyleCnt="5"/>
      <dgm:spPr/>
    </dgm:pt>
    <dgm:pt modelId="{275EE0DD-42FC-467A-B4E6-A821C56234DA}" type="pres">
      <dgm:prSet presAssocID="{B8D6F4D0-4C25-4EB2-AEEE-828E3FCA6559}" presName="dstNode" presStyleLbl="node1" presStyleIdx="0" presStyleCnt="5"/>
      <dgm:spPr/>
    </dgm:pt>
    <dgm:pt modelId="{0C1AAB0A-2D21-4339-972A-15199A807084}" type="pres">
      <dgm:prSet presAssocID="{BF1523CB-AF3E-4132-B79E-1154C799840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7D814C-DC2D-4D4D-B44E-6FC5CC199824}" type="pres">
      <dgm:prSet presAssocID="{BF1523CB-AF3E-4132-B79E-1154C7998403}" presName="accent_1" presStyleCnt="0"/>
      <dgm:spPr/>
    </dgm:pt>
    <dgm:pt modelId="{8800FD40-E13B-4A79-983E-D098328E663B}" type="pres">
      <dgm:prSet presAssocID="{BF1523CB-AF3E-4132-B79E-1154C7998403}" presName="accentRepeatNode" presStyleLbl="solidFgAcc1" presStyleIdx="0" presStyleCnt="5"/>
      <dgm:spPr/>
    </dgm:pt>
    <dgm:pt modelId="{23040216-3AB3-4161-9784-64FEEF202156}" type="pres">
      <dgm:prSet presAssocID="{C48A6919-C284-4AA9-8986-F8CFDC7F73F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340EEC-5246-4712-9FBA-A2EEFFFC2D70}" type="pres">
      <dgm:prSet presAssocID="{C48A6919-C284-4AA9-8986-F8CFDC7F73F4}" presName="accent_2" presStyleCnt="0"/>
      <dgm:spPr/>
    </dgm:pt>
    <dgm:pt modelId="{402AADD9-8648-46A8-BE7E-B0AB0819556A}" type="pres">
      <dgm:prSet presAssocID="{C48A6919-C284-4AA9-8986-F8CFDC7F73F4}" presName="accentRepeatNode" presStyleLbl="solidFgAcc1" presStyleIdx="1" presStyleCnt="5"/>
      <dgm:spPr/>
    </dgm:pt>
    <dgm:pt modelId="{B7E2BF14-3D97-4B76-BE23-62B7ADCA2775}" type="pres">
      <dgm:prSet presAssocID="{6BDC7E8D-7F85-48BE-9BC1-5D43851BD24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BBD458-F814-4D41-830F-6AB83E76BE94}" type="pres">
      <dgm:prSet presAssocID="{6BDC7E8D-7F85-48BE-9BC1-5D43851BD243}" presName="accent_3" presStyleCnt="0"/>
      <dgm:spPr/>
    </dgm:pt>
    <dgm:pt modelId="{44010DD9-86A9-418D-9AAD-77C4B84EEC04}" type="pres">
      <dgm:prSet presAssocID="{6BDC7E8D-7F85-48BE-9BC1-5D43851BD243}" presName="accentRepeatNode" presStyleLbl="solidFgAcc1" presStyleIdx="2" presStyleCnt="5"/>
      <dgm:spPr/>
    </dgm:pt>
    <dgm:pt modelId="{C26C95C9-280C-4147-8066-736FFA4ECC7F}" type="pres">
      <dgm:prSet presAssocID="{7EDD4779-F647-4671-94E0-617AEA68300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40F015-EB3A-4A14-A22A-8777785371E3}" type="pres">
      <dgm:prSet presAssocID="{7EDD4779-F647-4671-94E0-617AEA683002}" presName="accent_4" presStyleCnt="0"/>
      <dgm:spPr/>
    </dgm:pt>
    <dgm:pt modelId="{46F838AE-C779-4031-8BAE-1BDDD49E7392}" type="pres">
      <dgm:prSet presAssocID="{7EDD4779-F647-4671-94E0-617AEA683002}" presName="accentRepeatNode" presStyleLbl="solidFgAcc1" presStyleIdx="3" presStyleCnt="5"/>
      <dgm:spPr/>
    </dgm:pt>
    <dgm:pt modelId="{DCD8F5A9-821F-4119-9AF2-08FC53E6C7E1}" type="pres">
      <dgm:prSet presAssocID="{677D68AA-36DD-4C8C-9238-E6CB5679CE2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6B4B0A-4873-4061-9340-9224D880677A}" type="pres">
      <dgm:prSet presAssocID="{677D68AA-36DD-4C8C-9238-E6CB5679CE2D}" presName="accent_5" presStyleCnt="0"/>
      <dgm:spPr/>
    </dgm:pt>
    <dgm:pt modelId="{69A4788C-17C0-485A-9A26-F26ECD5205FE}" type="pres">
      <dgm:prSet presAssocID="{677D68AA-36DD-4C8C-9238-E6CB5679CE2D}" presName="accentRepeatNode" presStyleLbl="solidFgAcc1" presStyleIdx="4" presStyleCnt="5"/>
      <dgm:spPr/>
    </dgm:pt>
  </dgm:ptLst>
  <dgm:cxnLst>
    <dgm:cxn modelId="{6085E837-C635-4245-8B0D-65D4AF6A58C3}" type="presOf" srcId="{677D68AA-36DD-4C8C-9238-E6CB5679CE2D}" destId="{DCD8F5A9-821F-4119-9AF2-08FC53E6C7E1}" srcOrd="0" destOrd="0" presId="urn:microsoft.com/office/officeart/2008/layout/VerticalCurvedList"/>
    <dgm:cxn modelId="{2989582F-A1C7-4E65-A832-EBE5E5918D79}" srcId="{B8D6F4D0-4C25-4EB2-AEEE-828E3FCA6559}" destId="{C48A6919-C284-4AA9-8986-F8CFDC7F73F4}" srcOrd="1" destOrd="0" parTransId="{02898628-978D-434E-8751-DFBC928CF5FD}" sibTransId="{045A002D-EAB1-4E1D-ABAA-6A71E715100A}"/>
    <dgm:cxn modelId="{C3739DDA-ED5E-4E3F-8A88-85741D51748B}" srcId="{B8D6F4D0-4C25-4EB2-AEEE-828E3FCA6559}" destId="{BF1523CB-AF3E-4132-B79E-1154C7998403}" srcOrd="0" destOrd="0" parTransId="{929148F1-9A9C-4A25-82C1-DAD9FE4B8E28}" sibTransId="{898DFDE5-566A-4B2F-9FA3-A52A13E57F2F}"/>
    <dgm:cxn modelId="{5526DBF4-259C-4D9F-B411-2500BC7BCCCA}" type="presOf" srcId="{898DFDE5-566A-4B2F-9FA3-A52A13E57F2F}" destId="{A39995CE-85FC-428F-B260-52D674A6F804}" srcOrd="0" destOrd="0" presId="urn:microsoft.com/office/officeart/2008/layout/VerticalCurvedList"/>
    <dgm:cxn modelId="{7AF424FF-EA5F-4D96-BB9B-E0AFAA2D085E}" srcId="{B8D6F4D0-4C25-4EB2-AEEE-828E3FCA6559}" destId="{7EDD4779-F647-4671-94E0-617AEA683002}" srcOrd="3" destOrd="0" parTransId="{204D90A5-F513-4C03-9C81-C6048D4FD89F}" sibTransId="{4FE88B4B-9716-4FBF-9E4F-3DB04DD2CAD5}"/>
    <dgm:cxn modelId="{5644EB26-CF60-4A03-A6A9-310E59605672}" srcId="{B8D6F4D0-4C25-4EB2-AEEE-828E3FCA6559}" destId="{6BDC7E8D-7F85-48BE-9BC1-5D43851BD243}" srcOrd="2" destOrd="0" parTransId="{17A4E4EA-0D6F-4316-8C1A-5D96DC841EC2}" sibTransId="{94B8D386-FBF8-47F5-AED4-AA5595501743}"/>
    <dgm:cxn modelId="{6FB3E8AF-698A-41A5-A4B1-A81DAC848F0D}" type="presOf" srcId="{BF1523CB-AF3E-4132-B79E-1154C7998403}" destId="{0C1AAB0A-2D21-4339-972A-15199A807084}" srcOrd="0" destOrd="0" presId="urn:microsoft.com/office/officeart/2008/layout/VerticalCurvedList"/>
    <dgm:cxn modelId="{4092D29B-8C8F-40E3-AC04-7074BB574B27}" type="presOf" srcId="{C48A6919-C284-4AA9-8986-F8CFDC7F73F4}" destId="{23040216-3AB3-4161-9784-64FEEF202156}" srcOrd="0" destOrd="0" presId="urn:microsoft.com/office/officeart/2008/layout/VerticalCurvedList"/>
    <dgm:cxn modelId="{65A39606-CBAB-4C49-B1AC-AB82D60393B9}" type="presOf" srcId="{B8D6F4D0-4C25-4EB2-AEEE-828E3FCA6559}" destId="{B7BE26A2-CAC7-4D44-A197-AAC80E663217}" srcOrd="0" destOrd="0" presId="urn:microsoft.com/office/officeart/2008/layout/VerticalCurvedList"/>
    <dgm:cxn modelId="{764AC44A-49AD-4AF7-B018-5F58C58A7095}" srcId="{B8D6F4D0-4C25-4EB2-AEEE-828E3FCA6559}" destId="{677D68AA-36DD-4C8C-9238-E6CB5679CE2D}" srcOrd="4" destOrd="0" parTransId="{98AC0DA0-6FD6-4F3D-87B7-EBF36F1A4403}" sibTransId="{54770854-F0DC-49EE-8E47-96854EC73267}"/>
    <dgm:cxn modelId="{E6C91016-8A7A-4678-AC33-E3496955BAF1}" type="presOf" srcId="{7EDD4779-F647-4671-94E0-617AEA683002}" destId="{C26C95C9-280C-4147-8066-736FFA4ECC7F}" srcOrd="0" destOrd="0" presId="urn:microsoft.com/office/officeart/2008/layout/VerticalCurvedList"/>
    <dgm:cxn modelId="{90586D70-9814-4A53-9DDD-F4B78DE52761}" type="presOf" srcId="{6BDC7E8D-7F85-48BE-9BC1-5D43851BD243}" destId="{B7E2BF14-3D97-4B76-BE23-62B7ADCA2775}" srcOrd="0" destOrd="0" presId="urn:microsoft.com/office/officeart/2008/layout/VerticalCurvedList"/>
    <dgm:cxn modelId="{6B2068C2-9F3F-455C-A723-47B642AB747B}" type="presParOf" srcId="{B7BE26A2-CAC7-4D44-A197-AAC80E663217}" destId="{ED7AE03D-1CF5-4A72-8E0D-05EA2C312C65}" srcOrd="0" destOrd="0" presId="urn:microsoft.com/office/officeart/2008/layout/VerticalCurvedList"/>
    <dgm:cxn modelId="{0C41F267-5DAC-44D3-B6FC-EC3AEBD26DF7}" type="presParOf" srcId="{ED7AE03D-1CF5-4A72-8E0D-05EA2C312C65}" destId="{F384C857-86D3-4D57-B070-AD60FD2A436B}" srcOrd="0" destOrd="0" presId="urn:microsoft.com/office/officeart/2008/layout/VerticalCurvedList"/>
    <dgm:cxn modelId="{61113D95-6692-4480-A311-CF2484B8791B}" type="presParOf" srcId="{F384C857-86D3-4D57-B070-AD60FD2A436B}" destId="{A37562F9-4B1A-427A-970C-0C1BAA661B37}" srcOrd="0" destOrd="0" presId="urn:microsoft.com/office/officeart/2008/layout/VerticalCurvedList"/>
    <dgm:cxn modelId="{1AD202BB-8AAD-4C01-893C-1E13DA573916}" type="presParOf" srcId="{F384C857-86D3-4D57-B070-AD60FD2A436B}" destId="{A39995CE-85FC-428F-B260-52D674A6F804}" srcOrd="1" destOrd="0" presId="urn:microsoft.com/office/officeart/2008/layout/VerticalCurvedList"/>
    <dgm:cxn modelId="{233E73D4-808C-40C1-8C83-5A6531DAC8AE}" type="presParOf" srcId="{F384C857-86D3-4D57-B070-AD60FD2A436B}" destId="{288101F0-85D3-4C81-BB65-39079F5B7F26}" srcOrd="2" destOrd="0" presId="urn:microsoft.com/office/officeart/2008/layout/VerticalCurvedList"/>
    <dgm:cxn modelId="{B2B6D7F4-9ADD-47CC-AEF2-E44184990B4F}" type="presParOf" srcId="{F384C857-86D3-4D57-B070-AD60FD2A436B}" destId="{275EE0DD-42FC-467A-B4E6-A821C56234DA}" srcOrd="3" destOrd="0" presId="urn:microsoft.com/office/officeart/2008/layout/VerticalCurvedList"/>
    <dgm:cxn modelId="{0F46C38A-0A9E-4C07-A5D5-D64DDDF7B53F}" type="presParOf" srcId="{ED7AE03D-1CF5-4A72-8E0D-05EA2C312C65}" destId="{0C1AAB0A-2D21-4339-972A-15199A807084}" srcOrd="1" destOrd="0" presId="urn:microsoft.com/office/officeart/2008/layout/VerticalCurvedList"/>
    <dgm:cxn modelId="{48CAE96B-B509-41AC-8CEA-0DA5F9A7A684}" type="presParOf" srcId="{ED7AE03D-1CF5-4A72-8E0D-05EA2C312C65}" destId="{627D814C-DC2D-4D4D-B44E-6FC5CC199824}" srcOrd="2" destOrd="0" presId="urn:microsoft.com/office/officeart/2008/layout/VerticalCurvedList"/>
    <dgm:cxn modelId="{555D1C95-D03D-49B3-85F2-0E716659BAB5}" type="presParOf" srcId="{627D814C-DC2D-4D4D-B44E-6FC5CC199824}" destId="{8800FD40-E13B-4A79-983E-D098328E663B}" srcOrd="0" destOrd="0" presId="urn:microsoft.com/office/officeart/2008/layout/VerticalCurvedList"/>
    <dgm:cxn modelId="{1CBBC9EE-EEC7-40CB-B43D-F4071C8A94CA}" type="presParOf" srcId="{ED7AE03D-1CF5-4A72-8E0D-05EA2C312C65}" destId="{23040216-3AB3-4161-9784-64FEEF202156}" srcOrd="3" destOrd="0" presId="urn:microsoft.com/office/officeart/2008/layout/VerticalCurvedList"/>
    <dgm:cxn modelId="{66C0EB9F-5C6F-4569-B1A4-5A187AE9631A}" type="presParOf" srcId="{ED7AE03D-1CF5-4A72-8E0D-05EA2C312C65}" destId="{E6340EEC-5246-4712-9FBA-A2EEFFFC2D70}" srcOrd="4" destOrd="0" presId="urn:microsoft.com/office/officeart/2008/layout/VerticalCurvedList"/>
    <dgm:cxn modelId="{174F63A4-F7A3-4556-B1F2-822178FE761A}" type="presParOf" srcId="{E6340EEC-5246-4712-9FBA-A2EEFFFC2D70}" destId="{402AADD9-8648-46A8-BE7E-B0AB0819556A}" srcOrd="0" destOrd="0" presId="urn:microsoft.com/office/officeart/2008/layout/VerticalCurvedList"/>
    <dgm:cxn modelId="{B2C7AEC7-D0AA-4F79-9869-3764E8810003}" type="presParOf" srcId="{ED7AE03D-1CF5-4A72-8E0D-05EA2C312C65}" destId="{B7E2BF14-3D97-4B76-BE23-62B7ADCA2775}" srcOrd="5" destOrd="0" presId="urn:microsoft.com/office/officeart/2008/layout/VerticalCurvedList"/>
    <dgm:cxn modelId="{B95A896F-66DA-4E29-942E-2F120248F8C0}" type="presParOf" srcId="{ED7AE03D-1CF5-4A72-8E0D-05EA2C312C65}" destId="{6BBBD458-F814-4D41-830F-6AB83E76BE94}" srcOrd="6" destOrd="0" presId="urn:microsoft.com/office/officeart/2008/layout/VerticalCurvedList"/>
    <dgm:cxn modelId="{21357139-BFCA-4FE4-A61C-31EE7F84174C}" type="presParOf" srcId="{6BBBD458-F814-4D41-830F-6AB83E76BE94}" destId="{44010DD9-86A9-418D-9AAD-77C4B84EEC04}" srcOrd="0" destOrd="0" presId="urn:microsoft.com/office/officeart/2008/layout/VerticalCurvedList"/>
    <dgm:cxn modelId="{C91C2B2A-7379-4F71-9CAC-11E8B55DA434}" type="presParOf" srcId="{ED7AE03D-1CF5-4A72-8E0D-05EA2C312C65}" destId="{C26C95C9-280C-4147-8066-736FFA4ECC7F}" srcOrd="7" destOrd="0" presId="urn:microsoft.com/office/officeart/2008/layout/VerticalCurvedList"/>
    <dgm:cxn modelId="{093DC441-6E5E-4F3B-A457-9EC82E69966A}" type="presParOf" srcId="{ED7AE03D-1CF5-4A72-8E0D-05EA2C312C65}" destId="{DA40F015-EB3A-4A14-A22A-8777785371E3}" srcOrd="8" destOrd="0" presId="urn:microsoft.com/office/officeart/2008/layout/VerticalCurvedList"/>
    <dgm:cxn modelId="{A4D39B89-BE23-461C-A9DA-9F65861ECD6E}" type="presParOf" srcId="{DA40F015-EB3A-4A14-A22A-8777785371E3}" destId="{46F838AE-C779-4031-8BAE-1BDDD49E7392}" srcOrd="0" destOrd="0" presId="urn:microsoft.com/office/officeart/2008/layout/VerticalCurvedList"/>
    <dgm:cxn modelId="{6524EF01-1BC0-4B5E-8D1F-AE990FC314A8}" type="presParOf" srcId="{ED7AE03D-1CF5-4A72-8E0D-05EA2C312C65}" destId="{DCD8F5A9-821F-4119-9AF2-08FC53E6C7E1}" srcOrd="9" destOrd="0" presId="urn:microsoft.com/office/officeart/2008/layout/VerticalCurvedList"/>
    <dgm:cxn modelId="{3CDBBA8F-51A1-4C27-8DB7-6742719AC1BC}" type="presParOf" srcId="{ED7AE03D-1CF5-4A72-8E0D-05EA2C312C65}" destId="{206B4B0A-4873-4061-9340-9224D880677A}" srcOrd="10" destOrd="0" presId="urn:microsoft.com/office/officeart/2008/layout/VerticalCurvedList"/>
    <dgm:cxn modelId="{FC86B542-D6C3-47EF-AEA7-70E391281066}" type="presParOf" srcId="{206B4B0A-4873-4061-9340-9224D880677A}" destId="{69A4788C-17C0-485A-9A26-F26ECD5205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BBFD9-7A59-4493-BE3D-BB8EE65619EF}">
      <dsp:nvSpPr>
        <dsp:cNvPr id="0" name=""/>
        <dsp:cNvSpPr/>
      </dsp:nvSpPr>
      <dsp:spPr>
        <a:xfrm>
          <a:off x="2891863" y="2249724"/>
          <a:ext cx="2980266" cy="2980266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Méthodes</a:t>
          </a:r>
          <a:endParaRPr lang="fr-FR" sz="3200" kern="1200" dirty="0"/>
        </a:p>
      </dsp:txBody>
      <dsp:txXfrm>
        <a:off x="3491029" y="2947837"/>
        <a:ext cx="1781934" cy="1531918"/>
      </dsp:txXfrm>
    </dsp:sp>
    <dsp:sp modelId="{F1C898ED-D22E-4E31-8350-382CC7ECF68B}">
      <dsp:nvSpPr>
        <dsp:cNvPr id="0" name=""/>
        <dsp:cNvSpPr/>
      </dsp:nvSpPr>
      <dsp:spPr>
        <a:xfrm>
          <a:off x="1093963" y="3251200"/>
          <a:ext cx="2167466" cy="2167466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 </a:t>
          </a:r>
          <a:endParaRPr lang="fr-FR" sz="3200" kern="1200" dirty="0"/>
        </a:p>
      </dsp:txBody>
      <dsp:txXfrm>
        <a:off x="1639629" y="3800164"/>
        <a:ext cx="1076134" cy="1069538"/>
      </dsp:txXfrm>
    </dsp:sp>
    <dsp:sp modelId="{4F83DA59-F135-498F-91A7-ECAD8568DF53}">
      <dsp:nvSpPr>
        <dsp:cNvPr id="0" name=""/>
        <dsp:cNvSpPr/>
      </dsp:nvSpPr>
      <dsp:spPr>
        <a:xfrm>
          <a:off x="3968642" y="1368719"/>
          <a:ext cx="3665728" cy="3665728"/>
        </a:xfrm>
        <a:prstGeom prst="circularArrow">
          <a:avLst>
            <a:gd name="adj1" fmla="val 4878"/>
            <a:gd name="adj2" fmla="val 312630"/>
            <a:gd name="adj3" fmla="val 3224359"/>
            <a:gd name="adj4" fmla="val 15113656"/>
            <a:gd name="adj5" fmla="val 569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4C2C-BF30-448A-A8E7-16951ACA42DE}">
      <dsp:nvSpPr>
        <dsp:cNvPr id="0" name=""/>
        <dsp:cNvSpPr/>
      </dsp:nvSpPr>
      <dsp:spPr>
        <a:xfrm>
          <a:off x="1675238" y="707273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995CE-85FC-428F-B260-52D674A6F804}">
      <dsp:nvSpPr>
        <dsp:cNvPr id="0" name=""/>
        <dsp:cNvSpPr/>
      </dsp:nvSpPr>
      <dsp:spPr>
        <a:xfrm>
          <a:off x="-5549844" y="-849670"/>
          <a:ext cx="6607891" cy="6607891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AAB0A-2D21-4339-972A-15199A807084}">
      <dsp:nvSpPr>
        <dsp:cNvPr id="0" name=""/>
        <dsp:cNvSpPr/>
      </dsp:nvSpPr>
      <dsp:spPr>
        <a:xfrm>
          <a:off x="462579" y="306686"/>
          <a:ext cx="9641594" cy="6137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smtClean="0"/>
            <a:t>Exactitude</a:t>
          </a:r>
          <a:endParaRPr lang="fr-FR" sz="3200" kern="1200"/>
        </a:p>
      </dsp:txBody>
      <dsp:txXfrm>
        <a:off x="462579" y="306686"/>
        <a:ext cx="9641594" cy="613765"/>
      </dsp:txXfrm>
    </dsp:sp>
    <dsp:sp modelId="{8800FD40-E13B-4A79-983E-D098328E663B}">
      <dsp:nvSpPr>
        <dsp:cNvPr id="0" name=""/>
        <dsp:cNvSpPr/>
      </dsp:nvSpPr>
      <dsp:spPr>
        <a:xfrm>
          <a:off x="78976" y="229965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40216-3AB3-4161-9784-64FEEF202156}">
      <dsp:nvSpPr>
        <dsp:cNvPr id="0" name=""/>
        <dsp:cNvSpPr/>
      </dsp:nvSpPr>
      <dsp:spPr>
        <a:xfrm>
          <a:off x="902385" y="1227039"/>
          <a:ext cx="9201788" cy="6137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Présence de super-</a:t>
          </a:r>
          <a:r>
            <a:rPr lang="fr-FR" sz="3200" kern="1200" dirty="0" err="1" smtClean="0"/>
            <a:t>spreaders</a:t>
          </a:r>
          <a:endParaRPr lang="fr-FR" sz="3200" kern="1200" dirty="0"/>
        </a:p>
      </dsp:txBody>
      <dsp:txXfrm>
        <a:off x="902385" y="1227039"/>
        <a:ext cx="9201788" cy="613765"/>
      </dsp:txXfrm>
    </dsp:sp>
    <dsp:sp modelId="{402AADD9-8648-46A8-BE7E-B0AB0819556A}">
      <dsp:nvSpPr>
        <dsp:cNvPr id="0" name=""/>
        <dsp:cNvSpPr/>
      </dsp:nvSpPr>
      <dsp:spPr>
        <a:xfrm>
          <a:off x="518782" y="1150318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2BF14-3D97-4B76-BE23-62B7ADCA2775}">
      <dsp:nvSpPr>
        <dsp:cNvPr id="0" name=""/>
        <dsp:cNvSpPr/>
      </dsp:nvSpPr>
      <dsp:spPr>
        <a:xfrm>
          <a:off x="1037370" y="2147392"/>
          <a:ext cx="9066803" cy="6137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Espèce-hôte du cas index</a:t>
          </a:r>
          <a:endParaRPr lang="fr-FR" sz="3200" kern="1200" dirty="0"/>
        </a:p>
      </dsp:txBody>
      <dsp:txXfrm>
        <a:off x="1037370" y="2147392"/>
        <a:ext cx="9066803" cy="613765"/>
      </dsp:txXfrm>
    </dsp:sp>
    <dsp:sp modelId="{44010DD9-86A9-418D-9AAD-77C4B84EEC04}">
      <dsp:nvSpPr>
        <dsp:cNvPr id="0" name=""/>
        <dsp:cNvSpPr/>
      </dsp:nvSpPr>
      <dsp:spPr>
        <a:xfrm>
          <a:off x="653767" y="2070671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C95C9-280C-4147-8066-736FFA4ECC7F}">
      <dsp:nvSpPr>
        <dsp:cNvPr id="0" name=""/>
        <dsp:cNvSpPr/>
      </dsp:nvSpPr>
      <dsp:spPr>
        <a:xfrm>
          <a:off x="902385" y="3067745"/>
          <a:ext cx="9201788" cy="61376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Taille de l’épidémie</a:t>
          </a:r>
          <a:endParaRPr lang="fr-FR" sz="3200" kern="1200" dirty="0"/>
        </a:p>
      </dsp:txBody>
      <dsp:txXfrm>
        <a:off x="902385" y="3067745"/>
        <a:ext cx="9201788" cy="613765"/>
      </dsp:txXfrm>
    </dsp:sp>
    <dsp:sp modelId="{46F838AE-C779-4031-8BAE-1BDDD49E7392}">
      <dsp:nvSpPr>
        <dsp:cNvPr id="0" name=""/>
        <dsp:cNvSpPr/>
      </dsp:nvSpPr>
      <dsp:spPr>
        <a:xfrm>
          <a:off x="518782" y="2991024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8F5A9-821F-4119-9AF2-08FC53E6C7E1}">
      <dsp:nvSpPr>
        <dsp:cNvPr id="0" name=""/>
        <dsp:cNvSpPr/>
      </dsp:nvSpPr>
      <dsp:spPr>
        <a:xfrm>
          <a:off x="462579" y="3988098"/>
          <a:ext cx="9641594" cy="61376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Contribution des espèces-hôtes</a:t>
          </a:r>
          <a:endParaRPr lang="fr-FR" sz="3200" kern="1200" dirty="0"/>
        </a:p>
      </dsp:txBody>
      <dsp:txXfrm>
        <a:off x="462579" y="3988098"/>
        <a:ext cx="9641594" cy="613765"/>
      </dsp:txXfrm>
    </dsp:sp>
    <dsp:sp modelId="{69A4788C-17C0-485A-9A26-F26ECD5205FE}">
      <dsp:nvSpPr>
        <dsp:cNvPr id="0" name=""/>
        <dsp:cNvSpPr/>
      </dsp:nvSpPr>
      <dsp:spPr>
        <a:xfrm>
          <a:off x="78976" y="3911378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995CE-85FC-428F-B260-52D674A6F804}">
      <dsp:nvSpPr>
        <dsp:cNvPr id="0" name=""/>
        <dsp:cNvSpPr/>
      </dsp:nvSpPr>
      <dsp:spPr>
        <a:xfrm>
          <a:off x="-5549844" y="-849670"/>
          <a:ext cx="6607891" cy="6607891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AAB0A-2D21-4339-972A-15199A807084}">
      <dsp:nvSpPr>
        <dsp:cNvPr id="0" name=""/>
        <dsp:cNvSpPr/>
      </dsp:nvSpPr>
      <dsp:spPr>
        <a:xfrm>
          <a:off x="462579" y="306686"/>
          <a:ext cx="9641594" cy="61376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Exactitude</a:t>
          </a:r>
          <a:endParaRPr lang="fr-FR" sz="3200" kern="1200" dirty="0"/>
        </a:p>
      </dsp:txBody>
      <dsp:txXfrm>
        <a:off x="462579" y="306686"/>
        <a:ext cx="9641594" cy="613765"/>
      </dsp:txXfrm>
    </dsp:sp>
    <dsp:sp modelId="{8800FD40-E13B-4A79-983E-D098328E663B}">
      <dsp:nvSpPr>
        <dsp:cNvPr id="0" name=""/>
        <dsp:cNvSpPr/>
      </dsp:nvSpPr>
      <dsp:spPr>
        <a:xfrm>
          <a:off x="78976" y="229965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40216-3AB3-4161-9784-64FEEF202156}">
      <dsp:nvSpPr>
        <dsp:cNvPr id="0" name=""/>
        <dsp:cNvSpPr/>
      </dsp:nvSpPr>
      <dsp:spPr>
        <a:xfrm>
          <a:off x="902385" y="1227039"/>
          <a:ext cx="9201788" cy="61376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Présence de super-</a:t>
          </a:r>
          <a:r>
            <a:rPr lang="fr-FR" sz="3200" kern="1200" dirty="0" err="1" smtClean="0"/>
            <a:t>spreaders</a:t>
          </a:r>
          <a:endParaRPr lang="fr-FR" sz="3200" kern="1200" dirty="0"/>
        </a:p>
      </dsp:txBody>
      <dsp:txXfrm>
        <a:off x="902385" y="1227039"/>
        <a:ext cx="9201788" cy="613765"/>
      </dsp:txXfrm>
    </dsp:sp>
    <dsp:sp modelId="{402AADD9-8648-46A8-BE7E-B0AB0819556A}">
      <dsp:nvSpPr>
        <dsp:cNvPr id="0" name=""/>
        <dsp:cNvSpPr/>
      </dsp:nvSpPr>
      <dsp:spPr>
        <a:xfrm>
          <a:off x="518782" y="1150318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2BF14-3D97-4B76-BE23-62B7ADCA2775}">
      <dsp:nvSpPr>
        <dsp:cNvPr id="0" name=""/>
        <dsp:cNvSpPr/>
      </dsp:nvSpPr>
      <dsp:spPr>
        <a:xfrm>
          <a:off x="1037370" y="2147392"/>
          <a:ext cx="9066803" cy="61376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Espèce-hôte du cas index</a:t>
          </a:r>
          <a:endParaRPr lang="fr-FR" sz="3200" kern="1200" dirty="0"/>
        </a:p>
      </dsp:txBody>
      <dsp:txXfrm>
        <a:off x="1037370" y="2147392"/>
        <a:ext cx="9066803" cy="613765"/>
      </dsp:txXfrm>
    </dsp:sp>
    <dsp:sp modelId="{44010DD9-86A9-418D-9AAD-77C4B84EEC04}">
      <dsp:nvSpPr>
        <dsp:cNvPr id="0" name=""/>
        <dsp:cNvSpPr/>
      </dsp:nvSpPr>
      <dsp:spPr>
        <a:xfrm>
          <a:off x="653767" y="2070671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C95C9-280C-4147-8066-736FFA4ECC7F}">
      <dsp:nvSpPr>
        <dsp:cNvPr id="0" name=""/>
        <dsp:cNvSpPr/>
      </dsp:nvSpPr>
      <dsp:spPr>
        <a:xfrm>
          <a:off x="902385" y="3067745"/>
          <a:ext cx="9201788" cy="61376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Taille de l’épidémie</a:t>
          </a:r>
          <a:endParaRPr lang="fr-FR" sz="3200" kern="1200" dirty="0"/>
        </a:p>
      </dsp:txBody>
      <dsp:txXfrm>
        <a:off x="902385" y="3067745"/>
        <a:ext cx="9201788" cy="613765"/>
      </dsp:txXfrm>
    </dsp:sp>
    <dsp:sp modelId="{46F838AE-C779-4031-8BAE-1BDDD49E7392}">
      <dsp:nvSpPr>
        <dsp:cNvPr id="0" name=""/>
        <dsp:cNvSpPr/>
      </dsp:nvSpPr>
      <dsp:spPr>
        <a:xfrm>
          <a:off x="518782" y="2991024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8F5A9-821F-4119-9AF2-08FC53E6C7E1}">
      <dsp:nvSpPr>
        <dsp:cNvPr id="0" name=""/>
        <dsp:cNvSpPr/>
      </dsp:nvSpPr>
      <dsp:spPr>
        <a:xfrm>
          <a:off x="462579" y="3988098"/>
          <a:ext cx="9641594" cy="61376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76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Contribution des espèces-hôtes</a:t>
          </a:r>
          <a:endParaRPr lang="fr-FR" sz="3200" kern="1200" dirty="0"/>
        </a:p>
      </dsp:txBody>
      <dsp:txXfrm>
        <a:off x="462579" y="3988098"/>
        <a:ext cx="9641594" cy="613765"/>
      </dsp:txXfrm>
    </dsp:sp>
    <dsp:sp modelId="{69A4788C-17C0-485A-9A26-F26ECD5205FE}">
      <dsp:nvSpPr>
        <dsp:cNvPr id="0" name=""/>
        <dsp:cNvSpPr/>
      </dsp:nvSpPr>
      <dsp:spPr>
        <a:xfrm>
          <a:off x="78976" y="3911378"/>
          <a:ext cx="767206" cy="767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895E3-ECA7-456B-8AB7-7634C7C0844E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BC7D3-9581-4AF8-8E2E-D356B2EB32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2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597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Accuracy</a:t>
            </a:r>
            <a:r>
              <a:rPr lang="fr-FR" dirty="0" smtClean="0"/>
              <a:t> : médiane de l’exactitude &lt;10%</a:t>
            </a:r>
          </a:p>
          <a:p>
            <a:r>
              <a:rPr lang="fr-FR" dirty="0" smtClean="0"/>
              <a:t>Super Spreader</a:t>
            </a:r>
            <a:r>
              <a:rPr lang="fr-FR" baseline="0" dirty="0" smtClean="0"/>
              <a:t> : % arbres sans SS</a:t>
            </a:r>
          </a:p>
          <a:p>
            <a:r>
              <a:rPr lang="fr-FR" baseline="0" dirty="0" smtClean="0"/>
              <a:t>Index Case : % arbres reconstruit correctement 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la taille de l'épidémie et la contribution des espèces-hôtes,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calculé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proportion d'arbres qui étaient dans l'intervalle donné par les valeurs de pi (cf Figure 3 et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24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L’objectif « qui-a-infecté-qui</a:t>
            </a:r>
            <a:r>
              <a:rPr lang="fr-FR" baseline="0" dirty="0" smtClean="0"/>
              <a:t> ? » est ambitieux</a:t>
            </a:r>
          </a:p>
          <a:p>
            <a:r>
              <a:rPr lang="fr-FR" baseline="0" dirty="0" smtClean="0"/>
              <a:t>En pratique, on peut préférer une interprétation épidémiologique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BC7D3-9581-4AF8-8E2E-D356B2EB321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57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BC7D3-9581-4AF8-8E2E-D356B2EB321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134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BC7D3-9581-4AF8-8E2E-D356B2EB321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163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639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3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Hétérogénéité spatiale</a:t>
            </a:r>
          </a:p>
          <a:p>
            <a:r>
              <a:rPr lang="fr-FR" dirty="0" smtClean="0"/>
              <a:t>Superposition</a:t>
            </a:r>
            <a:r>
              <a:rPr lang="fr-FR" baseline="0" dirty="0" smtClean="0"/>
              <a:t> des zone avec détection chez les BV et ds FS</a:t>
            </a:r>
          </a:p>
          <a:p>
            <a:endParaRPr lang="fr-FR" baseline="0" dirty="0" smtClean="0"/>
          </a:p>
          <a:p>
            <a:r>
              <a:rPr lang="fr-FR" baseline="0" dirty="0" smtClean="0"/>
              <a:t>Biais d’échantillonnage : BV vs. 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4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WGS à partir de 2003</a:t>
            </a:r>
          </a:p>
          <a:p>
            <a:r>
              <a:rPr lang="fr-FR" dirty="0" smtClean="0"/>
              <a:t>Regroupement des séquences</a:t>
            </a:r>
            <a:r>
              <a:rPr lang="fr-FR" baseline="0" dirty="0" smtClean="0"/>
              <a:t> WGS avec les </a:t>
            </a:r>
            <a:r>
              <a:rPr lang="fr-FR" baseline="0" dirty="0" err="1" smtClean="0"/>
              <a:t>genotypes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20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3 hôtes!</a:t>
            </a:r>
          </a:p>
          <a:p>
            <a:r>
              <a:rPr lang="fr-FR" dirty="0" smtClean="0"/>
              <a:t>Coalescent structuré par espèce</a:t>
            </a:r>
            <a:r>
              <a:rPr lang="fr-FR" baseline="0" dirty="0" smtClean="0"/>
              <a:t> hôte </a:t>
            </a:r>
            <a:r>
              <a:rPr lang="fr-FR" dirty="0" smtClean="0"/>
              <a:t>: MASCOT </a:t>
            </a:r>
            <a:r>
              <a:rPr lang="fr-FR" dirty="0" smtClean="0">
                <a:sym typeface="Wingdings" panose="05000000000000000000" pitchFamily="2" charset="2"/>
              </a:rPr>
              <a:t> reconstruction des hôtes des </a:t>
            </a:r>
            <a:r>
              <a:rPr lang="fr-FR" dirty="0" err="1" smtClean="0">
                <a:sym typeface="Wingdings" panose="05000000000000000000" pitchFamily="2" charset="2"/>
              </a:rPr>
              <a:t>noeuds</a:t>
            </a:r>
            <a:r>
              <a:rPr lang="fr-FR" dirty="0" smtClean="0">
                <a:sym typeface="Wingdings" panose="05000000000000000000" pitchFamily="2" charset="2"/>
              </a:rPr>
              <a:t> ancestraux</a:t>
            </a:r>
            <a:endParaRPr lang="fr-FR" dirty="0" smtClean="0"/>
          </a:p>
          <a:p>
            <a:r>
              <a:rPr lang="fr-FR" dirty="0" smtClean="0"/>
              <a:t>Rôle d’intermédiaire du sanglier</a:t>
            </a:r>
          </a:p>
          <a:p>
            <a:r>
              <a:rPr lang="fr-FR" dirty="0" smtClean="0"/>
              <a:t>Rôle du blaireau variable</a:t>
            </a:r>
            <a:r>
              <a:rPr lang="fr-FR" baseline="0" dirty="0" smtClean="0"/>
              <a:t> suivant la région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70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a voulu faire une review avec un outil pratique pour les utilisateurs de méthode </a:t>
            </a:r>
          </a:p>
          <a:p>
            <a:r>
              <a:rPr lang="fr-FR" dirty="0" smtClean="0"/>
              <a:t>En fonction de la question posée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29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Qui-infecte-qui ? Et quand ?</a:t>
            </a:r>
          </a:p>
          <a:p>
            <a:endParaRPr lang="fr-FR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Pour préciser la dynamique</a:t>
            </a:r>
            <a:r>
              <a:rPr lang="fr-FR" baseline="0" dirty="0" smtClean="0"/>
              <a:t> de transmission, en particulier intra-espèce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3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n’a testé que 3 méthodes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8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63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Mais aussi en fonctio</a:t>
            </a:r>
            <a:r>
              <a:rPr lang="fr-FR" baseline="0" dirty="0" smtClean="0"/>
              <a:t>n des données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1AF05-9828-4AFF-A0EA-5F97E34DA8F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17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03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65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19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91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86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95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76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44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67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27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2843-56F0-4EB3-A1A2-05211A44A00F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98F0-5D36-477E-85FA-340C426BC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6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.xml"/><Relationship Id="rId12" Type="http://schemas.microsoft.com/office/2007/relationships/hdphoto" Target="../media/hdphoto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5.jpg"/><Relationship Id="rId4" Type="http://schemas.openxmlformats.org/officeDocument/2006/relationships/diagramData" Target="../diagrams/data1.xm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12" Type="http://schemas.microsoft.com/office/2007/relationships/hdphoto" Target="../media/hdphoto6.wdp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5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tiff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84" y="2475648"/>
            <a:ext cx="8391530" cy="2387600"/>
          </a:xfrm>
        </p:spPr>
        <p:txBody>
          <a:bodyPr>
            <a:noAutofit/>
          </a:bodyPr>
          <a:lstStyle/>
          <a:p>
            <a:pPr algn="l"/>
            <a: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Reconstruction d’arbres de transmission avec un agent pathogène multi-hôtes à évolution lente </a:t>
            </a:r>
            <a:b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fr-FR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Etude comparative de trois méthodes existantes sur les foyers de </a:t>
            </a:r>
            <a:r>
              <a:rPr lang="fr-FR" sz="36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Mycobacterium</a:t>
            </a:r>
            <a:r>
              <a:rPr lang="fr-FR" sz="36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36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bovis</a:t>
            </a:r>
            <a:endParaRPr lang="fr-FR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03383" y="5962180"/>
            <a:ext cx="9144000" cy="1655762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Hélène </a:t>
            </a:r>
            <a:r>
              <a:rPr lang="fr-FR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Dault</a:t>
            </a:r>
            <a:r>
              <a:rPr lang="fr-F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Benoit Durand, Laetitia Canini</a:t>
            </a:r>
          </a:p>
          <a:p>
            <a:pPr algn="l"/>
            <a:r>
              <a:rPr lang="fr-FR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EpiMIM</a:t>
            </a:r>
            <a:r>
              <a:rPr lang="fr-F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Laboratoire de Santé Animale, Anses</a:t>
            </a:r>
            <a:endParaRPr lang="fr-F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9" y="6141551"/>
            <a:ext cx="761294" cy="64851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8802561" y="130351"/>
            <a:ext cx="3316080" cy="6672565"/>
            <a:chOff x="8200830" y="198290"/>
            <a:chExt cx="3316080" cy="6672565"/>
          </a:xfrm>
          <a:effectLst/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830" y="198290"/>
              <a:ext cx="3316080" cy="22078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00830" y="2428190"/>
              <a:ext cx="3316080" cy="22098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830" y="4660135"/>
              <a:ext cx="3316080" cy="22107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5108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04"/>
    </mc:Choice>
    <mc:Fallback>
      <p:transition spd="slow" advTm="3460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ZoneTexte 57"/>
          <p:cNvSpPr txBox="1"/>
          <p:nvPr/>
        </p:nvSpPr>
        <p:spPr>
          <a:xfrm>
            <a:off x="929806" y="1498602"/>
            <a:ext cx="115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Morts</a:t>
            </a:r>
            <a:endParaRPr lang="en-US" sz="1200" dirty="0"/>
          </a:p>
        </p:txBody>
      </p:sp>
      <p:sp>
        <p:nvSpPr>
          <p:cNvPr id="59" name="ZoneTexte 58"/>
          <p:cNvSpPr txBox="1"/>
          <p:nvPr/>
        </p:nvSpPr>
        <p:spPr>
          <a:xfrm>
            <a:off x="1870004" y="1501586"/>
            <a:ext cx="115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Morts</a:t>
            </a:r>
            <a:endParaRPr lang="en-US" sz="1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751888" y="349409"/>
            <a:ext cx="5135312" cy="1325563"/>
          </a:xfrm>
        </p:spPr>
        <p:txBody>
          <a:bodyPr>
            <a:noAutofit/>
          </a:bodyPr>
          <a:lstStyle/>
          <a:p>
            <a:r>
              <a:rPr lang="fr-FR" dirty="0" smtClean="0"/>
              <a:t>On simule 50 arbres de transmission pour tester les méthodes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9F9-E2D6-43BD-A95C-661C438850B8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986132" y="2626408"/>
            <a:ext cx="4224147" cy="3809697"/>
            <a:chOff x="4742432" y="2573987"/>
            <a:chExt cx="4224147" cy="3809697"/>
          </a:xfrm>
        </p:grpSpPr>
        <p:pic>
          <p:nvPicPr>
            <p:cNvPr id="14" name="Picture 2" descr="Fig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8" t="52735" r="1379" b="829"/>
            <a:stretch/>
          </p:blipFill>
          <p:spPr bwMode="auto">
            <a:xfrm>
              <a:off x="4742432" y="2626241"/>
              <a:ext cx="4224147" cy="375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591869" y="2573987"/>
              <a:ext cx="450376" cy="11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739" y="5749241"/>
              <a:ext cx="762211" cy="471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Rectangle 16"/>
          <p:cNvSpPr/>
          <p:nvPr/>
        </p:nvSpPr>
        <p:spPr>
          <a:xfrm>
            <a:off x="3172993" y="2023906"/>
            <a:ext cx="1635777" cy="52277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8" name="Groupe 17"/>
          <p:cNvGrpSpPr/>
          <p:nvPr/>
        </p:nvGrpSpPr>
        <p:grpSpPr>
          <a:xfrm>
            <a:off x="531154" y="2609103"/>
            <a:ext cx="4378736" cy="3754415"/>
            <a:chOff x="139268" y="1604393"/>
            <a:chExt cx="4378736" cy="3754415"/>
          </a:xfrm>
        </p:grpSpPr>
        <p:pic>
          <p:nvPicPr>
            <p:cNvPr id="19" name="Picture 2" descr="Fig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8" t="1828" r="1268" b="54669"/>
            <a:stretch/>
          </p:blipFill>
          <p:spPr bwMode="auto">
            <a:xfrm>
              <a:off x="177421" y="1621698"/>
              <a:ext cx="4340583" cy="363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9268" y="1604393"/>
              <a:ext cx="4378736" cy="3754415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03" y="1188642"/>
            <a:ext cx="872394" cy="497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9308" y="696037"/>
            <a:ext cx="4815865" cy="124988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3256612" y="2042547"/>
            <a:ext cx="1353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Environnement</a:t>
            </a:r>
          </a:p>
          <a:p>
            <a:pPr algn="ctr"/>
            <a:r>
              <a:rPr lang="en-US" sz="1400" dirty="0"/>
              <a:t>(voisinage)</a:t>
            </a:r>
          </a:p>
        </p:txBody>
      </p:sp>
      <p:sp>
        <p:nvSpPr>
          <p:cNvPr id="29" name="Flèche angle droit à deux pointes 28"/>
          <p:cNvSpPr/>
          <p:nvPr/>
        </p:nvSpPr>
        <p:spPr>
          <a:xfrm rot="16200000">
            <a:off x="4826919" y="1907470"/>
            <a:ext cx="425302" cy="691204"/>
          </a:xfrm>
          <a:prstGeom prst="left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èche angle droit à deux pointes 29"/>
          <p:cNvSpPr/>
          <p:nvPr/>
        </p:nvSpPr>
        <p:spPr>
          <a:xfrm rot="5400000">
            <a:off x="2783849" y="1855446"/>
            <a:ext cx="425302" cy="361507"/>
          </a:xfrm>
          <a:prstGeom prst="leftUp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334688" y="1125472"/>
            <a:ext cx="313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cxnSp>
        <p:nvCxnSpPr>
          <p:cNvPr id="7" name="Connecteur droit avec flèche 6"/>
          <p:cNvCxnSpPr>
            <a:stCxn id="3" idx="3"/>
          </p:cNvCxnSpPr>
          <p:nvPr/>
        </p:nvCxnSpPr>
        <p:spPr>
          <a:xfrm>
            <a:off x="1648586" y="1310138"/>
            <a:ext cx="5885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265931" y="1125472"/>
            <a:ext cx="313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1155" y="655789"/>
            <a:ext cx="1323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Commune </a:t>
            </a:r>
            <a:r>
              <a:rPr lang="en-US" sz="1400" i="1" dirty="0"/>
              <a:t>q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024" y="908974"/>
            <a:ext cx="2129016" cy="890741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477989" y="1506229"/>
            <a:ext cx="5718" cy="2285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2422880" y="1494620"/>
            <a:ext cx="5718" cy="2285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531154" y="6413700"/>
            <a:ext cx="359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D’après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Bouchez-Zacria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2023</a:t>
            </a:r>
          </a:p>
        </p:txBody>
      </p:sp>
      <p:cxnSp>
        <p:nvCxnSpPr>
          <p:cNvPr id="54" name="Connecteur en angle 53"/>
          <p:cNvCxnSpPr/>
          <p:nvPr/>
        </p:nvCxnSpPr>
        <p:spPr>
          <a:xfrm rot="16200000" flipH="1">
            <a:off x="1090159" y="1058687"/>
            <a:ext cx="180000" cy="288000"/>
          </a:xfrm>
          <a:prstGeom prst="bentConnector3">
            <a:avLst>
              <a:gd name="adj1" fmla="val 989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729860" y="890843"/>
            <a:ext cx="115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Naissances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3019379" y="1092524"/>
            <a:ext cx="1362107" cy="482296"/>
            <a:chOff x="2643094" y="1078036"/>
            <a:chExt cx="1362107" cy="482296"/>
          </a:xfrm>
        </p:grpSpPr>
        <p:sp>
          <p:nvSpPr>
            <p:cNvPr id="60" name="Double flèche horizontale 59"/>
            <p:cNvSpPr/>
            <p:nvPr/>
          </p:nvSpPr>
          <p:spPr>
            <a:xfrm>
              <a:off x="2643094" y="1078036"/>
              <a:ext cx="1042474" cy="482296"/>
            </a:xfrm>
            <a:prstGeom prst="leftRightArrow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738630" y="1150691"/>
              <a:ext cx="12665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migration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205692" y="857295"/>
            <a:ext cx="924177" cy="890741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ZoneTexte 63"/>
          <p:cNvSpPr txBox="1"/>
          <p:nvPr/>
        </p:nvSpPr>
        <p:spPr>
          <a:xfrm>
            <a:off x="4113864" y="1012191"/>
            <a:ext cx="109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Commune</a:t>
            </a:r>
            <a:endParaRPr lang="en-US" sz="1400" i="1" dirty="0"/>
          </a:p>
          <a:p>
            <a:pPr algn="ctr"/>
            <a:r>
              <a:rPr lang="en-US" sz="1400" dirty="0" err="1"/>
              <a:t>limitrophe</a:t>
            </a:r>
            <a:endParaRPr lang="en-US" sz="1400" dirty="0"/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2" y="5791690"/>
            <a:ext cx="676383" cy="397946"/>
          </a:xfrm>
          <a:prstGeom prst="rect">
            <a:avLst/>
          </a:prstGeom>
        </p:spPr>
      </p:pic>
      <p:sp>
        <p:nvSpPr>
          <p:cNvPr id="37" name="Flèche angle droit à deux pointes 36"/>
          <p:cNvSpPr/>
          <p:nvPr/>
        </p:nvSpPr>
        <p:spPr>
          <a:xfrm rot="5400000" flipH="1">
            <a:off x="2633108" y="2083153"/>
            <a:ext cx="425302" cy="691204"/>
          </a:xfrm>
          <a:prstGeom prst="left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47" y="2428755"/>
            <a:ext cx="2194933" cy="1358973"/>
          </a:xfrm>
          <a:prstGeom prst="rect">
            <a:avLst/>
          </a:prstGeom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9831789" y="2546677"/>
            <a:ext cx="181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I</a:t>
            </a:r>
            <a:r>
              <a:rPr lang="fr-FR" sz="3600" dirty="0" smtClean="0">
                <a:solidFill>
                  <a:schemeClr val="bg1"/>
                </a:solidFill>
              </a:rPr>
              <a:t>ndex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16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"/>
    </mc:Choice>
    <mc:Fallback>
      <p:transition spd="slow" advTm="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2" grpId="0"/>
      <p:bldP spid="30" grpId="0" animBg="1"/>
      <p:bldP spid="3" grpId="0" animBg="1"/>
      <p:bldP spid="25" grpId="0" animBg="1"/>
      <p:bldP spid="8" grpId="0"/>
      <p:bldP spid="10" grpId="0" animBg="1"/>
      <p:bldP spid="57" grpId="0"/>
      <p:bldP spid="63" grpId="0" animBg="1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 simule 50 arbres pour chaque scénario de biais</a:t>
            </a:r>
            <a:endParaRPr lang="fr-FR" dirty="0"/>
          </a:p>
        </p:txBody>
      </p:sp>
      <p:sp>
        <p:nvSpPr>
          <p:cNvPr id="28" name="Flèche droite 27"/>
          <p:cNvSpPr/>
          <p:nvPr/>
        </p:nvSpPr>
        <p:spPr>
          <a:xfrm>
            <a:off x="527731" y="5603805"/>
            <a:ext cx="11063514" cy="79828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9" y="2549591"/>
            <a:ext cx="2124136" cy="1414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6951" y="1418833"/>
            <a:ext cx="2124136" cy="141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83" y="1395588"/>
            <a:ext cx="2124136" cy="1414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9891" y="2454748"/>
            <a:ext cx="2124136" cy="141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60" y="3865065"/>
            <a:ext cx="2124135" cy="141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9" y="3978054"/>
            <a:ext cx="2124135" cy="141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69" name="Connecteur droit 68"/>
          <p:cNvCxnSpPr/>
          <p:nvPr/>
        </p:nvCxnSpPr>
        <p:spPr>
          <a:xfrm>
            <a:off x="6059488" y="1246830"/>
            <a:ext cx="0" cy="4956629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ag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60" y="3865065"/>
            <a:ext cx="2124135" cy="141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242692" y="1814688"/>
            <a:ext cx="1110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2692" y="1814688"/>
            <a:ext cx="1110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2692" y="1814688"/>
            <a:ext cx="1110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fr-FR" sz="3200" baseline="-25000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2692" y="1814688"/>
            <a:ext cx="1110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T + S</a:t>
            </a:r>
            <a:r>
              <a:rPr lang="fr-FR" sz="3200" baseline="-25000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11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2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3"/>
    </mc:Choice>
    <mc:Fallback>
      <p:transition spd="slow" advTm="5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me 21"/>
          <p:cNvGraphicFramePr/>
          <p:nvPr>
            <p:extLst/>
          </p:nvPr>
        </p:nvGraphicFramePr>
        <p:xfrm>
          <a:off x="2032000" y="13141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la tuberculose bovine, 4/22 méthodes peuvent être utilisées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12</a:t>
            </a:fld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1502779" y="1829070"/>
            <a:ext cx="3882899" cy="1822385"/>
            <a:chOff x="1323165" y="718727"/>
            <a:chExt cx="3882899" cy="1822385"/>
          </a:xfrm>
        </p:grpSpPr>
        <p:cxnSp>
          <p:nvCxnSpPr>
            <p:cNvPr id="8" name="Connecteur en angle 7"/>
            <p:cNvCxnSpPr/>
            <p:nvPr/>
          </p:nvCxnSpPr>
          <p:spPr>
            <a:xfrm>
              <a:off x="1323165" y="718727"/>
              <a:ext cx="3882899" cy="1822385"/>
            </a:xfrm>
            <a:prstGeom prst="bentConnector3">
              <a:avLst>
                <a:gd name="adj1" fmla="val -42"/>
              </a:avLst>
            </a:prstGeom>
            <a:ln w="38100"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Forme libre 8"/>
            <p:cNvSpPr/>
            <p:nvPr/>
          </p:nvSpPr>
          <p:spPr>
            <a:xfrm>
              <a:off x="1902321" y="835260"/>
              <a:ext cx="2479179" cy="1589317"/>
            </a:xfrm>
            <a:custGeom>
              <a:avLst/>
              <a:gdLst>
                <a:gd name="connsiteX0" fmla="*/ 0 w 5181600"/>
                <a:gd name="connsiteY0" fmla="*/ 4746834 h 4814567"/>
                <a:gd name="connsiteX1" fmla="*/ 1444978 w 5181600"/>
                <a:gd name="connsiteY1" fmla="*/ 231278 h 4814567"/>
                <a:gd name="connsiteX2" fmla="*/ 2212622 w 5181600"/>
                <a:gd name="connsiteY2" fmla="*/ 1089234 h 4814567"/>
                <a:gd name="connsiteX3" fmla="*/ 5181600 w 5181600"/>
                <a:gd name="connsiteY3" fmla="*/ 4814567 h 481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1600" h="4814567">
                  <a:moveTo>
                    <a:pt x="0" y="4746834"/>
                  </a:moveTo>
                  <a:cubicBezTo>
                    <a:pt x="538104" y="2793856"/>
                    <a:pt x="1076208" y="840878"/>
                    <a:pt x="1444978" y="231278"/>
                  </a:cubicBezTo>
                  <a:cubicBezTo>
                    <a:pt x="1813748" y="-378322"/>
                    <a:pt x="1589852" y="325353"/>
                    <a:pt x="2212622" y="1089234"/>
                  </a:cubicBezTo>
                  <a:cubicBezTo>
                    <a:pt x="2835392" y="1853115"/>
                    <a:pt x="4008496" y="3333841"/>
                    <a:pt x="5181600" y="4814567"/>
                  </a:cubicBezTo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sp>
        <p:nvSpPr>
          <p:cNvPr id="14" name="Étoile à 10 branches 13"/>
          <p:cNvSpPr/>
          <p:nvPr/>
        </p:nvSpPr>
        <p:spPr>
          <a:xfrm>
            <a:off x="1502779" y="3472823"/>
            <a:ext cx="327122" cy="383937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10 branches 14"/>
          <p:cNvSpPr/>
          <p:nvPr/>
        </p:nvSpPr>
        <p:spPr>
          <a:xfrm>
            <a:off x="2046239" y="3011618"/>
            <a:ext cx="327122" cy="383937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10 branches 16"/>
          <p:cNvSpPr/>
          <p:nvPr/>
        </p:nvSpPr>
        <p:spPr>
          <a:xfrm>
            <a:off x="4397553" y="3395555"/>
            <a:ext cx="327122" cy="383937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3571" r="13750" b="10358"/>
          <a:stretch/>
        </p:blipFill>
        <p:spPr>
          <a:xfrm>
            <a:off x="5637712" y="1921070"/>
            <a:ext cx="1357959" cy="146083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41" y="2080093"/>
            <a:ext cx="2336517" cy="150743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94" y="2082991"/>
            <a:ext cx="960144" cy="960144"/>
          </a:xfrm>
          <a:prstGeom prst="rect">
            <a:avLst/>
          </a:prstGeom>
        </p:spPr>
      </p:pic>
      <p:sp>
        <p:nvSpPr>
          <p:cNvPr id="24" name="Forme libre 23"/>
          <p:cNvSpPr/>
          <p:nvPr/>
        </p:nvSpPr>
        <p:spPr>
          <a:xfrm>
            <a:off x="1632857" y="3984171"/>
            <a:ext cx="1894114" cy="1142902"/>
          </a:xfrm>
          <a:custGeom>
            <a:avLst/>
            <a:gdLst>
              <a:gd name="connsiteX0" fmla="*/ 0 w 1894114"/>
              <a:gd name="connsiteY0" fmla="*/ 0 h 1142902"/>
              <a:gd name="connsiteX1" fmla="*/ 604157 w 1894114"/>
              <a:gd name="connsiteY1" fmla="*/ 1077686 h 1142902"/>
              <a:gd name="connsiteX2" fmla="*/ 1894114 w 1894114"/>
              <a:gd name="connsiteY2" fmla="*/ 930729 h 114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4114" h="1142902">
                <a:moveTo>
                  <a:pt x="0" y="0"/>
                </a:moveTo>
                <a:cubicBezTo>
                  <a:pt x="144235" y="461282"/>
                  <a:pt x="288471" y="922564"/>
                  <a:pt x="604157" y="1077686"/>
                </a:cubicBezTo>
                <a:cubicBezTo>
                  <a:pt x="919843" y="1232808"/>
                  <a:pt x="1406978" y="1081768"/>
                  <a:pt x="1894114" y="930729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2268708" y="3464171"/>
            <a:ext cx="1436914" cy="1289957"/>
          </a:xfrm>
          <a:custGeom>
            <a:avLst/>
            <a:gdLst>
              <a:gd name="connsiteX0" fmla="*/ 0 w 1436914"/>
              <a:gd name="connsiteY0" fmla="*/ 0 h 1289957"/>
              <a:gd name="connsiteX1" fmla="*/ 326571 w 1436914"/>
              <a:gd name="connsiteY1" fmla="*/ 816429 h 1289957"/>
              <a:gd name="connsiteX2" fmla="*/ 1436914 w 1436914"/>
              <a:gd name="connsiteY2" fmla="*/ 1289957 h 128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914" h="1289957">
                <a:moveTo>
                  <a:pt x="0" y="0"/>
                </a:moveTo>
                <a:cubicBezTo>
                  <a:pt x="43542" y="300718"/>
                  <a:pt x="87085" y="601436"/>
                  <a:pt x="326571" y="816429"/>
                </a:cubicBezTo>
                <a:cubicBezTo>
                  <a:pt x="566057" y="1031422"/>
                  <a:pt x="1001485" y="1160689"/>
                  <a:pt x="1436914" y="1289957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3577195" y="2987479"/>
            <a:ext cx="620486" cy="1551214"/>
          </a:xfrm>
          <a:custGeom>
            <a:avLst/>
            <a:gdLst>
              <a:gd name="connsiteX0" fmla="*/ 0 w 620486"/>
              <a:gd name="connsiteY0" fmla="*/ 0 h 1551214"/>
              <a:gd name="connsiteX1" fmla="*/ 440871 w 620486"/>
              <a:gd name="connsiteY1" fmla="*/ 587829 h 1551214"/>
              <a:gd name="connsiteX2" fmla="*/ 620486 w 620486"/>
              <a:gd name="connsiteY2" fmla="*/ 1551214 h 155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486" h="1551214">
                <a:moveTo>
                  <a:pt x="0" y="0"/>
                </a:moveTo>
                <a:cubicBezTo>
                  <a:pt x="168728" y="164646"/>
                  <a:pt x="337457" y="329293"/>
                  <a:pt x="440871" y="587829"/>
                </a:cubicBezTo>
                <a:cubicBezTo>
                  <a:pt x="544285" y="846365"/>
                  <a:pt x="582385" y="1198789"/>
                  <a:pt x="620486" y="1551214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4817821" y="3508345"/>
            <a:ext cx="347312" cy="1143000"/>
          </a:xfrm>
          <a:custGeom>
            <a:avLst/>
            <a:gdLst>
              <a:gd name="connsiteX0" fmla="*/ 0 w 347312"/>
              <a:gd name="connsiteY0" fmla="*/ 0 h 1143000"/>
              <a:gd name="connsiteX1" fmla="*/ 342900 w 347312"/>
              <a:gd name="connsiteY1" fmla="*/ 620486 h 1143000"/>
              <a:gd name="connsiteX2" fmla="*/ 163286 w 347312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312" h="1143000">
                <a:moveTo>
                  <a:pt x="0" y="0"/>
                </a:moveTo>
                <a:cubicBezTo>
                  <a:pt x="157843" y="214993"/>
                  <a:pt x="315686" y="429986"/>
                  <a:pt x="342900" y="620486"/>
                </a:cubicBezTo>
                <a:cubicBezTo>
                  <a:pt x="370114" y="810986"/>
                  <a:pt x="266700" y="976993"/>
                  <a:pt x="163286" y="1143000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5319883" y="2710543"/>
            <a:ext cx="607388" cy="1028700"/>
          </a:xfrm>
          <a:custGeom>
            <a:avLst/>
            <a:gdLst>
              <a:gd name="connsiteX0" fmla="*/ 607388 w 607388"/>
              <a:gd name="connsiteY0" fmla="*/ 0 h 1028700"/>
              <a:gd name="connsiteX1" fmla="*/ 3231 w 607388"/>
              <a:gd name="connsiteY1" fmla="*/ 244928 h 1028700"/>
              <a:gd name="connsiteX2" fmla="*/ 411446 w 607388"/>
              <a:gd name="connsiteY2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7388" h="1028700">
                <a:moveTo>
                  <a:pt x="607388" y="0"/>
                </a:moveTo>
                <a:cubicBezTo>
                  <a:pt x="321638" y="36739"/>
                  <a:pt x="35888" y="73478"/>
                  <a:pt x="3231" y="244928"/>
                </a:cubicBezTo>
                <a:cubicBezTo>
                  <a:pt x="-29426" y="416378"/>
                  <a:pt x="191010" y="722539"/>
                  <a:pt x="411446" y="1028700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8001000" y="3429000"/>
            <a:ext cx="1282938" cy="1714500"/>
          </a:xfrm>
          <a:custGeom>
            <a:avLst/>
            <a:gdLst>
              <a:gd name="connsiteX0" fmla="*/ 1110343 w 1282938"/>
              <a:gd name="connsiteY0" fmla="*/ 0 h 1714500"/>
              <a:gd name="connsiteX1" fmla="*/ 1191986 w 1282938"/>
              <a:gd name="connsiteY1" fmla="*/ 865414 h 1714500"/>
              <a:gd name="connsiteX2" fmla="*/ 0 w 1282938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2938" h="1714500">
                <a:moveTo>
                  <a:pt x="1110343" y="0"/>
                </a:moveTo>
                <a:cubicBezTo>
                  <a:pt x="1243693" y="289832"/>
                  <a:pt x="1377043" y="579664"/>
                  <a:pt x="1191986" y="865414"/>
                </a:cubicBezTo>
                <a:cubicBezTo>
                  <a:pt x="1006929" y="1151164"/>
                  <a:pt x="503464" y="1432832"/>
                  <a:pt x="0" y="1714500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25552" y="6356350"/>
            <a:ext cx="587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Duault et al. (2022)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Pathogens</a:t>
            </a:r>
            <a:endParaRPr lang="fr-FR" sz="1400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515887" y="3968459"/>
            <a:ext cx="2450561" cy="2306938"/>
            <a:chOff x="9515887" y="3968459"/>
            <a:chExt cx="2450561" cy="2306938"/>
          </a:xfrm>
        </p:grpSpPr>
        <p:sp>
          <p:nvSpPr>
            <p:cNvPr id="23" name="ZoneTexte 22"/>
            <p:cNvSpPr txBox="1"/>
            <p:nvPr/>
          </p:nvSpPr>
          <p:spPr>
            <a:xfrm>
              <a:off x="9515887" y="4459515"/>
              <a:ext cx="2450561" cy="181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800" i="1" dirty="0"/>
                <a:t>outbreaker2</a:t>
              </a:r>
            </a:p>
            <a:p>
              <a:pPr algn="ctr"/>
              <a:r>
                <a:rPr lang="fr-FR" sz="2800" i="1" dirty="0" err="1"/>
                <a:t>TransPhylo</a:t>
              </a:r>
              <a:endParaRPr lang="fr-FR" sz="2800" i="1" dirty="0"/>
            </a:p>
            <a:p>
              <a:pPr algn="ctr"/>
              <a:r>
                <a:rPr lang="fr-FR" sz="2800" i="1" dirty="0" err="1" smtClean="0"/>
                <a:t>seqTrack</a:t>
              </a:r>
              <a:endParaRPr lang="fr-FR" sz="2800" i="1" dirty="0" smtClean="0"/>
            </a:p>
            <a:p>
              <a:pPr algn="ctr"/>
              <a:r>
                <a:rPr lang="fr-FR" sz="2800" i="1" dirty="0" err="1" smtClean="0"/>
                <a:t>phybreak</a:t>
              </a:r>
              <a:endParaRPr lang="fr-FR" sz="2800" i="1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9515887" y="3968459"/>
              <a:ext cx="2450561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Pour la </a:t>
              </a:r>
              <a:r>
                <a:rPr lang="fr-FR" sz="2800" dirty="0" err="1" smtClean="0"/>
                <a:t>bTB</a:t>
              </a:r>
              <a:endParaRPr lang="fr-FR" sz="28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9787390" y="5778166"/>
            <a:ext cx="1939021" cy="502920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74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69"/>
    </mc:Choice>
    <mc:Fallback>
      <p:transition spd="slow" advTm="6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 définit des indicateurs pour évaluer les méthodes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9F9-E2D6-43BD-A95C-661C438850B8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723899" y="1630362"/>
            <a:ext cx="10172700" cy="4908550"/>
            <a:chOff x="1630792" y="1685687"/>
            <a:chExt cx="8894712" cy="4022725"/>
          </a:xfrm>
        </p:grpSpPr>
        <p:graphicFrame>
          <p:nvGraphicFramePr>
            <p:cNvPr id="84" name="Diagramme 83"/>
            <p:cNvGraphicFramePr/>
            <p:nvPr>
              <p:extLst/>
            </p:nvPr>
          </p:nvGraphicFramePr>
          <p:xfrm>
            <a:off x="1630792" y="1685687"/>
            <a:ext cx="8894712" cy="40227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5" name="ZoneTexte 84"/>
            <p:cNvSpPr txBox="1"/>
            <p:nvPr/>
          </p:nvSpPr>
          <p:spPr>
            <a:xfrm>
              <a:off x="7663790" y="2356672"/>
              <a:ext cx="2142699" cy="11350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800" i="1" dirty="0"/>
                <a:t>outbreaker2</a:t>
              </a:r>
            </a:p>
            <a:p>
              <a:pPr algn="ctr"/>
              <a:r>
                <a:rPr lang="fr-FR" sz="2800" i="1" dirty="0" err="1"/>
                <a:t>TransPhylo</a:t>
              </a:r>
              <a:endParaRPr lang="fr-FR" sz="2800" i="1" dirty="0"/>
            </a:p>
            <a:p>
              <a:pPr algn="ctr"/>
              <a:r>
                <a:rPr lang="fr-FR" sz="2800" dirty="0" err="1"/>
                <a:t>seqTrack</a:t>
              </a:r>
              <a:endParaRPr lang="fr-FR" sz="2800" dirty="0"/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7663790" y="4450733"/>
              <a:ext cx="2142699" cy="78192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800" i="1" dirty="0"/>
                <a:t>outbreaker2</a:t>
              </a:r>
            </a:p>
            <a:p>
              <a:pPr algn="ctr"/>
              <a:r>
                <a:rPr lang="fr-FR" sz="2800" i="1" dirty="0" err="1"/>
                <a:t>TransPhylo</a:t>
              </a:r>
              <a:endParaRPr lang="fr-FR" sz="2800" i="1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" t="4652" r="3833" b="4139"/>
            <a:stretch/>
          </p:blipFill>
          <p:spPr>
            <a:xfrm>
              <a:off x="1745363" y="1912737"/>
              <a:ext cx="576061" cy="572612"/>
            </a:xfrm>
            <a:prstGeom prst="ellipse">
              <a:avLst/>
            </a:prstGeom>
          </p:spPr>
        </p:pic>
        <p:grpSp>
          <p:nvGrpSpPr>
            <p:cNvPr id="25" name="Groupe 24"/>
            <p:cNvGrpSpPr/>
            <p:nvPr/>
          </p:nvGrpSpPr>
          <p:grpSpPr>
            <a:xfrm>
              <a:off x="2132720" y="2661780"/>
              <a:ext cx="536347" cy="563305"/>
              <a:chOff x="7566384" y="220618"/>
              <a:chExt cx="995473" cy="973747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7566384" y="220618"/>
                <a:ext cx="995473" cy="973747"/>
                <a:chOff x="7274257" y="49033"/>
                <a:chExt cx="995473" cy="973747"/>
              </a:xfrm>
            </p:grpSpPr>
            <p:sp>
              <p:nvSpPr>
                <p:cNvPr id="31" name="Ellipse 30"/>
                <p:cNvSpPr/>
                <p:nvPr/>
              </p:nvSpPr>
              <p:spPr>
                <a:xfrm>
                  <a:off x="7670041" y="458065"/>
                  <a:ext cx="239689" cy="204716"/>
                </a:xfrm>
                <a:prstGeom prst="ellipse">
                  <a:avLst/>
                </a:prstGeom>
                <a:noFill/>
                <a:ln w="285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2" name="Connecteur droit avec flèche 31"/>
                <p:cNvCxnSpPr>
                  <a:stCxn id="31" idx="4"/>
                </p:cNvCxnSpPr>
                <p:nvPr/>
              </p:nvCxnSpPr>
              <p:spPr>
                <a:xfrm>
                  <a:off x="7789886" y="662780"/>
                  <a:ext cx="2986" cy="36000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/>
                <p:cNvCxnSpPr>
                  <a:stCxn id="31" idx="6"/>
                </p:cNvCxnSpPr>
                <p:nvPr/>
              </p:nvCxnSpPr>
              <p:spPr>
                <a:xfrm>
                  <a:off x="7909730" y="560423"/>
                  <a:ext cx="360000" cy="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/>
                <p:cNvCxnSpPr>
                  <a:stCxn id="31" idx="2"/>
                </p:cNvCxnSpPr>
                <p:nvPr/>
              </p:nvCxnSpPr>
              <p:spPr>
                <a:xfrm flipH="1">
                  <a:off x="7274257" y="560423"/>
                  <a:ext cx="360000" cy="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avec flèche 34"/>
                <p:cNvCxnSpPr>
                  <a:stCxn id="31" idx="0"/>
                </p:cNvCxnSpPr>
                <p:nvPr/>
              </p:nvCxnSpPr>
              <p:spPr>
                <a:xfrm flipH="1" flipV="1">
                  <a:off x="7789885" y="49033"/>
                  <a:ext cx="1" cy="36000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Connecteur droit avec flèche 26"/>
              <p:cNvCxnSpPr>
                <a:stCxn id="31" idx="7"/>
              </p:cNvCxnSpPr>
              <p:nvPr/>
            </p:nvCxnSpPr>
            <p:spPr>
              <a:xfrm flipV="1">
                <a:off x="8166755" y="423081"/>
                <a:ext cx="180000" cy="236549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>
                <a:stCxn id="31" idx="3"/>
              </p:cNvCxnSpPr>
              <p:nvPr/>
            </p:nvCxnSpPr>
            <p:spPr>
              <a:xfrm flipH="1">
                <a:off x="7792872" y="804386"/>
                <a:ext cx="180000" cy="21919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>
                <a:stCxn id="31" idx="1"/>
              </p:cNvCxnSpPr>
              <p:nvPr/>
            </p:nvCxnSpPr>
            <p:spPr>
              <a:xfrm flipH="1" flipV="1">
                <a:off x="7792872" y="423082"/>
                <a:ext cx="180000" cy="236548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>
                <a:stCxn id="31" idx="5"/>
              </p:cNvCxnSpPr>
              <p:nvPr/>
            </p:nvCxnSpPr>
            <p:spPr>
              <a:xfrm>
                <a:off x="8166755" y="804386"/>
                <a:ext cx="180000" cy="21919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12374" r="15089" b="-371"/>
            <a:stretch/>
          </p:blipFill>
          <p:spPr>
            <a:xfrm>
              <a:off x="1730109" y="4921999"/>
              <a:ext cx="614149" cy="576443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58" y="3600558"/>
              <a:ext cx="429048" cy="265641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4948" y="4268554"/>
              <a:ext cx="508396" cy="395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4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5"/>
    </mc:Choice>
    <mc:Fallback>
      <p:transition spd="slow" advTm="2864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73" y="1137041"/>
            <a:ext cx="7906853" cy="577295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Globalement, les performances des trois méthodes sont médiocres avec le scénario de référence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22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64"/>
    </mc:Choice>
    <mc:Fallback>
      <p:transition spd="slow" advTm="5386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9" b="18073"/>
          <a:stretch/>
        </p:blipFill>
        <p:spPr>
          <a:xfrm>
            <a:off x="561699" y="1672734"/>
            <a:ext cx="11068602" cy="51201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 smtClean="0"/>
              <a:t>Les biais d’échantillonnage affectent peu l’exactitude ou le cas index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47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9"/>
    </mc:Choice>
    <mc:Fallback>
      <p:transition spd="slow" advTm="2619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 dirty="0" smtClean="0"/>
              <a:t>Les bonnes performances de </a:t>
            </a:r>
            <a:r>
              <a:rPr lang="fr-FR" i="1" dirty="0" smtClean="0"/>
              <a:t>outbreaker2</a:t>
            </a:r>
            <a:r>
              <a:rPr lang="fr-FR" dirty="0" smtClean="0"/>
              <a:t> pour la </a:t>
            </a:r>
            <a:r>
              <a:rPr lang="fr-FR" b="1" dirty="0" smtClean="0"/>
              <a:t>taille de l’épidémie </a:t>
            </a:r>
            <a:r>
              <a:rPr lang="fr-FR" dirty="0" smtClean="0"/>
              <a:t>se dégradent rapidement avec les biais d’espèce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5" y="1824037"/>
            <a:ext cx="74866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4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5"/>
    </mc:Choice>
    <mc:Fallback>
      <p:transition spd="slow" advTm="1887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 smtClean="0"/>
              <a:t>La contribution des espèces est mal capturée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" y="1557071"/>
            <a:ext cx="10645096" cy="47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4"/>
    </mc:Choice>
    <mc:Fallback>
      <p:transition spd="slow" advTm="880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d’autres contextes épidémiologiques les résultats ne sont pas meilleurs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/>
          <a:stretch/>
        </p:blipFill>
        <p:spPr>
          <a:xfrm>
            <a:off x="4165131" y="1814052"/>
            <a:ext cx="7843837" cy="48817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6" y="2394856"/>
            <a:ext cx="4134895" cy="3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4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27"/>
    </mc:Choice>
    <mc:Fallback>
      <p:transition spd="slow" advTm="7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différents indicateurs répondent à différentes questions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9F9-E2D6-43BD-A95C-661C438850B8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723899" y="1630362"/>
            <a:ext cx="10172700" cy="4908550"/>
            <a:chOff x="1630792" y="1685687"/>
            <a:chExt cx="8894712" cy="4022725"/>
          </a:xfrm>
        </p:grpSpPr>
        <p:graphicFrame>
          <p:nvGraphicFramePr>
            <p:cNvPr id="84" name="Diagramme 83"/>
            <p:cNvGraphicFramePr/>
            <p:nvPr>
              <p:extLst/>
            </p:nvPr>
          </p:nvGraphicFramePr>
          <p:xfrm>
            <a:off x="1630792" y="1685687"/>
            <a:ext cx="8894712" cy="40227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5" name="Groupe 24"/>
            <p:cNvGrpSpPr/>
            <p:nvPr/>
          </p:nvGrpSpPr>
          <p:grpSpPr>
            <a:xfrm>
              <a:off x="2132720" y="2661780"/>
              <a:ext cx="536347" cy="563305"/>
              <a:chOff x="7566384" y="220618"/>
              <a:chExt cx="995473" cy="973747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7566384" y="220618"/>
                <a:ext cx="995473" cy="973747"/>
                <a:chOff x="7274257" y="49033"/>
                <a:chExt cx="995473" cy="973747"/>
              </a:xfrm>
            </p:grpSpPr>
            <p:sp>
              <p:nvSpPr>
                <p:cNvPr id="31" name="Ellipse 30"/>
                <p:cNvSpPr/>
                <p:nvPr/>
              </p:nvSpPr>
              <p:spPr>
                <a:xfrm>
                  <a:off x="7670041" y="458065"/>
                  <a:ext cx="239689" cy="204716"/>
                </a:xfrm>
                <a:prstGeom prst="ellipse">
                  <a:avLst/>
                </a:prstGeom>
                <a:noFill/>
                <a:ln w="285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2" name="Connecteur droit avec flèche 31"/>
                <p:cNvCxnSpPr>
                  <a:stCxn id="31" idx="4"/>
                </p:cNvCxnSpPr>
                <p:nvPr/>
              </p:nvCxnSpPr>
              <p:spPr>
                <a:xfrm>
                  <a:off x="7789886" y="662780"/>
                  <a:ext cx="2986" cy="36000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/>
                <p:cNvCxnSpPr>
                  <a:stCxn id="31" idx="6"/>
                </p:cNvCxnSpPr>
                <p:nvPr/>
              </p:nvCxnSpPr>
              <p:spPr>
                <a:xfrm>
                  <a:off x="7909730" y="560423"/>
                  <a:ext cx="360000" cy="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/>
                <p:cNvCxnSpPr>
                  <a:stCxn id="31" idx="2"/>
                </p:cNvCxnSpPr>
                <p:nvPr/>
              </p:nvCxnSpPr>
              <p:spPr>
                <a:xfrm flipH="1">
                  <a:off x="7274257" y="560423"/>
                  <a:ext cx="360000" cy="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avec flèche 34"/>
                <p:cNvCxnSpPr>
                  <a:stCxn id="31" idx="0"/>
                </p:cNvCxnSpPr>
                <p:nvPr/>
              </p:nvCxnSpPr>
              <p:spPr>
                <a:xfrm flipH="1" flipV="1">
                  <a:off x="7789885" y="49033"/>
                  <a:ext cx="1" cy="360000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Connecteur droit avec flèche 26"/>
              <p:cNvCxnSpPr>
                <a:stCxn id="31" idx="7"/>
              </p:cNvCxnSpPr>
              <p:nvPr/>
            </p:nvCxnSpPr>
            <p:spPr>
              <a:xfrm flipV="1">
                <a:off x="8166755" y="423081"/>
                <a:ext cx="180000" cy="236549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>
                <a:stCxn id="31" idx="3"/>
              </p:cNvCxnSpPr>
              <p:nvPr/>
            </p:nvCxnSpPr>
            <p:spPr>
              <a:xfrm flipH="1">
                <a:off x="7792872" y="804386"/>
                <a:ext cx="180000" cy="21919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>
                <a:stCxn id="31" idx="1"/>
              </p:cNvCxnSpPr>
              <p:nvPr/>
            </p:nvCxnSpPr>
            <p:spPr>
              <a:xfrm flipH="1" flipV="1">
                <a:off x="7792872" y="423082"/>
                <a:ext cx="180000" cy="236548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>
                <a:stCxn id="31" idx="5"/>
              </p:cNvCxnSpPr>
              <p:nvPr/>
            </p:nvCxnSpPr>
            <p:spPr>
              <a:xfrm>
                <a:off x="8166755" y="804386"/>
                <a:ext cx="180000" cy="21919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12374" r="15089" b="-371"/>
            <a:stretch/>
          </p:blipFill>
          <p:spPr>
            <a:xfrm>
              <a:off x="1730109" y="4921999"/>
              <a:ext cx="614149" cy="576443"/>
            </a:xfrm>
            <a:prstGeom prst="rect">
              <a:avLst/>
            </a:prstGeom>
          </p:spPr>
        </p:pic>
      </p:grpSp>
      <p:sp>
        <p:nvSpPr>
          <p:cNvPr id="23" name="ZoneTexte 22"/>
          <p:cNvSpPr txBox="1"/>
          <p:nvPr/>
        </p:nvSpPr>
        <p:spPr>
          <a:xfrm>
            <a:off x="7462157" y="2425234"/>
            <a:ext cx="3102429" cy="52322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Qui-a-infecté-qui ?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523117" y="4546104"/>
            <a:ext cx="3102429" cy="95410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Indicateurs épidémiologiques 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" t="4652" r="3833" b="4139"/>
          <a:stretch/>
        </p:blipFill>
        <p:spPr>
          <a:xfrm>
            <a:off x="854932" y="1907410"/>
            <a:ext cx="658829" cy="698704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02" y="3966898"/>
            <a:ext cx="490693" cy="324137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239" y="4781990"/>
            <a:ext cx="581442" cy="48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4"/>
    </mc:Choice>
    <mc:Fallback>
      <p:transition spd="slow" advTm="2058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2</a:t>
            </a:fld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5"/>
          <a:stretch/>
        </p:blipFill>
        <p:spPr>
          <a:xfrm>
            <a:off x="391887" y="1511069"/>
            <a:ext cx="11397342" cy="41640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8200" y="5637184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Evolution de la </a:t>
            </a:r>
            <a:r>
              <a:rPr lang="en-US" sz="2400" u="sng" dirty="0" err="1" smtClean="0"/>
              <a:t>prévalence</a:t>
            </a:r>
            <a:r>
              <a:rPr lang="en-US" sz="2400" u="sng" dirty="0" smtClean="0"/>
              <a:t> et de </a:t>
            </a:r>
            <a:r>
              <a:rPr lang="en-US" sz="2400" u="sng" dirty="0" err="1" smtClean="0"/>
              <a:t>l’incidence</a:t>
            </a:r>
            <a:r>
              <a:rPr lang="en-US" sz="2400" u="sng" dirty="0" smtClean="0"/>
              <a:t> de la </a:t>
            </a:r>
            <a:r>
              <a:rPr lang="en-US" sz="2400" u="sng" dirty="0" err="1" smtClean="0"/>
              <a:t>tuberculose</a:t>
            </a:r>
            <a:r>
              <a:rPr lang="en-US" sz="2400" u="sng" dirty="0" smtClean="0"/>
              <a:t> bovine de 1995 à 2020 (© https://www.plateforme-esa.fr)</a:t>
            </a:r>
            <a:endParaRPr lang="en-US" sz="2400" u="sng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statut officiellement indemne de tuberculose bovine en danger en France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181940" y="1606651"/>
            <a:ext cx="2426558" cy="169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7269772" y="2630311"/>
            <a:ext cx="0" cy="943044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021286" y="2027794"/>
            <a:ext cx="266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Sylvatub</a:t>
            </a:r>
            <a:endParaRPr lang="fr-F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64572" y="1528180"/>
            <a:ext cx="8351228" cy="414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688372" y="3310668"/>
            <a:ext cx="0" cy="943044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238637" y="2832820"/>
            <a:ext cx="8994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4"/>
                </a:solidFill>
              </a:rPr>
              <a:t>OTF</a:t>
            </a:r>
            <a:endParaRPr lang="fr-FR" sz="3200" dirty="0">
              <a:solidFill>
                <a:schemeClr val="accent4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3688372" y="2027794"/>
            <a:ext cx="0" cy="870334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144484" y="1528180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fr-FR" sz="32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er</a:t>
            </a:r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cas en FS</a:t>
            </a:r>
            <a:endParaRPr lang="fr-F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82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7"/>
    </mc:Choice>
    <mc:Fallback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l’objectif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Qui-a-infecté-qui ?</a:t>
            </a:r>
          </a:p>
          <a:p>
            <a:r>
              <a:rPr lang="fr-FR" dirty="0" smtClean="0"/>
              <a:t>Indicateurs épidémiologiques ?</a:t>
            </a:r>
          </a:p>
          <a:p>
            <a:r>
              <a:rPr lang="fr-FR" dirty="0" smtClean="0"/>
              <a:t>Contribution des hôtes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586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Limites et 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Convergence pour Transphylo</a:t>
            </a:r>
          </a:p>
          <a:p>
            <a:r>
              <a:rPr lang="fr-FR" dirty="0"/>
              <a:t>Faible proportion de séquences uniques (faible taux de mutation</a:t>
            </a:r>
            <a:r>
              <a:rPr lang="fr-FR" dirty="0" smtClean="0"/>
              <a:t>)</a:t>
            </a:r>
          </a:p>
          <a:p>
            <a:r>
              <a:rPr lang="fr-FR" dirty="0" smtClean="0"/>
              <a:t>Même taux de mutation pour chaque espèce hôte</a:t>
            </a:r>
          </a:p>
          <a:p>
            <a:endParaRPr lang="fr-FR" dirty="0" smtClean="0"/>
          </a:p>
          <a:p>
            <a:r>
              <a:rPr lang="fr-FR" dirty="0" smtClean="0"/>
              <a:t>Utilisation des données de contact avec outbreaker2 et </a:t>
            </a:r>
            <a:r>
              <a:rPr lang="fr-FR" dirty="0" err="1" smtClean="0"/>
              <a:t>seqTrack</a:t>
            </a:r>
            <a:endParaRPr lang="fr-FR" dirty="0" smtClean="0"/>
          </a:p>
          <a:p>
            <a:r>
              <a:rPr lang="fr-FR" dirty="0" err="1" smtClean="0"/>
              <a:t>Phybreak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18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97"/>
    </mc:Choice>
    <mc:Fallback xmlns="">
      <p:transition spd="slow" advTm="846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7142" y="1134382"/>
            <a:ext cx="6636657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Projet : </a:t>
            </a:r>
            <a:r>
              <a:rPr lang="fr-FR" dirty="0" err="1" smtClean="0"/>
              <a:t>Benchmarking</a:t>
            </a:r>
            <a:r>
              <a:rPr lang="fr-FR" dirty="0" smtClean="0"/>
              <a:t> des 22 méthodes de reconstruction des arbres de transmission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833257" y="2663145"/>
            <a:ext cx="6636657" cy="371701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Différents contextes / différentes questions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Simuler des arbres de transmission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Reconstruire et évaluer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Définir des indicateurs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Outil pour les développeurs de nouvelles méthodes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Outil pour les utilisateurs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800" l="1852" r="98765">
                        <a14:foregroundMark x1="45370" y1="72200" x2="45370" y2="72200"/>
                        <a14:foregroundMark x1="27160" y1="81600" x2="27160" y2="81600"/>
                        <a14:foregroundMark x1="35494" y1="82200" x2="35494" y2="82200"/>
                        <a14:foregroundMark x1="61728" y1="80600" x2="61728" y2="80600"/>
                        <a14:foregroundMark x1="90123" y1="82000" x2="90123" y2="82000"/>
                        <a14:foregroundMark x1="90432" y1="95800" x2="90432" y2="95800"/>
                        <a14:foregroundMark x1="55247" y1="72800" x2="55247" y2="72800"/>
                        <a14:foregroundMark x1="65432" y1="70200" x2="65432" y2="70200"/>
                        <a14:foregroundMark x1="75309" y1="71000" x2="75309" y2="71000"/>
                        <a14:foregroundMark x1="82099" y1="70600" x2="82099" y2="70600"/>
                        <a14:foregroundMark x1="88889" y1="70200" x2="88889" y2="70200"/>
                        <a14:foregroundMark x1="93519" y1="65200" x2="93519" y2="65200"/>
                        <a14:foregroundMark x1="82407" y1="65000" x2="82407" y2="65000"/>
                        <a14:foregroundMark x1="71605" y1="65400" x2="71605" y2="65400"/>
                        <a14:foregroundMark x1="58642" y1="65400" x2="58642" y2="65400"/>
                        <a14:foregroundMark x1="49691" y1="65400" x2="49691" y2="65400"/>
                        <a14:foregroundMark x1="91667" y1="83400" x2="91667" y2="83400"/>
                        <a14:foregroundMark x1="78704" y1="84800" x2="78704" y2="84800"/>
                        <a14:foregroundMark x1="50309" y1="85800" x2="50309" y2="85800"/>
                        <a14:foregroundMark x1="18827" y1="84600" x2="18827" y2="84600"/>
                        <a14:foregroundMark x1="51235" y1="90400" x2="51852" y2="9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43985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5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88"/>
    </mc:Choice>
    <mc:Fallback>
      <p:transition spd="slow" advTm="8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23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95" y="2553563"/>
            <a:ext cx="1440000" cy="144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977" t="5172" r="9207" b="24986"/>
          <a:stretch/>
        </p:blipFill>
        <p:spPr>
          <a:xfrm>
            <a:off x="7932935" y="2553563"/>
            <a:ext cx="1355329" cy="14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3877" r="15821" b="25289"/>
          <a:stretch/>
        </p:blipFill>
        <p:spPr>
          <a:xfrm>
            <a:off x="3337270" y="2553563"/>
            <a:ext cx="1440000" cy="144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51324" t="23088" r="43118" b="59216"/>
          <a:stretch/>
        </p:blipFill>
        <p:spPr>
          <a:xfrm>
            <a:off x="109034" y="2553563"/>
            <a:ext cx="1344000" cy="1440000"/>
          </a:xfrm>
          <a:prstGeom prst="rect">
            <a:avLst/>
          </a:prstGeom>
        </p:spPr>
      </p:pic>
      <p:pic>
        <p:nvPicPr>
          <p:cNvPr id="15" name="Image 14" descr="P101335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90165" y="2553563"/>
            <a:ext cx="1185886" cy="1440000"/>
          </a:xfrm>
          <a:prstGeom prst="rect">
            <a:avLst/>
          </a:prstGeom>
        </p:spPr>
      </p:pic>
      <p:pic>
        <p:nvPicPr>
          <p:cNvPr id="17" name="Image 16" descr="P1013359.JPG"/>
          <p:cNvPicPr>
            <a:picLocks noChangeAspect="1"/>
          </p:cNvPicPr>
          <p:nvPr/>
        </p:nvPicPr>
        <p:blipFill>
          <a:blip r:embed="rId8" cstate="print"/>
          <a:srcRect l="17643" t="14622" r="75521" b="73036"/>
          <a:stretch>
            <a:fillRect/>
          </a:stretch>
        </p:blipFill>
        <p:spPr bwMode="auto">
          <a:xfrm>
            <a:off x="1865930" y="2553563"/>
            <a:ext cx="1058444" cy="1440000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241927" y="1690688"/>
            <a:ext cx="36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EpiMIM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7919466" y="1660460"/>
            <a:ext cx="36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LNR Tuberculose animale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52905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03"/>
    </mc:Choice>
    <mc:Fallback>
      <p:transition spd="slow" advTm="2270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Des méthodes adaptées aux systèmes multi-hôtes avec biais d’échantillonnage sont nécessaires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24</a:t>
            </a:fld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355203" y="2570672"/>
            <a:ext cx="6425160" cy="3175812"/>
            <a:chOff x="527731" y="1246830"/>
            <a:chExt cx="11063514" cy="5240672"/>
          </a:xfrm>
        </p:grpSpPr>
        <p:sp>
          <p:nvSpPr>
            <p:cNvPr id="7" name="Flèche droite 6"/>
            <p:cNvSpPr/>
            <p:nvPr/>
          </p:nvSpPr>
          <p:spPr>
            <a:xfrm>
              <a:off x="527731" y="5689216"/>
              <a:ext cx="11063514" cy="79828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79" y="2549591"/>
              <a:ext cx="2124136" cy="14142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16951" y="1418833"/>
              <a:ext cx="2124136" cy="14155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983" y="1395588"/>
              <a:ext cx="2124136" cy="14142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9891" y="2454748"/>
              <a:ext cx="2124136" cy="14155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29" y="3978054"/>
              <a:ext cx="2124135" cy="14160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13" name="Connecteur droit 12"/>
            <p:cNvCxnSpPr/>
            <p:nvPr/>
          </p:nvCxnSpPr>
          <p:spPr>
            <a:xfrm>
              <a:off x="6059488" y="1246830"/>
              <a:ext cx="0" cy="4956629"/>
            </a:xfrm>
            <a:prstGeom prst="line">
              <a:avLst/>
            </a:prstGeom>
            <a:ln w="571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360" y="3865065"/>
              <a:ext cx="2124135" cy="14160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26" y="2077992"/>
            <a:ext cx="4788749" cy="34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2"/>
    </mc:Choice>
    <mc:Fallback>
      <p:transition spd="slow" advTm="267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 systèmes de surveillance révèlent une situation hétérogène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3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8544844" y="1808220"/>
            <a:ext cx="1676743" cy="984430"/>
            <a:chOff x="7304479" y="1585916"/>
            <a:chExt cx="1676743" cy="98443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679" y="2253682"/>
              <a:ext cx="594099" cy="3166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098" y="1891406"/>
              <a:ext cx="547315" cy="315951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479" y="1605323"/>
              <a:ext cx="541711" cy="63253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597" y="1585916"/>
              <a:ext cx="595625" cy="571194"/>
            </a:xfrm>
            <a:prstGeom prst="rect">
              <a:avLst/>
            </a:prstGeom>
          </p:spPr>
        </p:pic>
      </p:grpSp>
      <p:grpSp>
        <p:nvGrpSpPr>
          <p:cNvPr id="32" name="Groupe 31"/>
          <p:cNvGrpSpPr/>
          <p:nvPr/>
        </p:nvGrpSpPr>
        <p:grpSpPr>
          <a:xfrm>
            <a:off x="964758" y="1690688"/>
            <a:ext cx="4236974" cy="4665662"/>
            <a:chOff x="1745612" y="1265834"/>
            <a:chExt cx="3476468" cy="3820516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612" y="1362076"/>
              <a:ext cx="3476468" cy="3724274"/>
            </a:xfrm>
            <a:prstGeom prst="rect">
              <a:avLst/>
            </a:prstGeom>
          </p:spPr>
        </p:pic>
        <p:pic>
          <p:nvPicPr>
            <p:cNvPr id="34" name="Image 33" descr="C:\Thèse_ANSES\ttree.tif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82" t="61158" r="37841" b="25696"/>
            <a:stretch/>
          </p:blipFill>
          <p:spPr bwMode="auto">
            <a:xfrm>
              <a:off x="4330700" y="1265834"/>
              <a:ext cx="584200" cy="476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6286400" y="1808220"/>
            <a:ext cx="4157662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8763" l="3802" r="97106">
                        <a14:foregroundMark x1="92906" y1="89570" x2="92906" y2="89570"/>
                        <a14:foregroundMark x1="80590" y1="53742" x2="91203" y2="72245"/>
                        <a14:foregroundMark x1="82179" y1="73365" x2="96652" y2="56335"/>
                        <a14:foregroundMark x1="80647" y1="55510" x2="90806" y2="55569"/>
                        <a14:foregroundMark x1="81498" y1="71479" x2="94665" y2="71302"/>
                        <a14:foregroundMark x1="79966" y1="66529" x2="95403" y2="66647"/>
                        <a14:foregroundMark x1="81385" y1="37596" x2="91771" y2="37124"/>
                        <a14:foregroundMark x1="89898" y1="35533" x2="95460" y2="42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29" y="1808220"/>
            <a:ext cx="4218584" cy="4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225552" y="6448980"/>
            <a:ext cx="587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Forfait et al. (2021) Bulletin Epidémiologique</a:t>
            </a:r>
            <a:endParaRPr lang="fr-FR" sz="14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79133" y="5728591"/>
            <a:ext cx="25630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Depuis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625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55"/>
    </mc:Choice>
    <mc:Fallback>
      <p:transition spd="slow" advTm="8965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rontiersin.org/files/Articles/452215/fmicb-10-00955-HTML/image_m/fmicb-10-00955-g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9" t="52043"/>
          <a:stretch/>
        </p:blipFill>
        <p:spPr bwMode="auto">
          <a:xfrm>
            <a:off x="4916774" y="1214641"/>
            <a:ext cx="6856347" cy="47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79" y="1451706"/>
            <a:ext cx="3919593" cy="40205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séquençage du génome entier est plus discriminant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4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78490" y="5473152"/>
            <a:ext cx="491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Représentation circulaire du génome de </a:t>
            </a:r>
            <a:r>
              <a:rPr lang="en-US" sz="1600" i="1" dirty="0" smtClean="0"/>
              <a:t>M. </a:t>
            </a:r>
            <a:r>
              <a:rPr lang="en-US" sz="1600" i="1" dirty="0" err="1" smtClean="0"/>
              <a:t>bovis</a:t>
            </a:r>
            <a:endParaRPr lang="en-US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1334125" y="5998450"/>
            <a:ext cx="911401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Taux</a:t>
            </a:r>
            <a:r>
              <a:rPr lang="en-US" sz="2800" dirty="0" smtClean="0"/>
              <a:t> </a:t>
            </a:r>
            <a:r>
              <a:rPr lang="en-US" sz="2800" dirty="0" err="1" smtClean="0"/>
              <a:t>d’evolution</a:t>
            </a:r>
            <a:r>
              <a:rPr lang="en-US" sz="2800" dirty="0" smtClean="0"/>
              <a:t> lent : 0.2 – 0.5 </a:t>
            </a:r>
            <a:r>
              <a:rPr lang="fr-FR" sz="2800" dirty="0" smtClean="0"/>
              <a:t>substitutions/génome/an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85875" y="6571793"/>
            <a:ext cx="590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Trewby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2015; Salvador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2019;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Crispell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2017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8490" y="6571793"/>
            <a:ext cx="1591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Garnier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2003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8"/>
    </mc:Choice>
    <mc:Fallback xmlns="">
      <p:transition spd="slow" advTm="438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8669" t="18907" r="68428" b="26381"/>
          <a:stretch/>
        </p:blipFill>
        <p:spPr>
          <a:xfrm>
            <a:off x="870913" y="1647723"/>
            <a:ext cx="3651250" cy="5210277"/>
          </a:xfrm>
          <a:prstGeom prst="rect">
            <a:avLst/>
          </a:prstGeom>
        </p:spPr>
      </p:pic>
      <p:graphicFrame>
        <p:nvGraphicFramePr>
          <p:cNvPr id="13" name="Espace réservé du contenu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775704"/>
              </p:ext>
            </p:extLst>
          </p:nvPr>
        </p:nvGraphicFramePr>
        <p:xfrm>
          <a:off x="4179404" y="1784964"/>
          <a:ext cx="7798797" cy="45055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967">
                  <a:extLst>
                    <a:ext uri="{9D8B030D-6E8A-4147-A177-3AD203B41FA5}">
                      <a16:colId xmlns:a16="http://schemas.microsoft.com/office/drawing/2014/main" val="774035393"/>
                    </a:ext>
                  </a:extLst>
                </a:gridCol>
                <a:gridCol w="1886858">
                  <a:extLst>
                    <a:ext uri="{9D8B030D-6E8A-4147-A177-3AD203B41FA5}">
                      <a16:colId xmlns:a16="http://schemas.microsoft.com/office/drawing/2014/main" val="2742974112"/>
                    </a:ext>
                  </a:extLst>
                </a:gridCol>
                <a:gridCol w="2176273">
                  <a:extLst>
                    <a:ext uri="{9D8B030D-6E8A-4147-A177-3AD203B41FA5}">
                      <a16:colId xmlns:a16="http://schemas.microsoft.com/office/drawing/2014/main" val="781462389"/>
                    </a:ext>
                  </a:extLst>
                </a:gridCol>
                <a:gridCol w="1949699">
                  <a:extLst>
                    <a:ext uri="{9D8B030D-6E8A-4147-A177-3AD203B41FA5}">
                      <a16:colId xmlns:a16="http://schemas.microsoft.com/office/drawing/2014/main" val="2690939343"/>
                    </a:ext>
                  </a:extLst>
                </a:gridCol>
              </a:tblGrid>
              <a:tr h="35773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MRCA</a:t>
                      </a:r>
                      <a:endParaRPr lang="fr-FR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Taux d’évolution</a:t>
                      </a:r>
                      <a:endParaRPr lang="fr-FR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Transmission inter-espèces</a:t>
                      </a:r>
                      <a:endParaRPr lang="fr-FR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34628"/>
                  </a:ext>
                </a:extLst>
              </a:tr>
              <a:tr h="1183262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Côte-d’Or</a:t>
                      </a:r>
                      <a:endParaRPr lang="fr-FR" sz="3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1997</a:t>
                      </a:r>
                    </a:p>
                    <a:p>
                      <a:r>
                        <a:rPr lang="fr-FR" sz="2000" dirty="0" smtClean="0"/>
                        <a:t>[1991 – 2002]</a:t>
                      </a:r>
                    </a:p>
                    <a:p>
                      <a:endParaRPr lang="fr-FR" sz="2000" dirty="0" smtClean="0"/>
                    </a:p>
                    <a:p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0.42</a:t>
                      </a:r>
                    </a:p>
                    <a:p>
                      <a:r>
                        <a:rPr lang="fr-FR" sz="2000" dirty="0" smtClean="0"/>
                        <a:t>[0.31 – 0.54]</a:t>
                      </a:r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461642"/>
                  </a:ext>
                </a:extLst>
              </a:tr>
              <a:tr h="1183262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Dordogne / Haute-Vienne</a:t>
                      </a:r>
                      <a:endParaRPr lang="fr-FR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1991</a:t>
                      </a:r>
                    </a:p>
                    <a:p>
                      <a:r>
                        <a:rPr lang="fr-FR" sz="2000" dirty="0" smtClean="0"/>
                        <a:t>[1971</a:t>
                      </a:r>
                      <a:r>
                        <a:rPr lang="fr-FR" sz="2000" baseline="0" dirty="0" smtClean="0"/>
                        <a:t> – 2000]</a:t>
                      </a:r>
                      <a:endParaRPr lang="fr-FR" sz="2000" baseline="0" dirty="0"/>
                    </a:p>
                    <a:p>
                      <a:endParaRPr lang="fr-FR" sz="2000" baseline="0" dirty="0"/>
                    </a:p>
                    <a:p>
                      <a:endParaRPr lang="fr-FR" sz="20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0.57</a:t>
                      </a:r>
                    </a:p>
                    <a:p>
                      <a:r>
                        <a:rPr lang="fr-FR" sz="2000" dirty="0" smtClean="0"/>
                        <a:t>[0.54 – 0.71]</a:t>
                      </a:r>
                    </a:p>
                    <a:p>
                      <a:r>
                        <a:rPr lang="fr-FR" sz="2000" dirty="0" smtClean="0"/>
                        <a:t> </a:t>
                      </a:r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214019"/>
                  </a:ext>
                </a:extLst>
              </a:tr>
              <a:tr h="1183262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PA / Landes</a:t>
                      </a:r>
                      <a:endParaRPr lang="fr-FR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1990</a:t>
                      </a:r>
                    </a:p>
                    <a:p>
                      <a:r>
                        <a:rPr lang="fr-FR" sz="2000" dirty="0" smtClean="0"/>
                        <a:t>[1980 – 1996]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0.41</a:t>
                      </a:r>
                    </a:p>
                    <a:p>
                      <a:r>
                        <a:rPr lang="fr-FR" sz="2000" dirty="0" smtClean="0"/>
                        <a:t>[0.29 – 0.55]</a:t>
                      </a:r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23727411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" y="365125"/>
            <a:ext cx="11144250" cy="1325563"/>
          </a:xfrm>
        </p:spPr>
        <p:txBody>
          <a:bodyPr/>
          <a:lstStyle/>
          <a:p>
            <a:r>
              <a:rPr lang="fr-FR" dirty="0" smtClean="0"/>
              <a:t>La reconstruction d’arbre phylogénétique permet d’étudier la transmission entre espèces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4246" t="46522" r="83999" b="50280"/>
          <a:stretch/>
        </p:blipFill>
        <p:spPr>
          <a:xfrm>
            <a:off x="209550" y="1806539"/>
            <a:ext cx="714375" cy="4381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2515" t="51319" r="85941" b="41954"/>
          <a:stretch/>
        </p:blipFill>
        <p:spPr>
          <a:xfrm>
            <a:off x="209550" y="2210273"/>
            <a:ext cx="628650" cy="9218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6003" t="52639" r="82373" b="41954"/>
          <a:stretch/>
        </p:blipFill>
        <p:spPr>
          <a:xfrm>
            <a:off x="209550" y="2882482"/>
            <a:ext cx="661363" cy="740854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10192997" y="2628963"/>
            <a:ext cx="1785204" cy="3893983"/>
            <a:chOff x="10192997" y="2628963"/>
            <a:chExt cx="1785204" cy="389398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12515" t="46092" r="82373" b="41954"/>
            <a:stretch/>
          </p:blipFill>
          <p:spPr>
            <a:xfrm>
              <a:off x="10192997" y="2628963"/>
              <a:ext cx="1476869" cy="116233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l="19675" t="46092" r="75227" b="41954"/>
            <a:stretch/>
          </p:blipFill>
          <p:spPr>
            <a:xfrm>
              <a:off x="10196974" y="3837792"/>
              <a:ext cx="1472892" cy="1162338"/>
            </a:xfrm>
            <a:prstGeom prst="rect">
              <a:avLst/>
            </a:prstGeom>
          </p:spPr>
        </p:pic>
        <p:grpSp>
          <p:nvGrpSpPr>
            <p:cNvPr id="4" name="Groupe 3"/>
            <p:cNvGrpSpPr/>
            <p:nvPr/>
          </p:nvGrpSpPr>
          <p:grpSpPr>
            <a:xfrm>
              <a:off x="10216439" y="5210272"/>
              <a:ext cx="1761762" cy="1312674"/>
              <a:chOff x="10252857" y="4931378"/>
              <a:chExt cx="1761762" cy="1312674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4"/>
              <a:srcRect l="26903" t="46092" r="68067" b="41954"/>
              <a:stretch/>
            </p:blipFill>
            <p:spPr>
              <a:xfrm>
                <a:off x="10252857" y="4931378"/>
                <a:ext cx="1453427" cy="1162338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10956128" y="5474611"/>
                <a:ext cx="10584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4400" b="1" dirty="0" smtClean="0"/>
                  <a:t>?</a:t>
                </a:r>
                <a:endParaRPr lang="fr-FR" b="1" dirty="0"/>
              </a:p>
            </p:txBody>
          </p:sp>
        </p:grp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5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54876" y="6362382"/>
            <a:ext cx="587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Duault et al. (2022)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Veterinary</a:t>
            </a:r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Research</a:t>
            </a:r>
            <a:endParaRPr lang="fr-FR" sz="1400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Canini et al. (2023)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Microbiology</a:t>
            </a:r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Open</a:t>
            </a:r>
            <a:endParaRPr lang="fr-FR" sz="14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4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93"/>
    </mc:Choice>
    <mc:Fallback>
      <p:transition spd="slow" advTm="1213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données d’incidence et génomiques peuvent être combinées dans des arbres de transmission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760" y="1411718"/>
            <a:ext cx="4843528" cy="4351338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22 méthodes identifiées…</a:t>
            </a:r>
            <a:endParaRPr lang="fr-FR" baseline="30000" dirty="0" smtClean="0"/>
          </a:p>
          <a:p>
            <a:r>
              <a:rPr lang="fr-FR" dirty="0" smtClean="0"/>
              <a:t>Aucune pour les systèmes multi-hôtes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47743" y="6356350"/>
            <a:ext cx="2743200" cy="365125"/>
          </a:xfrm>
        </p:spPr>
        <p:txBody>
          <a:bodyPr/>
          <a:lstStyle/>
          <a:p>
            <a:fld id="{1C8F0B20-F5BC-4A2C-9698-D5B1C55115CD}" type="slidenum">
              <a:rPr lang="fr-FR" smtClean="0"/>
              <a:t>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5552" y="6356350"/>
            <a:ext cx="587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Duault et al. (2022)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Pathogens</a:t>
            </a:r>
            <a:endParaRPr lang="fr-FR" sz="1400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5" descr="C:\Thèse_ANSES\ttree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3004"/>
            <a:ext cx="5235575" cy="23909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5061550" y="1853101"/>
          <a:ext cx="6750777" cy="4777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1259">
                  <a:extLst>
                    <a:ext uri="{9D8B030D-6E8A-4147-A177-3AD203B41FA5}">
                      <a16:colId xmlns:a16="http://schemas.microsoft.com/office/drawing/2014/main" val="3979728602"/>
                    </a:ext>
                  </a:extLst>
                </a:gridCol>
                <a:gridCol w="2279759">
                  <a:extLst>
                    <a:ext uri="{9D8B030D-6E8A-4147-A177-3AD203B41FA5}">
                      <a16:colId xmlns:a16="http://schemas.microsoft.com/office/drawing/2014/main" val="2355640216"/>
                    </a:ext>
                  </a:extLst>
                </a:gridCol>
                <a:gridCol w="2279759">
                  <a:extLst>
                    <a:ext uri="{9D8B030D-6E8A-4147-A177-3AD203B41FA5}">
                      <a16:colId xmlns:a16="http://schemas.microsoft.com/office/drawing/2014/main" val="2349672869"/>
                    </a:ext>
                  </a:extLst>
                </a:gridCol>
              </a:tblGrid>
              <a:tr h="476049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Phylogénétiques (PF)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Non-phylogénétique (NPF)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79024"/>
                  </a:ext>
                </a:extLst>
              </a:tr>
              <a:tr h="397826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Séquentielle (</a:t>
                      </a:r>
                      <a:r>
                        <a:rPr lang="fr-FR" b="1" dirty="0" err="1" smtClean="0">
                          <a:solidFill>
                            <a:schemeClr val="tx1"/>
                          </a:solidFill>
                        </a:rPr>
                        <a:t>SeqPF</a:t>
                      </a: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Simultanée (</a:t>
                      </a:r>
                      <a:r>
                        <a:rPr lang="fr-FR" b="1" dirty="0" err="1" smtClean="0">
                          <a:solidFill>
                            <a:schemeClr val="tx1"/>
                          </a:solidFill>
                        </a:rPr>
                        <a:t>SimPF</a:t>
                      </a: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751723"/>
                  </a:ext>
                </a:extLst>
              </a:tr>
              <a:tr h="56873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 = 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 = 9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 = 8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585965"/>
                  </a:ext>
                </a:extLst>
              </a:tr>
              <a:tr h="914213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Lien entre les arbres</a:t>
                      </a:r>
                      <a:r>
                        <a:rPr lang="fr-FR" baseline="0" dirty="0" smtClean="0"/>
                        <a:t> phylogénétiques et les arbres de transmission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Estimation</a:t>
                      </a:r>
                      <a:r>
                        <a:rPr lang="fr-FR" baseline="0" dirty="0" smtClean="0"/>
                        <a:t> des distances génétiques entre paires de séquences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440152"/>
                  </a:ext>
                </a:extLst>
              </a:tr>
              <a:tr h="2146430"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7310113"/>
                  </a:ext>
                </a:extLst>
              </a:tr>
            </a:tbl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5146567" y="4506172"/>
            <a:ext cx="4270007" cy="1913532"/>
            <a:chOff x="948552" y="4269481"/>
            <a:chExt cx="4214724" cy="191295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24"/>
            <a:stretch/>
          </p:blipFill>
          <p:spPr>
            <a:xfrm>
              <a:off x="948552" y="4269481"/>
              <a:ext cx="4214724" cy="191295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47358" y="4299045"/>
              <a:ext cx="1508556" cy="150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9497343" y="4876484"/>
            <a:ext cx="417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A300"/>
                </a:solidFill>
              </a:rPr>
              <a:t>A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B</a:t>
            </a:r>
          </a:p>
          <a:p>
            <a:pPr algn="ctr"/>
            <a:r>
              <a:rPr lang="en-US" sz="2400" dirty="0">
                <a:solidFill>
                  <a:srgbClr val="FF33CC"/>
                </a:solidFill>
              </a:rPr>
              <a:t>C</a:t>
            </a:r>
            <a:endParaRPr lang="en-US" sz="2400" dirty="0" smtClean="0">
              <a:solidFill>
                <a:srgbClr val="FF33CC"/>
              </a:solidFill>
            </a:endParaRPr>
          </a:p>
          <a:p>
            <a:pPr algn="ctr"/>
            <a:r>
              <a:rPr lang="en-US" sz="2400" dirty="0">
                <a:solidFill>
                  <a:srgbClr val="1F8A20"/>
                </a:solidFill>
              </a:rPr>
              <a:t>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972491" y="4457969"/>
            <a:ext cx="247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A300"/>
                </a:solidFill>
              </a:rPr>
              <a:t>A </a:t>
            </a:r>
            <a:r>
              <a:rPr lang="en-US" sz="2400" dirty="0" smtClean="0"/>
              <a:t>   </a:t>
            </a:r>
            <a:r>
              <a:rPr lang="en-US" sz="2400" dirty="0" smtClean="0">
                <a:solidFill>
                  <a:schemeClr val="accent1"/>
                </a:solidFill>
              </a:rPr>
              <a:t>B</a:t>
            </a:r>
            <a:r>
              <a:rPr lang="en-US" sz="2400" dirty="0" smtClean="0"/>
              <a:t>     </a:t>
            </a:r>
            <a:r>
              <a:rPr lang="en-US" sz="2400" dirty="0">
                <a:solidFill>
                  <a:srgbClr val="FF33CC"/>
                </a:solidFill>
              </a:rPr>
              <a:t>C</a:t>
            </a:r>
            <a:r>
              <a:rPr lang="en-US" sz="2400" dirty="0" smtClean="0"/>
              <a:t>    </a:t>
            </a:r>
            <a:r>
              <a:rPr lang="en-US" sz="2400" dirty="0">
                <a:solidFill>
                  <a:srgbClr val="1F8A20"/>
                </a:solidFill>
              </a:rPr>
              <a:t>D</a:t>
            </a: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9915336" y="4919634"/>
          <a:ext cx="187628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070">
                  <a:extLst>
                    <a:ext uri="{9D8B030D-6E8A-4147-A177-3AD203B41FA5}">
                      <a16:colId xmlns:a16="http://schemas.microsoft.com/office/drawing/2014/main" val="2861820145"/>
                    </a:ext>
                  </a:extLst>
                </a:gridCol>
                <a:gridCol w="469070">
                  <a:extLst>
                    <a:ext uri="{9D8B030D-6E8A-4147-A177-3AD203B41FA5}">
                      <a16:colId xmlns:a16="http://schemas.microsoft.com/office/drawing/2014/main" val="350172318"/>
                    </a:ext>
                  </a:extLst>
                </a:gridCol>
                <a:gridCol w="469070">
                  <a:extLst>
                    <a:ext uri="{9D8B030D-6E8A-4147-A177-3AD203B41FA5}">
                      <a16:colId xmlns:a16="http://schemas.microsoft.com/office/drawing/2014/main" val="3636182016"/>
                    </a:ext>
                  </a:extLst>
                </a:gridCol>
                <a:gridCol w="469070">
                  <a:extLst>
                    <a:ext uri="{9D8B030D-6E8A-4147-A177-3AD203B41FA5}">
                      <a16:colId xmlns:a16="http://schemas.microsoft.com/office/drawing/2014/main" val="845356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6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098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22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97390"/>
                  </a:ext>
                </a:extLst>
              </a:tr>
            </a:tbl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51324" t="23088" r="43118" b="59216"/>
          <a:stretch/>
        </p:blipFill>
        <p:spPr>
          <a:xfrm>
            <a:off x="10857221" y="-11660"/>
            <a:ext cx="1328486" cy="142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1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16"/>
    </mc:Choice>
    <mc:Fallback>
      <p:transition spd="slow" advTm="7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méthode de reconstruction d’arbre de transmission utiliser pour quelle question ?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30" name="Tableau 29"/>
          <p:cNvGraphicFramePr>
            <a:graphicFrameLocks noGrp="1"/>
          </p:cNvGraphicFramePr>
          <p:nvPr>
            <p:extLst/>
          </p:nvPr>
        </p:nvGraphicFramePr>
        <p:xfrm>
          <a:off x="1906137" y="1646106"/>
          <a:ext cx="8379726" cy="476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9863">
                  <a:extLst>
                    <a:ext uri="{9D8B030D-6E8A-4147-A177-3AD203B41FA5}">
                      <a16:colId xmlns:a16="http://schemas.microsoft.com/office/drawing/2014/main" val="3194630824"/>
                    </a:ext>
                  </a:extLst>
                </a:gridCol>
                <a:gridCol w="4189863">
                  <a:extLst>
                    <a:ext uri="{9D8B030D-6E8A-4147-A177-3AD203B41FA5}">
                      <a16:colId xmlns:a16="http://schemas.microsoft.com/office/drawing/2014/main" val="2172012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/>
                          </a:solidFill>
                        </a:rPr>
                        <a:t>Mutation des séquences</a:t>
                      </a:r>
                      <a:endParaRPr lang="fr-FR" b="1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/>
                          </a:solidFill>
                        </a:rPr>
                        <a:t>Evolution</a:t>
                      </a:r>
                      <a:r>
                        <a:rPr lang="fr-FR" b="1" baseline="0" dirty="0" smtClean="0">
                          <a:solidFill>
                            <a:schemeClr val="accent3"/>
                          </a:solidFill>
                        </a:rPr>
                        <a:t> « intra-hôte »</a:t>
                      </a:r>
                      <a:endParaRPr lang="fr-FR" b="1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3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 smtClean="0"/>
                        <a:t>Diversification</a:t>
                      </a:r>
                      <a:r>
                        <a:rPr lang="fr-FR" baseline="0" dirty="0" smtClean="0"/>
                        <a:t> du génome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50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/>
                          </a:solidFill>
                        </a:rPr>
                        <a:t>Transmission</a:t>
                      </a:r>
                      <a:endParaRPr lang="fr-FR" b="1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/>
                          </a:solidFill>
                        </a:rPr>
                        <a:t>Observation des cas</a:t>
                      </a:r>
                      <a:endParaRPr lang="fr-FR" b="1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5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 smtClean="0"/>
                        <a:t>Introduction(s) simple/multiples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 smtClean="0"/>
                        <a:t>Diffusion du pathogène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 smtClean="0"/>
                        <a:t>Histoire naturelle de la maladie</a:t>
                      </a:r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 smtClean="0"/>
                        <a:t>Identification</a:t>
                      </a:r>
                      <a:r>
                        <a:rPr lang="fr-FR" baseline="0" dirty="0" smtClean="0"/>
                        <a:t> et échantillonnage des hôtes infectés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25613"/>
                  </a:ext>
                </a:extLst>
              </a:tr>
            </a:tbl>
          </a:graphicData>
        </a:graphic>
      </p:graphicFrame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3613" r="4698" b="23517"/>
          <a:stretch/>
        </p:blipFill>
        <p:spPr>
          <a:xfrm>
            <a:off x="2921423" y="5460276"/>
            <a:ext cx="1967217" cy="5070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Image 31" descr="C:\Users\h.duault\Desktop\substitution_model.t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8761" r="52016" b="17102"/>
          <a:stretch/>
        </p:blipFill>
        <p:spPr bwMode="auto">
          <a:xfrm>
            <a:off x="2643727" y="2103817"/>
            <a:ext cx="2522608" cy="18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28" y="2474843"/>
            <a:ext cx="1618454" cy="1391870"/>
          </a:xfrm>
          <a:prstGeom prst="rect">
            <a:avLst/>
          </a:prstGeom>
        </p:spPr>
      </p:pic>
      <p:grpSp>
        <p:nvGrpSpPr>
          <p:cNvPr id="44" name="Groupe 43"/>
          <p:cNvGrpSpPr/>
          <p:nvPr/>
        </p:nvGrpSpPr>
        <p:grpSpPr>
          <a:xfrm>
            <a:off x="8153400" y="2808897"/>
            <a:ext cx="1525293" cy="828013"/>
            <a:chOff x="6827644" y="2656117"/>
            <a:chExt cx="1525293" cy="828013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644" y="2656117"/>
              <a:ext cx="1525293" cy="828013"/>
            </a:xfrm>
            <a:prstGeom prst="rect">
              <a:avLst/>
            </a:prstGeom>
          </p:spPr>
        </p:pic>
        <p:grpSp>
          <p:nvGrpSpPr>
            <p:cNvPr id="35" name="Groupe 34"/>
            <p:cNvGrpSpPr/>
            <p:nvPr/>
          </p:nvGrpSpPr>
          <p:grpSpPr>
            <a:xfrm>
              <a:off x="7157085" y="2804072"/>
              <a:ext cx="861454" cy="316033"/>
              <a:chOff x="2797791" y="2393259"/>
              <a:chExt cx="2169994" cy="991386"/>
            </a:xfrm>
          </p:grpSpPr>
          <p:cxnSp>
            <p:nvCxnSpPr>
              <p:cNvPr id="36" name="Connecteur droit 35"/>
              <p:cNvCxnSpPr/>
              <p:nvPr/>
            </p:nvCxnSpPr>
            <p:spPr>
              <a:xfrm>
                <a:off x="4176215" y="2393259"/>
                <a:ext cx="0" cy="50574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e 36"/>
              <p:cNvGrpSpPr/>
              <p:nvPr/>
            </p:nvGrpSpPr>
            <p:grpSpPr>
              <a:xfrm>
                <a:off x="2797791" y="2393259"/>
                <a:ext cx="2169994" cy="991386"/>
                <a:chOff x="2797791" y="2393259"/>
                <a:chExt cx="2169994" cy="991386"/>
              </a:xfrm>
            </p:grpSpPr>
            <p:cxnSp>
              <p:nvCxnSpPr>
                <p:cNvPr id="38" name="Connecteur droit 37"/>
                <p:cNvCxnSpPr/>
                <p:nvPr/>
              </p:nvCxnSpPr>
              <p:spPr>
                <a:xfrm>
                  <a:off x="3125337" y="2606722"/>
                  <a:ext cx="1050878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3125337" y="2620370"/>
                  <a:ext cx="0" cy="736979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>
                <a:xfrm>
                  <a:off x="3125337" y="3370997"/>
                  <a:ext cx="840852" cy="1364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4176215" y="2899007"/>
                  <a:ext cx="76427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>
                <a:xfrm>
                  <a:off x="4176215" y="2393259"/>
                  <a:ext cx="79157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flipH="1">
                  <a:off x="2797791" y="2988859"/>
                  <a:ext cx="32754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582" y="4982561"/>
            <a:ext cx="1226342" cy="1226342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8381666" y="5147220"/>
            <a:ext cx="34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?</a:t>
            </a:r>
            <a:endParaRPr lang="fr-FR" sz="2400" b="1" dirty="0"/>
          </a:p>
        </p:txBody>
      </p:sp>
      <p:grpSp>
        <p:nvGrpSpPr>
          <p:cNvPr id="47" name="Groupe 46"/>
          <p:cNvGrpSpPr/>
          <p:nvPr/>
        </p:nvGrpSpPr>
        <p:grpSpPr>
          <a:xfrm>
            <a:off x="6622812" y="5060728"/>
            <a:ext cx="1715253" cy="1096584"/>
            <a:chOff x="4801818" y="4821659"/>
            <a:chExt cx="1715253" cy="1096584"/>
          </a:xfrm>
        </p:grpSpPr>
        <p:grpSp>
          <p:nvGrpSpPr>
            <p:cNvPr id="48" name="Groupe 47"/>
            <p:cNvGrpSpPr/>
            <p:nvPr/>
          </p:nvGrpSpPr>
          <p:grpSpPr>
            <a:xfrm>
              <a:off x="4801818" y="5082964"/>
              <a:ext cx="306742" cy="735364"/>
              <a:chOff x="4814651" y="5073660"/>
              <a:chExt cx="306742" cy="735364"/>
            </a:xfrm>
          </p:grpSpPr>
          <p:grpSp>
            <p:nvGrpSpPr>
              <p:cNvPr id="74" name="Groupe 73"/>
              <p:cNvGrpSpPr/>
              <p:nvPr/>
            </p:nvGrpSpPr>
            <p:grpSpPr>
              <a:xfrm>
                <a:off x="4860914" y="5110680"/>
                <a:ext cx="209943" cy="698344"/>
                <a:chOff x="5145206" y="4932804"/>
                <a:chExt cx="209943" cy="698344"/>
              </a:xfrm>
            </p:grpSpPr>
            <p:sp>
              <p:nvSpPr>
                <p:cNvPr id="76" name="Ellipse 75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Triangle isocèle 76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accent5"/>
                    </a:solidFill>
                  </a:endParaRPr>
                </a:p>
              </p:txBody>
            </p:sp>
          </p:grpSp>
          <p:pic>
            <p:nvPicPr>
              <p:cNvPr id="75" name="Image 7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51" y="5073660"/>
                <a:ext cx="306742" cy="306742"/>
              </a:xfrm>
              <a:prstGeom prst="rect">
                <a:avLst/>
              </a:prstGeom>
            </p:spPr>
          </p:pic>
        </p:grpSp>
        <p:grpSp>
          <p:nvGrpSpPr>
            <p:cNvPr id="49" name="Groupe 48"/>
            <p:cNvGrpSpPr/>
            <p:nvPr/>
          </p:nvGrpSpPr>
          <p:grpSpPr>
            <a:xfrm>
              <a:off x="6210329" y="4895753"/>
              <a:ext cx="306742" cy="735364"/>
              <a:chOff x="4814651" y="5073660"/>
              <a:chExt cx="306742" cy="735364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4860914" y="5110680"/>
                <a:ext cx="209943" cy="698344"/>
                <a:chOff x="5145206" y="4932804"/>
                <a:chExt cx="209943" cy="698344"/>
              </a:xfrm>
            </p:grpSpPr>
            <p:sp>
              <p:nvSpPr>
                <p:cNvPr id="72" name="Ellipse 71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Triangle isocèle 72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71" name="Image 7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51" y="5073660"/>
                <a:ext cx="306742" cy="306742"/>
              </a:xfrm>
              <a:prstGeom prst="rect">
                <a:avLst/>
              </a:prstGeom>
            </p:spPr>
          </p:pic>
        </p:grpSp>
        <p:grpSp>
          <p:nvGrpSpPr>
            <p:cNvPr id="50" name="Groupe 49"/>
            <p:cNvGrpSpPr/>
            <p:nvPr/>
          </p:nvGrpSpPr>
          <p:grpSpPr>
            <a:xfrm>
              <a:off x="5925785" y="5159282"/>
              <a:ext cx="306742" cy="735364"/>
              <a:chOff x="4814651" y="5073660"/>
              <a:chExt cx="306742" cy="735364"/>
            </a:xfrm>
          </p:grpSpPr>
          <p:grpSp>
            <p:nvGrpSpPr>
              <p:cNvPr id="66" name="Groupe 65"/>
              <p:cNvGrpSpPr/>
              <p:nvPr/>
            </p:nvGrpSpPr>
            <p:grpSpPr>
              <a:xfrm>
                <a:off x="4860914" y="5110680"/>
                <a:ext cx="209943" cy="698344"/>
                <a:chOff x="5145206" y="4932804"/>
                <a:chExt cx="209943" cy="698344"/>
              </a:xfrm>
            </p:grpSpPr>
            <p:sp>
              <p:nvSpPr>
                <p:cNvPr id="68" name="Ellipse 67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9" name="Triangle isocèle 68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7" name="Image 6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51" y="5073660"/>
                <a:ext cx="306742" cy="306742"/>
              </a:xfrm>
              <a:prstGeom prst="rect">
                <a:avLst/>
              </a:prstGeom>
            </p:spPr>
          </p:pic>
        </p:grpSp>
        <p:grpSp>
          <p:nvGrpSpPr>
            <p:cNvPr id="51" name="Groupe 50"/>
            <p:cNvGrpSpPr/>
            <p:nvPr/>
          </p:nvGrpSpPr>
          <p:grpSpPr>
            <a:xfrm>
              <a:off x="5106815" y="4900092"/>
              <a:ext cx="299307" cy="731056"/>
              <a:chOff x="5106815" y="4900092"/>
              <a:chExt cx="299307" cy="731056"/>
            </a:xfrm>
          </p:grpSpPr>
          <p:grpSp>
            <p:nvGrpSpPr>
              <p:cNvPr id="62" name="Groupe 61"/>
              <p:cNvGrpSpPr/>
              <p:nvPr/>
            </p:nvGrpSpPr>
            <p:grpSpPr>
              <a:xfrm>
                <a:off x="5145206" y="4932804"/>
                <a:ext cx="209943" cy="698344"/>
                <a:chOff x="5145206" y="4932804"/>
                <a:chExt cx="209943" cy="698344"/>
              </a:xfrm>
            </p:grpSpPr>
            <p:sp>
              <p:nvSpPr>
                <p:cNvPr id="64" name="Ellipse 63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Triangle isocèle 64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3" name="Image 6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6815" y="4900092"/>
                <a:ext cx="299307" cy="299307"/>
              </a:xfrm>
              <a:prstGeom prst="rect">
                <a:avLst/>
              </a:prstGeom>
            </p:spPr>
          </p:pic>
        </p:grpSp>
        <p:grpSp>
          <p:nvGrpSpPr>
            <p:cNvPr id="52" name="Groupe 51"/>
            <p:cNvGrpSpPr/>
            <p:nvPr/>
          </p:nvGrpSpPr>
          <p:grpSpPr>
            <a:xfrm>
              <a:off x="5368604" y="5187187"/>
              <a:ext cx="299307" cy="731056"/>
              <a:chOff x="5106815" y="4900092"/>
              <a:chExt cx="299307" cy="731056"/>
            </a:xfrm>
          </p:grpSpPr>
          <p:grpSp>
            <p:nvGrpSpPr>
              <p:cNvPr id="58" name="Groupe 57"/>
              <p:cNvGrpSpPr/>
              <p:nvPr/>
            </p:nvGrpSpPr>
            <p:grpSpPr>
              <a:xfrm>
                <a:off x="5145206" y="4932804"/>
                <a:ext cx="209943" cy="698344"/>
                <a:chOff x="5145206" y="4932804"/>
                <a:chExt cx="209943" cy="698344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Triangle isocèle 60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6815" y="4900092"/>
                <a:ext cx="299307" cy="299307"/>
              </a:xfrm>
              <a:prstGeom prst="rect">
                <a:avLst/>
              </a:prstGeom>
            </p:spPr>
          </p:pic>
        </p:grpSp>
        <p:grpSp>
          <p:nvGrpSpPr>
            <p:cNvPr id="53" name="Groupe 52"/>
            <p:cNvGrpSpPr/>
            <p:nvPr/>
          </p:nvGrpSpPr>
          <p:grpSpPr>
            <a:xfrm>
              <a:off x="5643063" y="4821659"/>
              <a:ext cx="299307" cy="731056"/>
              <a:chOff x="5106815" y="4900092"/>
              <a:chExt cx="299307" cy="731056"/>
            </a:xfrm>
          </p:grpSpPr>
          <p:grpSp>
            <p:nvGrpSpPr>
              <p:cNvPr id="54" name="Groupe 53"/>
              <p:cNvGrpSpPr/>
              <p:nvPr/>
            </p:nvGrpSpPr>
            <p:grpSpPr>
              <a:xfrm>
                <a:off x="5145206" y="4932804"/>
                <a:ext cx="209943" cy="698344"/>
                <a:chOff x="5145206" y="4932804"/>
                <a:chExt cx="209943" cy="698344"/>
              </a:xfrm>
            </p:grpSpPr>
            <p:sp>
              <p:nvSpPr>
                <p:cNvPr id="56" name="Ellipse 55"/>
                <p:cNvSpPr/>
                <p:nvPr/>
              </p:nvSpPr>
              <p:spPr>
                <a:xfrm>
                  <a:off x="5145206" y="4932804"/>
                  <a:ext cx="195620" cy="20176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Triangle isocèle 56"/>
                <p:cNvSpPr/>
                <p:nvPr/>
              </p:nvSpPr>
              <p:spPr>
                <a:xfrm>
                  <a:off x="5145206" y="5169483"/>
                  <a:ext cx="209943" cy="46166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6815" y="4900092"/>
                <a:ext cx="299307" cy="299307"/>
              </a:xfrm>
              <a:prstGeom prst="rect">
                <a:avLst/>
              </a:prstGeom>
            </p:spPr>
          </p:pic>
        </p:grpSp>
      </p:grpSp>
      <p:sp>
        <p:nvSpPr>
          <p:cNvPr id="78" name="ZoneTexte 77"/>
          <p:cNvSpPr txBox="1"/>
          <p:nvPr/>
        </p:nvSpPr>
        <p:spPr>
          <a:xfrm>
            <a:off x="225552" y="6356350"/>
            <a:ext cx="587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Duault et al. (2022) </a:t>
            </a:r>
            <a:r>
              <a:rPr lang="fr-FR" sz="1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Pathogens</a:t>
            </a:r>
            <a:endParaRPr lang="fr-FR" sz="1400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4"/>
    </mc:Choice>
    <mc:Fallback xmlns="">
      <p:transition spd="slow" advTm="7208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16" y="1109272"/>
            <a:ext cx="6984663" cy="57487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6494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Mieux comprendre l’impact des biais d’échantillonnage </a:t>
            </a:r>
            <a:r>
              <a:rPr lang="fr-FR" dirty="0" smtClean="0"/>
              <a:t>dans </a:t>
            </a:r>
            <a:r>
              <a:rPr lang="fr-FR" dirty="0"/>
              <a:t>un </a:t>
            </a:r>
            <a:r>
              <a:rPr lang="fr-FR" dirty="0" smtClean="0"/>
              <a:t>système </a:t>
            </a:r>
            <a:r>
              <a:rPr lang="fr-FR" dirty="0"/>
              <a:t>multi-hôtes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6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1"/>
    </mc:Choice>
    <mc:Fallback>
      <p:transition spd="slow" advTm="1735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e 131"/>
          <p:cNvGrpSpPr/>
          <p:nvPr/>
        </p:nvGrpSpPr>
        <p:grpSpPr>
          <a:xfrm>
            <a:off x="128272" y="1042149"/>
            <a:ext cx="3670852" cy="2777610"/>
            <a:chOff x="452122" y="275556"/>
            <a:chExt cx="3670852" cy="2777610"/>
          </a:xfrm>
        </p:grpSpPr>
        <p:sp>
          <p:nvSpPr>
            <p:cNvPr id="64" name="Rectangle à coins arrondis 63"/>
            <p:cNvSpPr/>
            <p:nvPr/>
          </p:nvSpPr>
          <p:spPr>
            <a:xfrm>
              <a:off x="452122" y="275556"/>
              <a:ext cx="3580922" cy="2777610"/>
            </a:xfrm>
            <a:prstGeom prst="roundRect">
              <a:avLst>
                <a:gd name="adj" fmla="val 7886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2AB7242-71C7-A2BA-565D-D622C08D1FE3}"/>
                </a:ext>
              </a:extLst>
            </p:cNvPr>
            <p:cNvGrpSpPr/>
            <p:nvPr/>
          </p:nvGrpSpPr>
          <p:grpSpPr>
            <a:xfrm>
              <a:off x="678548" y="1288117"/>
              <a:ext cx="2765922" cy="1416847"/>
              <a:chOff x="923335" y="16414238"/>
              <a:chExt cx="4218575" cy="1613239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0D36C25F-308D-1803-3760-5CADA084B6F1}"/>
                  </a:ext>
                </a:extLst>
              </p:cNvPr>
              <p:cNvGrpSpPr/>
              <p:nvPr/>
            </p:nvGrpSpPr>
            <p:grpSpPr>
              <a:xfrm>
                <a:off x="923335" y="16414238"/>
                <a:ext cx="4218575" cy="1566668"/>
                <a:chOff x="777226" y="3852478"/>
                <a:chExt cx="4218575" cy="1566668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A7743D24-CB4C-0F89-DCDA-B0BA5AF8D366}"/>
                    </a:ext>
                  </a:extLst>
                </p:cNvPr>
                <p:cNvGrpSpPr/>
                <p:nvPr/>
              </p:nvGrpSpPr>
              <p:grpSpPr>
                <a:xfrm>
                  <a:off x="777226" y="3852478"/>
                  <a:ext cx="4218575" cy="1222285"/>
                  <a:chOff x="2793487" y="6279710"/>
                  <a:chExt cx="4423928" cy="1149999"/>
                </a:xfrm>
              </p:grpSpPr>
              <p:sp>
                <p:nvSpPr>
                  <p:cNvPr id="12" name="Flèche droite 193">
                    <a:extLst>
                      <a:ext uri="{FF2B5EF4-FFF2-40B4-BE49-F238E27FC236}">
                        <a16:creationId xmlns:a16="http://schemas.microsoft.com/office/drawing/2014/main" id="{D70FB4A3-7B47-7225-B6FC-BE2B0F17B09E}"/>
                      </a:ext>
                    </a:extLst>
                  </p:cNvPr>
                  <p:cNvSpPr/>
                  <p:nvPr/>
                </p:nvSpPr>
                <p:spPr>
                  <a:xfrm rot="20094637">
                    <a:off x="3597942" y="6727848"/>
                    <a:ext cx="755881" cy="186087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400"/>
                  </a:p>
                </p:txBody>
              </p:sp>
              <p:pic>
                <p:nvPicPr>
                  <p:cNvPr id="13" name="Image 12">
                    <a:extLst>
                      <a:ext uri="{FF2B5EF4-FFF2-40B4-BE49-F238E27FC236}">
                        <a16:creationId xmlns:a16="http://schemas.microsoft.com/office/drawing/2014/main" id="{7D1BF185-8AEC-226D-54DD-2AC4C8DEEE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93487" y="6976308"/>
                    <a:ext cx="773804" cy="45340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356252C7-DEBD-E723-8D0A-DCDEEF1096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78478" y="6279710"/>
                    <a:ext cx="987092" cy="611148"/>
                  </a:xfrm>
                  <a:prstGeom prst="rect">
                    <a:avLst/>
                  </a:prstGeom>
                </p:spPr>
              </p:pic>
              <p:pic>
                <p:nvPicPr>
                  <p:cNvPr id="15" name="Image 14">
                    <a:extLst>
                      <a:ext uri="{FF2B5EF4-FFF2-40B4-BE49-F238E27FC236}">
                        <a16:creationId xmlns:a16="http://schemas.microsoft.com/office/drawing/2014/main" id="{AB71E60E-FE73-3806-B7B0-C065C2110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53618" y="6338569"/>
                    <a:ext cx="863797" cy="46732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E3F0B712-E20E-227C-45CC-02C1E2674C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4012" y="4937245"/>
                  <a:ext cx="737885" cy="481901"/>
                </a:xfrm>
                <a:prstGeom prst="rect">
                  <a:avLst/>
                </a:prstGeom>
              </p:spPr>
            </p:pic>
            <p:sp>
              <p:nvSpPr>
                <p:cNvPr id="10" name="Flèche droite 191">
                  <a:extLst>
                    <a:ext uri="{FF2B5EF4-FFF2-40B4-BE49-F238E27FC236}">
                      <a16:creationId xmlns:a16="http://schemas.microsoft.com/office/drawing/2014/main" id="{BAE9859F-A49D-D46D-AF0C-60A4E722CAC7}"/>
                    </a:ext>
                  </a:extLst>
                </p:cNvPr>
                <p:cNvSpPr/>
                <p:nvPr/>
              </p:nvSpPr>
              <p:spPr>
                <a:xfrm>
                  <a:off x="3358466" y="4019039"/>
                  <a:ext cx="576935" cy="204991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/>
                </a:p>
              </p:txBody>
            </p:sp>
            <p:sp>
              <p:nvSpPr>
                <p:cNvPr id="11" name="Flèche droite 192">
                  <a:extLst>
                    <a:ext uri="{FF2B5EF4-FFF2-40B4-BE49-F238E27FC236}">
                      <a16:creationId xmlns:a16="http://schemas.microsoft.com/office/drawing/2014/main" id="{D6DC89EE-92CB-8505-EB39-B6BBACA8CBAD}"/>
                    </a:ext>
                  </a:extLst>
                </p:cNvPr>
                <p:cNvSpPr/>
                <p:nvPr/>
              </p:nvSpPr>
              <p:spPr>
                <a:xfrm rot="676878">
                  <a:off x="1576739" y="4974720"/>
                  <a:ext cx="576934" cy="204991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/>
                </a:p>
              </p:txBody>
            </p:sp>
          </p:grpSp>
          <p:sp>
            <p:nvSpPr>
              <p:cNvPr id="6" name="Flèche droite 187">
                <a:extLst>
                  <a:ext uri="{FF2B5EF4-FFF2-40B4-BE49-F238E27FC236}">
                    <a16:creationId xmlns:a16="http://schemas.microsoft.com/office/drawing/2014/main" id="{ED98A6A0-183D-F0CC-C015-DBBB983C7176}"/>
                  </a:ext>
                </a:extLst>
              </p:cNvPr>
              <p:cNvSpPr/>
              <p:nvPr/>
            </p:nvSpPr>
            <p:spPr>
              <a:xfrm>
                <a:off x="3376025" y="17665924"/>
                <a:ext cx="576934" cy="20499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/>
              </a:p>
            </p:txBody>
          </p: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054EB59-A4CB-2548-D9F0-2F665A956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85" y="17377914"/>
                <a:ext cx="941272" cy="649563"/>
              </a:xfrm>
              <a:prstGeom prst="rect">
                <a:avLst/>
              </a:prstGeom>
            </p:spPr>
          </p:pic>
        </p:grpSp>
        <p:sp>
          <p:nvSpPr>
            <p:cNvPr id="65" name="ZoneTexte 64"/>
            <p:cNvSpPr txBox="1"/>
            <p:nvPr/>
          </p:nvSpPr>
          <p:spPr>
            <a:xfrm>
              <a:off x="452123" y="480447"/>
              <a:ext cx="3203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1. Simulation d’arbres de transmission</a:t>
              </a:r>
              <a:endParaRPr lang="fr-FR" sz="2400" dirty="0"/>
            </a:p>
          </p:txBody>
        </p:sp>
        <p:cxnSp>
          <p:nvCxnSpPr>
            <p:cNvPr id="102" name="Connecteur droit avec flèche 101"/>
            <p:cNvCxnSpPr/>
            <p:nvPr/>
          </p:nvCxnSpPr>
          <p:spPr>
            <a:xfrm>
              <a:off x="574123" y="2766955"/>
              <a:ext cx="280857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ZoneTexte 102"/>
            <p:cNvSpPr txBox="1"/>
            <p:nvPr/>
          </p:nvSpPr>
          <p:spPr>
            <a:xfrm>
              <a:off x="3382694" y="2567460"/>
              <a:ext cx="74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time</a:t>
              </a:r>
              <a:endParaRPr lang="fr-FR" dirty="0"/>
            </a:p>
          </p:txBody>
        </p:sp>
      </p:grpSp>
      <p:grpSp>
        <p:nvGrpSpPr>
          <p:cNvPr id="133" name="Groupe 132"/>
          <p:cNvGrpSpPr/>
          <p:nvPr/>
        </p:nvGrpSpPr>
        <p:grpSpPr>
          <a:xfrm>
            <a:off x="4095165" y="1042149"/>
            <a:ext cx="3710948" cy="2801735"/>
            <a:chOff x="4082541" y="251431"/>
            <a:chExt cx="3710948" cy="2801735"/>
          </a:xfrm>
        </p:grpSpPr>
        <p:grpSp>
          <p:nvGrpSpPr>
            <p:cNvPr id="85" name="Groupe 84"/>
            <p:cNvGrpSpPr/>
            <p:nvPr/>
          </p:nvGrpSpPr>
          <p:grpSpPr>
            <a:xfrm>
              <a:off x="4082541" y="251431"/>
              <a:ext cx="3696434" cy="2801735"/>
              <a:chOff x="4097055" y="251431"/>
              <a:chExt cx="3177152" cy="2801735"/>
            </a:xfrm>
          </p:grpSpPr>
          <p:sp>
            <p:nvSpPr>
              <p:cNvPr id="66" name="Rectangle à coins arrondis 65"/>
              <p:cNvSpPr/>
              <p:nvPr/>
            </p:nvSpPr>
            <p:spPr>
              <a:xfrm>
                <a:off x="4097055" y="251431"/>
                <a:ext cx="3177152" cy="2801735"/>
              </a:xfrm>
              <a:prstGeom prst="roundRect">
                <a:avLst>
                  <a:gd name="adj" fmla="val 7886"/>
                </a:avLst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02AB7242-71C7-A2BA-565D-D622C08D1FE3}"/>
                  </a:ext>
                </a:extLst>
              </p:cNvPr>
              <p:cNvGrpSpPr/>
              <p:nvPr/>
            </p:nvGrpSpPr>
            <p:grpSpPr>
              <a:xfrm>
                <a:off x="4225445" y="1307466"/>
                <a:ext cx="2690656" cy="1397497"/>
                <a:chOff x="923335" y="16436270"/>
                <a:chExt cx="4103779" cy="1591207"/>
              </a:xfrm>
            </p:grpSpPr>
            <p:grpSp>
              <p:nvGrpSpPr>
                <p:cNvPr id="68" name="Groupe 67">
                  <a:extLst>
                    <a:ext uri="{FF2B5EF4-FFF2-40B4-BE49-F238E27FC236}">
                      <a16:creationId xmlns:a16="http://schemas.microsoft.com/office/drawing/2014/main" id="{0D36C25F-308D-1803-3760-5CADA084B6F1}"/>
                    </a:ext>
                  </a:extLst>
                </p:cNvPr>
                <p:cNvGrpSpPr/>
                <p:nvPr/>
              </p:nvGrpSpPr>
              <p:grpSpPr>
                <a:xfrm>
                  <a:off x="923335" y="16436270"/>
                  <a:ext cx="4103779" cy="1544636"/>
                  <a:chOff x="777226" y="3874510"/>
                  <a:chExt cx="4103779" cy="1544636"/>
                </a:xfrm>
              </p:grpSpPr>
              <p:grpSp>
                <p:nvGrpSpPr>
                  <p:cNvPr id="71" name="Groupe 70">
                    <a:extLst>
                      <a:ext uri="{FF2B5EF4-FFF2-40B4-BE49-F238E27FC236}">
                        <a16:creationId xmlns:a16="http://schemas.microsoft.com/office/drawing/2014/main" id="{A7743D24-CB4C-0F89-DCDA-B0BA5AF8D366}"/>
                      </a:ext>
                    </a:extLst>
                  </p:cNvPr>
                  <p:cNvGrpSpPr/>
                  <p:nvPr/>
                </p:nvGrpSpPr>
                <p:grpSpPr>
                  <a:xfrm>
                    <a:off x="777226" y="3874510"/>
                    <a:ext cx="4103779" cy="1200253"/>
                    <a:chOff x="2793487" y="6300439"/>
                    <a:chExt cx="4303544" cy="1129270"/>
                  </a:xfrm>
                </p:grpSpPr>
                <p:sp>
                  <p:nvSpPr>
                    <p:cNvPr id="75" name="Flèche droite 193">
                      <a:extLst>
                        <a:ext uri="{FF2B5EF4-FFF2-40B4-BE49-F238E27FC236}">
                          <a16:creationId xmlns:a16="http://schemas.microsoft.com/office/drawing/2014/main" id="{D70FB4A3-7B47-7225-B6FC-BE2B0F17B09E}"/>
                        </a:ext>
                      </a:extLst>
                    </p:cNvPr>
                    <p:cNvSpPr/>
                    <p:nvPr/>
                  </p:nvSpPr>
                  <p:spPr>
                    <a:xfrm rot="20094637">
                      <a:off x="3592761" y="6685998"/>
                      <a:ext cx="942816" cy="214128"/>
                    </a:xfrm>
                    <a:prstGeom prst="rightArrow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400"/>
                    </a:p>
                  </p:txBody>
                </p:sp>
                <p:pic>
                  <p:nvPicPr>
                    <p:cNvPr id="76" name="Image 75">
                      <a:extLst>
                        <a:ext uri="{FF2B5EF4-FFF2-40B4-BE49-F238E27FC236}">
                          <a16:creationId xmlns:a16="http://schemas.microsoft.com/office/drawing/2014/main" id="{7D1BF185-8AEC-226D-54DD-2AC4C8DEEE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93487" y="6976308"/>
                      <a:ext cx="773804" cy="4534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Image 76">
                      <a:extLst>
                        <a:ext uri="{FF2B5EF4-FFF2-40B4-BE49-F238E27FC236}">
                          <a16:creationId xmlns:a16="http://schemas.microsoft.com/office/drawing/2014/main" id="{356252C7-DEBD-E723-8D0A-DCDEEF1096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83202" y="6300439"/>
                      <a:ext cx="987092" cy="6111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Image 77">
                      <a:extLst>
                        <a:ext uri="{FF2B5EF4-FFF2-40B4-BE49-F238E27FC236}">
                          <a16:creationId xmlns:a16="http://schemas.microsoft.com/office/drawing/2014/main" id="{AB71E60E-FE73-3806-B7B0-C065C2110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33234" y="6338570"/>
                      <a:ext cx="863797" cy="46732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2" name="Image 71">
                    <a:extLst>
                      <a:ext uri="{FF2B5EF4-FFF2-40B4-BE49-F238E27FC236}">
                        <a16:creationId xmlns:a16="http://schemas.microsoft.com/office/drawing/2014/main" id="{E3F0B712-E20E-227C-45CC-02C1E2674C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44012" y="4937245"/>
                    <a:ext cx="737885" cy="481901"/>
                  </a:xfrm>
                  <a:prstGeom prst="rect">
                    <a:avLst/>
                  </a:prstGeom>
                </p:spPr>
              </p:pic>
              <p:sp>
                <p:nvSpPr>
                  <p:cNvPr id="73" name="Flèche droite 191">
                    <a:extLst>
                      <a:ext uri="{FF2B5EF4-FFF2-40B4-BE49-F238E27FC236}">
                        <a16:creationId xmlns:a16="http://schemas.microsoft.com/office/drawing/2014/main" id="{BAE9859F-A49D-D46D-AF0C-60A4E722CAC7}"/>
                      </a:ext>
                    </a:extLst>
                  </p:cNvPr>
                  <p:cNvSpPr/>
                  <p:nvPr/>
                </p:nvSpPr>
                <p:spPr>
                  <a:xfrm>
                    <a:off x="3390793" y="4027046"/>
                    <a:ext cx="576934" cy="204991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400"/>
                  </a:p>
                </p:txBody>
              </p:sp>
              <p:sp>
                <p:nvSpPr>
                  <p:cNvPr id="74" name="Flèche droite 192">
                    <a:extLst>
                      <a:ext uri="{FF2B5EF4-FFF2-40B4-BE49-F238E27FC236}">
                        <a16:creationId xmlns:a16="http://schemas.microsoft.com/office/drawing/2014/main" id="{D6DC89EE-92CB-8505-EB39-B6BBACA8CBAD}"/>
                      </a:ext>
                    </a:extLst>
                  </p:cNvPr>
                  <p:cNvSpPr/>
                  <p:nvPr/>
                </p:nvSpPr>
                <p:spPr>
                  <a:xfrm rot="676878">
                    <a:off x="1576739" y="4974720"/>
                    <a:ext cx="576934" cy="204991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400"/>
                  </a:p>
                </p:txBody>
              </p:sp>
            </p:grpSp>
            <p:sp>
              <p:nvSpPr>
                <p:cNvPr id="69" name="Flèche droite 187">
                  <a:extLst>
                    <a:ext uri="{FF2B5EF4-FFF2-40B4-BE49-F238E27FC236}">
                      <a16:creationId xmlns:a16="http://schemas.microsoft.com/office/drawing/2014/main" id="{ED98A6A0-183D-F0CC-C015-DBBB983C7176}"/>
                    </a:ext>
                  </a:extLst>
                </p:cNvPr>
                <p:cNvSpPr/>
                <p:nvPr/>
              </p:nvSpPr>
              <p:spPr>
                <a:xfrm>
                  <a:off x="3376025" y="17665924"/>
                  <a:ext cx="576934" cy="204990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/>
                </a:p>
              </p:txBody>
            </p:sp>
            <p:pic>
              <p:nvPicPr>
                <p:cNvPr id="70" name="Image 69">
                  <a:extLst>
                    <a:ext uri="{FF2B5EF4-FFF2-40B4-BE49-F238E27FC236}">
                      <a16:creationId xmlns:a16="http://schemas.microsoft.com/office/drawing/2014/main" id="{4054EB59-A4CB-2548-D9F0-2F665A9560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5085" y="17377914"/>
                  <a:ext cx="941272" cy="649563"/>
                </a:xfrm>
                <a:prstGeom prst="rect">
                  <a:avLst/>
                </a:prstGeom>
              </p:spPr>
            </p:pic>
          </p:grpSp>
          <p:sp>
            <p:nvSpPr>
              <p:cNvPr id="79" name="ZoneTexte 78"/>
              <p:cNvSpPr txBox="1"/>
              <p:nvPr/>
            </p:nvSpPr>
            <p:spPr>
              <a:xfrm>
                <a:off x="4122974" y="344547"/>
                <a:ext cx="31512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smtClean="0"/>
                  <a:t>2. Simulation des séquences</a:t>
                </a:r>
                <a:endParaRPr lang="fr-FR" sz="2400" dirty="0"/>
              </a:p>
            </p:txBody>
          </p:sp>
        </p:grpSp>
        <p:sp>
          <p:nvSpPr>
            <p:cNvPr id="80" name="ZoneTexte 79"/>
            <p:cNvSpPr txBox="1"/>
            <p:nvPr/>
          </p:nvSpPr>
          <p:spPr>
            <a:xfrm>
              <a:off x="4113718" y="1527300"/>
              <a:ext cx="7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ACTT</a:t>
              </a:r>
              <a:endParaRPr lang="fr-FR" dirty="0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5552819" y="979607"/>
              <a:ext cx="7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AC</a:t>
              </a:r>
              <a:r>
                <a:rPr lang="fr-FR" b="1" dirty="0" smtClean="0">
                  <a:solidFill>
                    <a:schemeClr val="accent1"/>
                  </a:solidFill>
                </a:rPr>
                <a:t>A</a:t>
              </a:r>
              <a:r>
                <a:rPr lang="fr-FR" dirty="0" smtClean="0"/>
                <a:t>T</a:t>
              </a:r>
              <a:endParaRPr lang="fr-FR" dirty="0"/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6713562" y="955855"/>
              <a:ext cx="7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AC</a:t>
              </a:r>
              <a:r>
                <a:rPr lang="fr-FR" b="1" dirty="0" smtClean="0">
                  <a:solidFill>
                    <a:schemeClr val="accent1"/>
                  </a:solidFill>
                </a:rPr>
                <a:t>A</a:t>
              </a:r>
              <a:r>
                <a:rPr lang="fr-FR" dirty="0" smtClean="0"/>
                <a:t>T</a:t>
              </a:r>
              <a:endParaRPr lang="fr-FR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5412745" y="1854556"/>
              <a:ext cx="7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ACTT</a:t>
              </a:r>
              <a:endParaRPr lang="fr-FR" dirty="0"/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6654883" y="1909340"/>
              <a:ext cx="7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</a:t>
              </a:r>
              <a:r>
                <a:rPr lang="fr-FR" b="1" dirty="0" smtClean="0">
                  <a:solidFill>
                    <a:schemeClr val="accent1"/>
                  </a:solidFill>
                </a:rPr>
                <a:t>G</a:t>
              </a:r>
              <a:r>
                <a:rPr lang="fr-FR" dirty="0" smtClean="0"/>
                <a:t>TT</a:t>
              </a:r>
              <a:endParaRPr lang="fr-FR" dirty="0"/>
            </a:p>
          </p:txBody>
        </p:sp>
        <p:cxnSp>
          <p:nvCxnSpPr>
            <p:cNvPr id="104" name="Connecteur droit avec flèche 103"/>
            <p:cNvCxnSpPr/>
            <p:nvPr/>
          </p:nvCxnSpPr>
          <p:spPr>
            <a:xfrm>
              <a:off x="4244638" y="2841865"/>
              <a:ext cx="280857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ZoneTexte 104"/>
            <p:cNvSpPr txBox="1"/>
            <p:nvPr/>
          </p:nvSpPr>
          <p:spPr>
            <a:xfrm>
              <a:off x="7053209" y="2642370"/>
              <a:ext cx="74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time</a:t>
              </a:r>
              <a:endParaRPr lang="fr-FR" dirty="0"/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8102154" y="1042149"/>
            <a:ext cx="3773921" cy="2801735"/>
            <a:chOff x="4097055" y="3573174"/>
            <a:chExt cx="3773921" cy="2801735"/>
          </a:xfrm>
        </p:grpSpPr>
        <p:grpSp>
          <p:nvGrpSpPr>
            <p:cNvPr id="86" name="Groupe 85"/>
            <p:cNvGrpSpPr/>
            <p:nvPr/>
          </p:nvGrpSpPr>
          <p:grpSpPr>
            <a:xfrm>
              <a:off x="4097055" y="3573174"/>
              <a:ext cx="3696434" cy="2801735"/>
              <a:chOff x="4097055" y="251431"/>
              <a:chExt cx="3177152" cy="2801735"/>
            </a:xfrm>
          </p:grpSpPr>
          <p:sp>
            <p:nvSpPr>
              <p:cNvPr id="87" name="Rectangle à coins arrondis 86"/>
              <p:cNvSpPr/>
              <p:nvPr/>
            </p:nvSpPr>
            <p:spPr>
              <a:xfrm>
                <a:off x="4097055" y="251431"/>
                <a:ext cx="3177152" cy="2801735"/>
              </a:xfrm>
              <a:prstGeom prst="roundRect">
                <a:avLst>
                  <a:gd name="adj" fmla="val 7886"/>
                </a:avLst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8" name="Groupe 87">
                <a:extLst>
                  <a:ext uri="{FF2B5EF4-FFF2-40B4-BE49-F238E27FC236}">
                    <a16:creationId xmlns:a16="http://schemas.microsoft.com/office/drawing/2014/main" id="{02AB7242-71C7-A2BA-565D-D622C08D1FE3}"/>
                  </a:ext>
                </a:extLst>
              </p:cNvPr>
              <p:cNvGrpSpPr/>
              <p:nvPr/>
            </p:nvGrpSpPr>
            <p:grpSpPr>
              <a:xfrm>
                <a:off x="4225445" y="1307466"/>
                <a:ext cx="2717298" cy="1397497"/>
                <a:chOff x="923335" y="16436270"/>
                <a:chExt cx="4144414" cy="1591207"/>
              </a:xfrm>
            </p:grpSpPr>
            <p:grpSp>
              <p:nvGrpSpPr>
                <p:cNvPr id="90" name="Groupe 89">
                  <a:extLst>
                    <a:ext uri="{FF2B5EF4-FFF2-40B4-BE49-F238E27FC236}">
                      <a16:creationId xmlns:a16="http://schemas.microsoft.com/office/drawing/2014/main" id="{0D36C25F-308D-1803-3760-5CADA084B6F1}"/>
                    </a:ext>
                  </a:extLst>
                </p:cNvPr>
                <p:cNvGrpSpPr/>
                <p:nvPr/>
              </p:nvGrpSpPr>
              <p:grpSpPr>
                <a:xfrm>
                  <a:off x="923335" y="16436270"/>
                  <a:ext cx="4144414" cy="1544636"/>
                  <a:chOff x="777226" y="3874510"/>
                  <a:chExt cx="4144414" cy="1544636"/>
                </a:xfrm>
              </p:grpSpPr>
              <p:grpSp>
                <p:nvGrpSpPr>
                  <p:cNvPr id="93" name="Groupe 92">
                    <a:extLst>
                      <a:ext uri="{FF2B5EF4-FFF2-40B4-BE49-F238E27FC236}">
                        <a16:creationId xmlns:a16="http://schemas.microsoft.com/office/drawing/2014/main" id="{A7743D24-CB4C-0F89-DCDA-B0BA5AF8D366}"/>
                      </a:ext>
                    </a:extLst>
                  </p:cNvPr>
                  <p:cNvGrpSpPr/>
                  <p:nvPr/>
                </p:nvGrpSpPr>
                <p:grpSpPr>
                  <a:xfrm>
                    <a:off x="777226" y="3874510"/>
                    <a:ext cx="4144414" cy="1200253"/>
                    <a:chOff x="2793487" y="6300439"/>
                    <a:chExt cx="4346157" cy="1129270"/>
                  </a:xfrm>
                </p:grpSpPr>
                <p:pic>
                  <p:nvPicPr>
                    <p:cNvPr id="98" name="Image 97">
                      <a:extLst>
                        <a:ext uri="{FF2B5EF4-FFF2-40B4-BE49-F238E27FC236}">
                          <a16:creationId xmlns:a16="http://schemas.microsoft.com/office/drawing/2014/main" id="{7D1BF185-8AEC-226D-54DD-2AC4C8DEEE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93487" y="6976308"/>
                      <a:ext cx="773804" cy="4534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9" name="Image 98">
                      <a:extLst>
                        <a:ext uri="{FF2B5EF4-FFF2-40B4-BE49-F238E27FC236}">
                          <a16:creationId xmlns:a16="http://schemas.microsoft.com/office/drawing/2014/main" id="{356252C7-DEBD-E723-8D0A-DCDEEF1096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32346" y="6300439"/>
                      <a:ext cx="987091" cy="6111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Image 99">
                      <a:extLst>
                        <a:ext uri="{FF2B5EF4-FFF2-40B4-BE49-F238E27FC236}">
                          <a16:creationId xmlns:a16="http://schemas.microsoft.com/office/drawing/2014/main" id="{AB71E60E-FE73-3806-B7B0-C065C2110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75847" y="6338570"/>
                      <a:ext cx="863797" cy="46732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4" name="Image 93">
                    <a:extLst>
                      <a:ext uri="{FF2B5EF4-FFF2-40B4-BE49-F238E27FC236}">
                        <a16:creationId xmlns:a16="http://schemas.microsoft.com/office/drawing/2014/main" id="{E3F0B712-E20E-227C-45CC-02C1E2674C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44012" y="4937245"/>
                    <a:ext cx="737885" cy="48190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2" name="Image 91">
                  <a:extLst>
                    <a:ext uri="{FF2B5EF4-FFF2-40B4-BE49-F238E27FC236}">
                      <a16:creationId xmlns:a16="http://schemas.microsoft.com/office/drawing/2014/main" id="{4054EB59-A4CB-2548-D9F0-2F665A9560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5085" y="17377914"/>
                  <a:ext cx="941272" cy="649563"/>
                </a:xfrm>
                <a:prstGeom prst="rect">
                  <a:avLst/>
                </a:prstGeom>
              </p:spPr>
            </p:pic>
          </p:grpSp>
          <p:sp>
            <p:nvSpPr>
              <p:cNvPr id="89" name="ZoneTexte 88"/>
              <p:cNvSpPr txBox="1"/>
              <p:nvPr/>
            </p:nvSpPr>
            <p:spPr>
              <a:xfrm>
                <a:off x="4122974" y="459760"/>
                <a:ext cx="3151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smtClean="0"/>
                  <a:t>3. Biais d’échantillonnage</a:t>
                </a:r>
                <a:endParaRPr lang="fr-FR" sz="2400" dirty="0"/>
              </a:p>
            </p:txBody>
          </p:sp>
        </p:grpSp>
        <p:cxnSp>
          <p:nvCxnSpPr>
            <p:cNvPr id="106" name="Connecteur droit avec flèche 105"/>
            <p:cNvCxnSpPr/>
            <p:nvPr/>
          </p:nvCxnSpPr>
          <p:spPr>
            <a:xfrm>
              <a:off x="4322125" y="6127503"/>
              <a:ext cx="280857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ZoneTexte 106"/>
            <p:cNvSpPr txBox="1"/>
            <p:nvPr/>
          </p:nvSpPr>
          <p:spPr>
            <a:xfrm>
              <a:off x="7130696" y="5928008"/>
              <a:ext cx="74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time</a:t>
              </a:r>
              <a:endParaRPr lang="fr-FR" dirty="0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4369329" y="6039179"/>
              <a:ext cx="158535" cy="17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5670744" y="6047619"/>
              <a:ext cx="158535" cy="1766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6035020" y="6039179"/>
              <a:ext cx="158535" cy="1766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6785000" y="6047619"/>
              <a:ext cx="158535" cy="17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4" name="Groupe 113"/>
          <p:cNvGrpSpPr/>
          <p:nvPr/>
        </p:nvGrpSpPr>
        <p:grpSpPr>
          <a:xfrm>
            <a:off x="4095166" y="3883608"/>
            <a:ext cx="7723760" cy="2801735"/>
            <a:chOff x="4097055" y="251431"/>
            <a:chExt cx="3177152" cy="2801735"/>
          </a:xfrm>
        </p:grpSpPr>
        <p:sp>
          <p:nvSpPr>
            <p:cNvPr id="121" name="Rectangle à coins arrondis 120"/>
            <p:cNvSpPr/>
            <p:nvPr/>
          </p:nvSpPr>
          <p:spPr>
            <a:xfrm>
              <a:off x="4097055" y="251431"/>
              <a:ext cx="3177152" cy="2801735"/>
            </a:xfrm>
            <a:prstGeom prst="roundRect">
              <a:avLst>
                <a:gd name="adj" fmla="val 7886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4122974" y="459760"/>
              <a:ext cx="3151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4. Reconstruction</a:t>
              </a:r>
              <a:endParaRPr lang="fr-FR" sz="2400" dirty="0"/>
            </a:p>
          </p:txBody>
        </p:sp>
      </p:grpSp>
      <p:graphicFrame>
        <p:nvGraphicFramePr>
          <p:cNvPr id="131" name="Tableau 130"/>
          <p:cNvGraphicFramePr>
            <a:graphicFrameLocks noGrp="1"/>
          </p:cNvGraphicFramePr>
          <p:nvPr>
            <p:extLst/>
          </p:nvPr>
        </p:nvGraphicFramePr>
        <p:xfrm>
          <a:off x="8349915" y="4158908"/>
          <a:ext cx="333799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2665">
                  <a:extLst>
                    <a:ext uri="{9D8B030D-6E8A-4147-A177-3AD203B41FA5}">
                      <a16:colId xmlns:a16="http://schemas.microsoft.com/office/drawing/2014/main" val="3855932576"/>
                    </a:ext>
                  </a:extLst>
                </a:gridCol>
                <a:gridCol w="1112665">
                  <a:extLst>
                    <a:ext uri="{9D8B030D-6E8A-4147-A177-3AD203B41FA5}">
                      <a16:colId xmlns:a16="http://schemas.microsoft.com/office/drawing/2014/main" val="2446671402"/>
                    </a:ext>
                  </a:extLst>
                </a:gridCol>
                <a:gridCol w="1112665">
                  <a:extLst>
                    <a:ext uri="{9D8B030D-6E8A-4147-A177-3AD203B41FA5}">
                      <a16:colId xmlns:a16="http://schemas.microsoft.com/office/drawing/2014/main" val="3373717954"/>
                    </a:ext>
                  </a:extLst>
                </a:gridCol>
              </a:tblGrid>
              <a:tr h="332962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Time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 smtClean="0"/>
                        <a:t>Sequence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 smtClean="0"/>
                        <a:t>Species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50720"/>
                  </a:ext>
                </a:extLst>
              </a:tr>
              <a:tr h="332962">
                <a:tc>
                  <a:txBody>
                    <a:bodyPr/>
                    <a:lstStyle/>
                    <a:p>
                      <a:r>
                        <a:rPr lang="fr-FR" dirty="0" smtClean="0"/>
                        <a:t>T1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ACTT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Badger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046697"/>
                  </a:ext>
                </a:extLst>
              </a:tr>
              <a:tr h="332962">
                <a:tc>
                  <a:txBody>
                    <a:bodyPr/>
                    <a:lstStyle/>
                    <a:p>
                      <a:r>
                        <a:rPr lang="fr-FR" dirty="0" smtClean="0"/>
                        <a:t>T2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ACTT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Cattle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64430"/>
                  </a:ext>
                </a:extLst>
              </a:tr>
              <a:tr h="332962">
                <a:tc>
                  <a:txBody>
                    <a:bodyPr/>
                    <a:lstStyle/>
                    <a:p>
                      <a:r>
                        <a:rPr lang="fr-FR" dirty="0" smtClean="0"/>
                        <a:t>T3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ACAT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Cattle</a:t>
                      </a:r>
                      <a:endParaRPr lang="fr-F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65132"/>
                  </a:ext>
                </a:extLst>
              </a:tr>
              <a:tr h="332962">
                <a:tc>
                  <a:txBody>
                    <a:bodyPr/>
                    <a:lstStyle/>
                    <a:p>
                      <a:r>
                        <a:rPr lang="fr-FR" dirty="0" smtClean="0"/>
                        <a:t>T4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AGTT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Badger 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92788"/>
                  </a:ext>
                </a:extLst>
              </a:tr>
              <a:tr h="332962"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08661"/>
                  </a:ext>
                </a:extLst>
              </a:tr>
            </a:tbl>
          </a:graphicData>
        </a:graphic>
      </p:graphicFrame>
      <p:grpSp>
        <p:nvGrpSpPr>
          <p:cNvPr id="164" name="Groupe 163"/>
          <p:cNvGrpSpPr/>
          <p:nvPr/>
        </p:nvGrpSpPr>
        <p:grpSpPr>
          <a:xfrm>
            <a:off x="4829542" y="5268584"/>
            <a:ext cx="1300193" cy="1029659"/>
            <a:chOff x="5249654" y="4392120"/>
            <a:chExt cx="1558316" cy="894879"/>
          </a:xfrm>
        </p:grpSpPr>
        <p:sp>
          <p:nvSpPr>
            <p:cNvPr id="138" name="Flèche droite 193">
              <a:extLst>
                <a:ext uri="{FF2B5EF4-FFF2-40B4-BE49-F238E27FC236}">
                  <a16:creationId xmlns:a16="http://schemas.microsoft.com/office/drawing/2014/main" id="{D70FB4A3-7B47-7225-B6FC-BE2B0F17B09E}"/>
                </a:ext>
              </a:extLst>
            </p:cNvPr>
            <p:cNvSpPr/>
            <p:nvPr/>
          </p:nvSpPr>
          <p:spPr>
            <a:xfrm rot="20094637">
              <a:off x="5249654" y="4392120"/>
              <a:ext cx="685810" cy="20048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"/>
            </a:p>
          </p:txBody>
        </p:sp>
        <p:sp>
          <p:nvSpPr>
            <p:cNvPr id="139" name="Flèche droite 192">
              <a:extLst>
                <a:ext uri="{FF2B5EF4-FFF2-40B4-BE49-F238E27FC236}">
                  <a16:creationId xmlns:a16="http://schemas.microsoft.com/office/drawing/2014/main" id="{D6DC89EE-92CB-8505-EB39-B6BBACA8CBAD}"/>
                </a:ext>
              </a:extLst>
            </p:cNvPr>
            <p:cNvSpPr/>
            <p:nvPr/>
          </p:nvSpPr>
          <p:spPr>
            <a:xfrm rot="676878">
              <a:off x="5290672" y="5055891"/>
              <a:ext cx="440094" cy="1800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"/>
            </a:p>
          </p:txBody>
        </p:sp>
        <p:sp>
          <p:nvSpPr>
            <p:cNvPr id="141" name="Flèche droite 187">
              <a:extLst>
                <a:ext uri="{FF2B5EF4-FFF2-40B4-BE49-F238E27FC236}">
                  <a16:creationId xmlns:a16="http://schemas.microsoft.com/office/drawing/2014/main" id="{ED98A6A0-183D-F0CC-C015-DBBB983C7176}"/>
                </a:ext>
              </a:extLst>
            </p:cNvPr>
            <p:cNvSpPr/>
            <p:nvPr/>
          </p:nvSpPr>
          <p:spPr>
            <a:xfrm>
              <a:off x="6367876" y="5106964"/>
              <a:ext cx="440094" cy="18003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"/>
            </a:p>
          </p:txBody>
        </p:sp>
      </p:grpSp>
      <p:pic>
        <p:nvPicPr>
          <p:cNvPr id="144" name="Image 14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88" b="89082" l="14184" r="87449">
                        <a14:foregroundMark x1="21429" y1="28571" x2="21429" y2="28571"/>
                        <a14:foregroundMark x1="27449" y1="47449" x2="27449" y2="47449"/>
                        <a14:foregroundMark x1="21429" y1="68265" x2="21429" y2="68265"/>
                        <a14:foregroundMark x1="65918" y1="55408" x2="65918" y2="55408"/>
                        <a14:foregroundMark x1="72755" y1="73469" x2="72755" y2="73469"/>
                        <a14:foregroundMark x1="47041" y1="47755" x2="47041" y2="4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8945" r="12863" b="14935"/>
          <a:stretch/>
        </p:blipFill>
        <p:spPr>
          <a:xfrm>
            <a:off x="6979414" y="4155963"/>
            <a:ext cx="1257659" cy="1309344"/>
          </a:xfrm>
          <a:prstGeom prst="rect">
            <a:avLst/>
          </a:prstGeom>
        </p:spPr>
      </p:pic>
      <p:sp>
        <p:nvSpPr>
          <p:cNvPr id="165" name="ZoneTexte 164"/>
          <p:cNvSpPr txBox="1"/>
          <p:nvPr/>
        </p:nvSpPr>
        <p:spPr>
          <a:xfrm>
            <a:off x="6769295" y="5525552"/>
            <a:ext cx="15579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Méthodes</a:t>
            </a:r>
            <a:endParaRPr lang="fr-FR" dirty="0"/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4054EB59-A4CB-2548-D9F0-2F665A956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25" y="5520604"/>
            <a:ext cx="617148" cy="570487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4054EB59-A4CB-2548-D9F0-2F665A956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31" y="4986072"/>
            <a:ext cx="617148" cy="570487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E3F0B712-E20E-227C-45CC-02C1E2674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79" y="5949486"/>
            <a:ext cx="483797" cy="423235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E3F0B712-E20E-227C-45CC-02C1E2674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81" y="5949485"/>
            <a:ext cx="483797" cy="4232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50" y="-85121"/>
            <a:ext cx="11872330" cy="13255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Une démarche en 5 étapes pour évaluer les méthodes avec différents scénarios</a:t>
            </a:r>
            <a:endParaRPr lang="fr-FR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A90C-97EC-4807-892F-D2A2A64427DE}" type="slidenum">
              <a:rPr lang="fr-FR" smtClean="0"/>
              <a:t>9</a:t>
            </a:fld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128272" y="3883608"/>
            <a:ext cx="3580922" cy="2777610"/>
            <a:chOff x="128272" y="3883608"/>
            <a:chExt cx="3580922" cy="2777610"/>
          </a:xfrm>
        </p:grpSpPr>
        <p:grpSp>
          <p:nvGrpSpPr>
            <p:cNvPr id="146" name="Groupe 145"/>
            <p:cNvGrpSpPr/>
            <p:nvPr/>
          </p:nvGrpSpPr>
          <p:grpSpPr>
            <a:xfrm>
              <a:off x="128272" y="3883608"/>
              <a:ext cx="3580922" cy="2777610"/>
              <a:chOff x="452122" y="275556"/>
              <a:chExt cx="3580922" cy="2777610"/>
            </a:xfrm>
          </p:grpSpPr>
          <p:sp>
            <p:nvSpPr>
              <p:cNvPr id="147" name="Rectangle à coins arrondis 146"/>
              <p:cNvSpPr/>
              <p:nvPr/>
            </p:nvSpPr>
            <p:spPr>
              <a:xfrm>
                <a:off x="452122" y="275556"/>
                <a:ext cx="3580922" cy="2777610"/>
              </a:xfrm>
              <a:prstGeom prst="roundRect">
                <a:avLst>
                  <a:gd name="adj" fmla="val 7886"/>
                </a:avLst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ZoneTexte 148"/>
              <p:cNvSpPr txBox="1"/>
              <p:nvPr/>
            </p:nvSpPr>
            <p:spPr>
              <a:xfrm>
                <a:off x="452123" y="480447"/>
                <a:ext cx="32030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smtClean="0"/>
                  <a:t>5. Evaluation</a:t>
                </a:r>
                <a:endParaRPr lang="fr-FR" sz="2400" dirty="0"/>
              </a:p>
            </p:txBody>
          </p:sp>
        </p:grpSp>
        <p:pic>
          <p:nvPicPr>
            <p:cNvPr id="113" name="Image 1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86" t="24778" b="33247"/>
            <a:stretch/>
          </p:blipFill>
          <p:spPr>
            <a:xfrm>
              <a:off x="822911" y="4580639"/>
              <a:ext cx="2025175" cy="187992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6090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5"/>
    </mc:Choice>
    <mc:Fallback>
      <p:transition spd="slow" advTm="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1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3.3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|1.8|2.6|2.1|2.7|2.2|3.3|2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2"/>
</p:tagLst>
</file>

<file path=ppt/theme/theme1.xml><?xml version="1.0" encoding="utf-8"?>
<a:theme xmlns:a="http://schemas.openxmlformats.org/drawingml/2006/main" name="Thème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950</Words>
  <Application>Microsoft Office PowerPoint</Application>
  <PresentationFormat>Grand écran</PresentationFormat>
  <Paragraphs>258</Paragraphs>
  <Slides>24</Slides>
  <Notes>15</Notes>
  <HiddenSlides>4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Thème Office</vt:lpstr>
      <vt:lpstr>Reconstruction d’arbres de transmission avec un agent pathogène multi-hôtes à évolution lente   Etude comparative de trois méthodes existantes sur les foyers de Mycobacterium bovis</vt:lpstr>
      <vt:lpstr>Le statut officiellement indemne de tuberculose bovine en danger en France</vt:lpstr>
      <vt:lpstr>Deux systèmes de surveillance révèlent une situation hétérogène</vt:lpstr>
      <vt:lpstr>Le séquençage du génome entier est plus discriminant</vt:lpstr>
      <vt:lpstr>La reconstruction d’arbre phylogénétique permet d’étudier la transmission entre espèces</vt:lpstr>
      <vt:lpstr>Les données d’incidence et génomiques peuvent être combinées dans des arbres de transmission</vt:lpstr>
      <vt:lpstr>Quelle méthode de reconstruction d’arbre de transmission utiliser pour quelle question ?</vt:lpstr>
      <vt:lpstr>Mieux comprendre l’impact des biais d’échantillonnage dans un système multi-hôtes</vt:lpstr>
      <vt:lpstr>Une démarche en 5 étapes pour évaluer les méthodes avec différents scénarios</vt:lpstr>
      <vt:lpstr>On simule 50 arbres de transmission pour tester les méthodes</vt:lpstr>
      <vt:lpstr>On simule 50 arbres pour chaque scénario de biais</vt:lpstr>
      <vt:lpstr>Pour la tuberculose bovine, 4/22 méthodes peuvent être utilisées</vt:lpstr>
      <vt:lpstr>On définit des indicateurs pour évaluer les méthodes</vt:lpstr>
      <vt:lpstr>Globalement, les performances des trois méthodes sont médiocres avec le scénario de référence</vt:lpstr>
      <vt:lpstr>Les biais d’échantillonnage affectent peu l’exactitude ou le cas index</vt:lpstr>
      <vt:lpstr>Les bonnes performances de outbreaker2 pour la taille de l’épidémie se dégradent rapidement avec les biais d’espèce</vt:lpstr>
      <vt:lpstr>La contribution des espèces est mal capturée</vt:lpstr>
      <vt:lpstr>Dans d’autres contextes épidémiologiques les résultats ne sont pas meilleurs</vt:lpstr>
      <vt:lpstr>Les différents indicateurs répondent à différentes questions</vt:lpstr>
      <vt:lpstr>Quel est l’objectif ?</vt:lpstr>
      <vt:lpstr>Limites et perspectives</vt:lpstr>
      <vt:lpstr>Projet : Benchmarking des 22 méthodes de reconstruction des arbres de transmission  </vt:lpstr>
      <vt:lpstr>Présentation PowerPoint</vt:lpstr>
      <vt:lpstr>Des méthodes adaptées aux systèmes multi-hôtes avec biais d’échantillonnage sont nécessaires</vt:lpstr>
    </vt:vector>
  </TitlesOfParts>
  <Company>ANSES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d’arbres de transmission avec un agent pathogène multi-hôtes à évolution lente   Etude comparative de trois méthodes existantes sur les foyers de Mycobacterium bovis</dc:title>
  <dc:creator>CANINI Laetitia</dc:creator>
  <cp:lastModifiedBy>CANINI Laetitia</cp:lastModifiedBy>
  <cp:revision>12</cp:revision>
  <dcterms:created xsi:type="dcterms:W3CDTF">2024-05-03T09:28:58Z</dcterms:created>
  <dcterms:modified xsi:type="dcterms:W3CDTF">2024-05-15T18:40:37Z</dcterms:modified>
</cp:coreProperties>
</file>