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image8.jpg" ContentType="image/png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7"/>
  </p:notesMasterIdLst>
  <p:handoutMasterIdLst>
    <p:handoutMasterId r:id="rId38"/>
  </p:handoutMasterIdLst>
  <p:sldIdLst>
    <p:sldId id="292" r:id="rId3"/>
    <p:sldId id="383" r:id="rId4"/>
    <p:sldId id="450" r:id="rId5"/>
    <p:sldId id="438" r:id="rId6"/>
    <p:sldId id="390" r:id="rId7"/>
    <p:sldId id="446" r:id="rId8"/>
    <p:sldId id="410" r:id="rId9"/>
    <p:sldId id="441" r:id="rId10"/>
    <p:sldId id="442" r:id="rId11"/>
    <p:sldId id="421" r:id="rId12"/>
    <p:sldId id="447" r:id="rId13"/>
    <p:sldId id="398" r:id="rId14"/>
    <p:sldId id="404" r:id="rId15"/>
    <p:sldId id="448" r:id="rId16"/>
    <p:sldId id="425" r:id="rId17"/>
    <p:sldId id="440" r:id="rId18"/>
    <p:sldId id="444" r:id="rId19"/>
    <p:sldId id="445" r:id="rId20"/>
    <p:sldId id="451" r:id="rId21"/>
    <p:sldId id="449" r:id="rId22"/>
    <p:sldId id="436" r:id="rId23"/>
    <p:sldId id="423" r:id="rId24"/>
    <p:sldId id="415" r:id="rId25"/>
    <p:sldId id="426" r:id="rId26"/>
    <p:sldId id="428" r:id="rId27"/>
    <p:sldId id="429" r:id="rId28"/>
    <p:sldId id="416" r:id="rId29"/>
    <p:sldId id="417" r:id="rId30"/>
    <p:sldId id="430" r:id="rId31"/>
    <p:sldId id="431" r:id="rId32"/>
    <p:sldId id="402" r:id="rId33"/>
    <p:sldId id="433" r:id="rId34"/>
    <p:sldId id="434" r:id="rId35"/>
    <p:sldId id="439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emi Mahmoud" initials="RM" lastIdx="1" clrIdx="0">
    <p:extLst>
      <p:ext uri="{19B8F6BF-5375-455C-9EA6-DF929625EA0E}">
        <p15:presenceInfo xmlns:p15="http://schemas.microsoft.com/office/powerpoint/2012/main" userId="S-1-5-21-3569255166-3711921035-3486062074-22982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3A197"/>
    <a:srgbClr val="E1E0E0"/>
    <a:srgbClr val="FE8F39"/>
    <a:srgbClr val="0FFF58"/>
    <a:srgbClr val="2325FF"/>
    <a:srgbClr val="CDE3BC"/>
    <a:srgbClr val="656262"/>
    <a:srgbClr val="71AD47"/>
    <a:srgbClr val="686868"/>
    <a:srgbClr val="504C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yle moye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Style moyen 2 - Accentuatio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Style moyen 2 - Accentuation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Style moyen 2 - Accentuation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5BE263C-DBD7-4A20-BB59-AAB30ACAA65A}" styleName="Style moyen 3 - Accentuation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EC20E35-A176-4012-BC5E-935CFFF8708E}" styleName="Style moyen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4C1A8A3-306A-4EB7-A6B1-4F7E0EB9C5D6}" styleName="Style moyen 3 - Accentuation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A488322-F2BA-4B5B-9748-0D474271808F}" styleName="Style moyen 3 - Accentuation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46F890A9-2807-4EBB-B81D-B2AA78EC7F39}" styleName="Style foncé 2 - Accentuation 5/Accentuation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345" autoAdjust="0"/>
    <p:restoredTop sz="95332" autoAdjust="0"/>
  </p:normalViewPr>
  <p:slideViewPr>
    <p:cSldViewPr snapToGrid="0">
      <p:cViewPr varScale="1">
        <p:scale>
          <a:sx n="88" d="100"/>
          <a:sy n="88" d="100"/>
        </p:scale>
        <p:origin x="115" y="7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4048"/>
    </p:cViewPr>
  </p:sorterViewPr>
  <p:notesViewPr>
    <p:cSldViewPr snapToGrid="0">
      <p:cViewPr varScale="1">
        <p:scale>
          <a:sx n="89" d="100"/>
          <a:sy n="89" d="100"/>
        </p:scale>
        <p:origin x="3788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commentAuthors" Target="commentAuthor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DCFD228-6AA2-4F9C-89B5-EFE54FBD77EC}" type="doc">
      <dgm:prSet loTypeId="urn:microsoft.com/office/officeart/2005/8/layout/chevron1" loCatId="process" qsTypeId="urn:microsoft.com/office/officeart/2005/8/quickstyle/simple1" qsCatId="simple" csTypeId="urn:microsoft.com/office/officeart/2005/8/colors/colorful2" csCatId="colorful" phldr="1"/>
      <dgm:spPr/>
    </dgm:pt>
    <dgm:pt modelId="{9F657B4C-BC24-4E57-986D-9CAA8752FB4A}">
      <dgm:prSet phldrT="[Texte]" custT="1"/>
      <dgm:spPr>
        <a:solidFill>
          <a:schemeClr val="accent2">
            <a:hueOff val="0"/>
            <a:satOff val="0"/>
            <a:lumOff val="0"/>
            <a:alpha val="45000"/>
          </a:schemeClr>
        </a:solidFill>
      </dgm:spPr>
      <dgm:t>
        <a:bodyPr/>
        <a:lstStyle/>
        <a:p>
          <a:r>
            <a:rPr lang="fr-FR" sz="2000" dirty="0">
              <a:solidFill>
                <a:schemeClr val="lt1">
                  <a:alpha val="50000"/>
                </a:schemeClr>
              </a:solidFill>
            </a:rPr>
            <a:t>Contexte &amp; démarche</a:t>
          </a:r>
        </a:p>
      </dgm:t>
    </dgm:pt>
    <dgm:pt modelId="{8DFECA4A-A4D7-49C3-B6D3-2E615EC569C4}" type="parTrans" cxnId="{95C50151-8FBD-4C51-9FA1-70AFD40E5908}">
      <dgm:prSet/>
      <dgm:spPr/>
      <dgm:t>
        <a:bodyPr/>
        <a:lstStyle/>
        <a:p>
          <a:endParaRPr lang="fr-FR"/>
        </a:p>
      </dgm:t>
    </dgm:pt>
    <dgm:pt modelId="{5FB982BF-A3CE-4013-8A38-DEE49EA0C25E}" type="sibTrans" cxnId="{95C50151-8FBD-4C51-9FA1-70AFD40E5908}">
      <dgm:prSet/>
      <dgm:spPr/>
      <dgm:t>
        <a:bodyPr/>
        <a:lstStyle/>
        <a:p>
          <a:endParaRPr lang="fr-FR"/>
        </a:p>
      </dgm:t>
    </dgm:pt>
    <dgm:pt modelId="{8B2D4FA4-41BD-445D-941C-240E19F3A9A0}">
      <dgm:prSet phldrT="[Texte]" custT="1"/>
      <dgm:spPr>
        <a:solidFill>
          <a:schemeClr val="accent2">
            <a:hueOff val="-485121"/>
            <a:satOff val="-27976"/>
            <a:lumOff val="2876"/>
          </a:schemeClr>
        </a:solidFill>
      </dgm:spPr>
      <dgm:t>
        <a:bodyPr/>
        <a:lstStyle/>
        <a:p>
          <a:r>
            <a:rPr lang="fr-FR" sz="2000" dirty="0">
              <a:solidFill>
                <a:schemeClr val="lt1"/>
              </a:solidFill>
            </a:rPr>
            <a:t>Expérimentations &amp; Données</a:t>
          </a:r>
        </a:p>
      </dgm:t>
    </dgm:pt>
    <dgm:pt modelId="{0CAAF5D6-02BB-4DD3-B08B-196BAD81E6D3}" type="parTrans" cxnId="{F7319FC1-E066-4927-90A9-5DA7B7FAA0F6}">
      <dgm:prSet/>
      <dgm:spPr/>
      <dgm:t>
        <a:bodyPr/>
        <a:lstStyle/>
        <a:p>
          <a:endParaRPr lang="fr-FR"/>
        </a:p>
      </dgm:t>
    </dgm:pt>
    <dgm:pt modelId="{C5615F22-0E69-400E-95D4-17BCDF132BA3}" type="sibTrans" cxnId="{F7319FC1-E066-4927-90A9-5DA7B7FAA0F6}">
      <dgm:prSet/>
      <dgm:spPr/>
      <dgm:t>
        <a:bodyPr/>
        <a:lstStyle/>
        <a:p>
          <a:endParaRPr lang="fr-FR"/>
        </a:p>
      </dgm:t>
    </dgm:pt>
    <dgm:pt modelId="{FE182727-C11E-4D36-A5F0-5760C05FF8D2}">
      <dgm:prSet phldrT="[Texte]" custT="1"/>
      <dgm:spPr>
        <a:solidFill>
          <a:schemeClr val="accent2">
            <a:hueOff val="-970242"/>
            <a:satOff val="-55952"/>
            <a:lumOff val="5752"/>
            <a:alpha val="45000"/>
          </a:schemeClr>
        </a:solidFill>
        <a:ln>
          <a:solidFill>
            <a:schemeClr val="lt1">
              <a:hueOff val="0"/>
              <a:satOff val="0"/>
              <a:lumOff val="0"/>
              <a:alpha val="69000"/>
            </a:schemeClr>
          </a:solidFill>
        </a:ln>
      </dgm:spPr>
      <dgm:t>
        <a:bodyPr/>
        <a:lstStyle/>
        <a:p>
          <a:r>
            <a:rPr lang="fr-FR" sz="2000" dirty="0">
              <a:solidFill>
                <a:schemeClr val="lt1">
                  <a:alpha val="50000"/>
                </a:schemeClr>
              </a:solidFill>
            </a:rPr>
            <a:t>Modélisation</a:t>
          </a:r>
        </a:p>
      </dgm:t>
    </dgm:pt>
    <dgm:pt modelId="{C66CAA95-992D-4DD0-8AC6-0EDBAA90B081}" type="parTrans" cxnId="{DAEF74EB-210E-4917-AE2F-F3E6EC3852D1}">
      <dgm:prSet/>
      <dgm:spPr/>
      <dgm:t>
        <a:bodyPr/>
        <a:lstStyle/>
        <a:p>
          <a:endParaRPr lang="fr-FR"/>
        </a:p>
      </dgm:t>
    </dgm:pt>
    <dgm:pt modelId="{A9F252C8-8F9E-489F-B68D-9A449F34A862}" type="sibTrans" cxnId="{DAEF74EB-210E-4917-AE2F-F3E6EC3852D1}">
      <dgm:prSet/>
      <dgm:spPr/>
      <dgm:t>
        <a:bodyPr/>
        <a:lstStyle/>
        <a:p>
          <a:endParaRPr lang="fr-FR"/>
        </a:p>
      </dgm:t>
    </dgm:pt>
    <dgm:pt modelId="{E57A1761-17EE-44D2-A22E-D8F094E99779}">
      <dgm:prSet phldrT="[Texte]" custT="1"/>
      <dgm:spPr>
        <a:solidFill>
          <a:schemeClr val="accent2">
            <a:hueOff val="-1455363"/>
            <a:satOff val="-83928"/>
            <a:lumOff val="8628"/>
            <a:alpha val="45000"/>
          </a:schemeClr>
        </a:solidFill>
        <a:ln>
          <a:solidFill>
            <a:schemeClr val="lt1">
              <a:hueOff val="0"/>
              <a:satOff val="0"/>
              <a:lumOff val="0"/>
              <a:alpha val="69000"/>
            </a:schemeClr>
          </a:solidFill>
        </a:ln>
      </dgm:spPr>
      <dgm:t>
        <a:bodyPr/>
        <a:lstStyle/>
        <a:p>
          <a:r>
            <a:rPr lang="fr-FR" sz="2000" dirty="0">
              <a:solidFill>
                <a:schemeClr val="lt1">
                  <a:alpha val="50000"/>
                </a:schemeClr>
              </a:solidFill>
            </a:rPr>
            <a:t>Discussion &amp; perspectives</a:t>
          </a:r>
        </a:p>
      </dgm:t>
    </dgm:pt>
    <dgm:pt modelId="{69B579E9-E5F9-44E2-99F7-06CDF6587417}" type="parTrans" cxnId="{FA89FBED-7BE1-46DD-A94E-5F146E91E2DB}">
      <dgm:prSet/>
      <dgm:spPr/>
      <dgm:t>
        <a:bodyPr/>
        <a:lstStyle/>
        <a:p>
          <a:endParaRPr lang="fr-FR"/>
        </a:p>
      </dgm:t>
    </dgm:pt>
    <dgm:pt modelId="{CCCFD9CD-32C9-4CB7-87CC-C8D053D7C2D9}" type="sibTrans" cxnId="{FA89FBED-7BE1-46DD-A94E-5F146E91E2DB}">
      <dgm:prSet/>
      <dgm:spPr/>
      <dgm:t>
        <a:bodyPr/>
        <a:lstStyle/>
        <a:p>
          <a:endParaRPr lang="fr-FR"/>
        </a:p>
      </dgm:t>
    </dgm:pt>
    <dgm:pt modelId="{A2950C1A-FF19-4662-8FBA-43F25FEA3373}" type="pres">
      <dgm:prSet presAssocID="{ADCFD228-6AA2-4F9C-89B5-EFE54FBD77EC}" presName="Name0" presStyleCnt="0">
        <dgm:presLayoutVars>
          <dgm:dir/>
          <dgm:animLvl val="lvl"/>
          <dgm:resizeHandles val="exact"/>
        </dgm:presLayoutVars>
      </dgm:prSet>
      <dgm:spPr/>
    </dgm:pt>
    <dgm:pt modelId="{90F17A84-E577-482B-9894-B84022C7D323}" type="pres">
      <dgm:prSet presAssocID="{9F657B4C-BC24-4E57-986D-9CAA8752FB4A}" presName="parTxOnly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CEFCCFCD-EC81-4EFF-9E40-9F02A90B04D8}" type="pres">
      <dgm:prSet presAssocID="{5FB982BF-A3CE-4013-8A38-DEE49EA0C25E}" presName="parTxOnlySpace" presStyleCnt="0"/>
      <dgm:spPr/>
    </dgm:pt>
    <dgm:pt modelId="{7E547809-6ED0-47C6-A1A0-0EDE662281B5}" type="pres">
      <dgm:prSet presAssocID="{8B2D4FA4-41BD-445D-941C-240E19F3A9A0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7F060C91-DFA3-4C95-BDB1-0B7A65D38101}" type="pres">
      <dgm:prSet presAssocID="{C5615F22-0E69-400E-95D4-17BCDF132BA3}" presName="parTxOnlySpace" presStyleCnt="0"/>
      <dgm:spPr/>
    </dgm:pt>
    <dgm:pt modelId="{79821A70-CB44-4BE2-BE9B-EB53F604C093}" type="pres">
      <dgm:prSet presAssocID="{FE182727-C11E-4D36-A5F0-5760C05FF8D2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68DFB749-6C5A-4F22-BE8A-69F595AA83B5}" type="pres">
      <dgm:prSet presAssocID="{A9F252C8-8F9E-489F-B68D-9A449F34A862}" presName="parTxOnlySpace" presStyleCnt="0"/>
      <dgm:spPr/>
    </dgm:pt>
    <dgm:pt modelId="{4E1CF90A-6392-4413-B406-C0C15BD5D922}" type="pres">
      <dgm:prSet presAssocID="{E57A1761-17EE-44D2-A22E-D8F094E99779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FA89FBED-7BE1-46DD-A94E-5F146E91E2DB}" srcId="{ADCFD228-6AA2-4F9C-89B5-EFE54FBD77EC}" destId="{E57A1761-17EE-44D2-A22E-D8F094E99779}" srcOrd="3" destOrd="0" parTransId="{69B579E9-E5F9-44E2-99F7-06CDF6587417}" sibTransId="{CCCFD9CD-32C9-4CB7-87CC-C8D053D7C2D9}"/>
    <dgm:cxn modelId="{9B0F96A2-3A60-4556-BD53-AE9F453B82BF}" type="presOf" srcId="{8B2D4FA4-41BD-445D-941C-240E19F3A9A0}" destId="{7E547809-6ED0-47C6-A1A0-0EDE662281B5}" srcOrd="0" destOrd="0" presId="urn:microsoft.com/office/officeart/2005/8/layout/chevron1"/>
    <dgm:cxn modelId="{0F7F58EB-2CC8-42F3-8BD9-F2BD3B96B364}" type="presOf" srcId="{ADCFD228-6AA2-4F9C-89B5-EFE54FBD77EC}" destId="{A2950C1A-FF19-4662-8FBA-43F25FEA3373}" srcOrd="0" destOrd="0" presId="urn:microsoft.com/office/officeart/2005/8/layout/chevron1"/>
    <dgm:cxn modelId="{95C50151-8FBD-4C51-9FA1-70AFD40E5908}" srcId="{ADCFD228-6AA2-4F9C-89B5-EFE54FBD77EC}" destId="{9F657B4C-BC24-4E57-986D-9CAA8752FB4A}" srcOrd="0" destOrd="0" parTransId="{8DFECA4A-A4D7-49C3-B6D3-2E615EC569C4}" sibTransId="{5FB982BF-A3CE-4013-8A38-DEE49EA0C25E}"/>
    <dgm:cxn modelId="{3A57C771-A2C6-43A9-BE8D-B06AAF7CDDBD}" type="presOf" srcId="{9F657B4C-BC24-4E57-986D-9CAA8752FB4A}" destId="{90F17A84-E577-482B-9894-B84022C7D323}" srcOrd="0" destOrd="0" presId="urn:microsoft.com/office/officeart/2005/8/layout/chevron1"/>
    <dgm:cxn modelId="{F7319FC1-E066-4927-90A9-5DA7B7FAA0F6}" srcId="{ADCFD228-6AA2-4F9C-89B5-EFE54FBD77EC}" destId="{8B2D4FA4-41BD-445D-941C-240E19F3A9A0}" srcOrd="1" destOrd="0" parTransId="{0CAAF5D6-02BB-4DD3-B08B-196BAD81E6D3}" sibTransId="{C5615F22-0E69-400E-95D4-17BCDF132BA3}"/>
    <dgm:cxn modelId="{DAEF74EB-210E-4917-AE2F-F3E6EC3852D1}" srcId="{ADCFD228-6AA2-4F9C-89B5-EFE54FBD77EC}" destId="{FE182727-C11E-4D36-A5F0-5760C05FF8D2}" srcOrd="2" destOrd="0" parTransId="{C66CAA95-992D-4DD0-8AC6-0EDBAA90B081}" sibTransId="{A9F252C8-8F9E-489F-B68D-9A449F34A862}"/>
    <dgm:cxn modelId="{66EE4A85-F544-4974-BAF2-A66BEB522822}" type="presOf" srcId="{FE182727-C11E-4D36-A5F0-5760C05FF8D2}" destId="{79821A70-CB44-4BE2-BE9B-EB53F604C093}" srcOrd="0" destOrd="0" presId="urn:microsoft.com/office/officeart/2005/8/layout/chevron1"/>
    <dgm:cxn modelId="{9D25F932-4E50-4F0C-987F-52FB06FA6602}" type="presOf" srcId="{E57A1761-17EE-44D2-A22E-D8F094E99779}" destId="{4E1CF90A-6392-4413-B406-C0C15BD5D922}" srcOrd="0" destOrd="0" presId="urn:microsoft.com/office/officeart/2005/8/layout/chevron1"/>
    <dgm:cxn modelId="{A4848BC6-2E3C-4045-AE6E-E18C4282DA29}" type="presParOf" srcId="{A2950C1A-FF19-4662-8FBA-43F25FEA3373}" destId="{90F17A84-E577-482B-9894-B84022C7D323}" srcOrd="0" destOrd="0" presId="urn:microsoft.com/office/officeart/2005/8/layout/chevron1"/>
    <dgm:cxn modelId="{4CD17866-834B-4AF5-AB27-281110D052CB}" type="presParOf" srcId="{A2950C1A-FF19-4662-8FBA-43F25FEA3373}" destId="{CEFCCFCD-EC81-4EFF-9E40-9F02A90B04D8}" srcOrd="1" destOrd="0" presId="urn:microsoft.com/office/officeart/2005/8/layout/chevron1"/>
    <dgm:cxn modelId="{9B5D0C65-4484-4588-BD2A-91455CCD7586}" type="presParOf" srcId="{A2950C1A-FF19-4662-8FBA-43F25FEA3373}" destId="{7E547809-6ED0-47C6-A1A0-0EDE662281B5}" srcOrd="2" destOrd="0" presId="urn:microsoft.com/office/officeart/2005/8/layout/chevron1"/>
    <dgm:cxn modelId="{48E7E004-B805-4C5F-B416-31DF3BD9E6AF}" type="presParOf" srcId="{A2950C1A-FF19-4662-8FBA-43F25FEA3373}" destId="{7F060C91-DFA3-4C95-BDB1-0B7A65D38101}" srcOrd="3" destOrd="0" presId="urn:microsoft.com/office/officeart/2005/8/layout/chevron1"/>
    <dgm:cxn modelId="{DFE85012-EB7F-4ACA-9626-9BB129BBF7B7}" type="presParOf" srcId="{A2950C1A-FF19-4662-8FBA-43F25FEA3373}" destId="{79821A70-CB44-4BE2-BE9B-EB53F604C093}" srcOrd="4" destOrd="0" presId="urn:microsoft.com/office/officeart/2005/8/layout/chevron1"/>
    <dgm:cxn modelId="{30C9ED6C-CD4E-4D6C-8435-518789046631}" type="presParOf" srcId="{A2950C1A-FF19-4662-8FBA-43F25FEA3373}" destId="{68DFB749-6C5A-4F22-BE8A-69F595AA83B5}" srcOrd="5" destOrd="0" presId="urn:microsoft.com/office/officeart/2005/8/layout/chevron1"/>
    <dgm:cxn modelId="{96B435CF-569A-4F18-9480-6D7F2F16F15A}" type="presParOf" srcId="{A2950C1A-FF19-4662-8FBA-43F25FEA3373}" destId="{4E1CF90A-6392-4413-B406-C0C15BD5D922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DCFD228-6AA2-4F9C-89B5-EFE54FBD77EC}" type="doc">
      <dgm:prSet loTypeId="urn:microsoft.com/office/officeart/2005/8/layout/chevron1" loCatId="process" qsTypeId="urn:microsoft.com/office/officeart/2005/8/quickstyle/simple1" qsCatId="simple" csTypeId="urn:microsoft.com/office/officeart/2005/8/colors/colorful2" csCatId="colorful" phldr="1"/>
      <dgm:spPr/>
    </dgm:pt>
    <dgm:pt modelId="{9F657B4C-BC24-4E57-986D-9CAA8752FB4A}">
      <dgm:prSet phldrT="[Texte]" custT="1"/>
      <dgm:spPr>
        <a:solidFill>
          <a:schemeClr val="accent2">
            <a:hueOff val="0"/>
            <a:satOff val="0"/>
            <a:lumOff val="0"/>
            <a:alpha val="45000"/>
          </a:schemeClr>
        </a:solidFill>
      </dgm:spPr>
      <dgm:t>
        <a:bodyPr/>
        <a:lstStyle/>
        <a:p>
          <a:r>
            <a:rPr lang="fr-FR" sz="2000" dirty="0">
              <a:solidFill>
                <a:schemeClr val="lt1">
                  <a:alpha val="50000"/>
                </a:schemeClr>
              </a:solidFill>
            </a:rPr>
            <a:t>Contexte &amp; démarche</a:t>
          </a:r>
        </a:p>
      </dgm:t>
    </dgm:pt>
    <dgm:pt modelId="{8DFECA4A-A4D7-49C3-B6D3-2E615EC569C4}" type="parTrans" cxnId="{95C50151-8FBD-4C51-9FA1-70AFD40E5908}">
      <dgm:prSet/>
      <dgm:spPr/>
      <dgm:t>
        <a:bodyPr/>
        <a:lstStyle/>
        <a:p>
          <a:endParaRPr lang="fr-FR"/>
        </a:p>
      </dgm:t>
    </dgm:pt>
    <dgm:pt modelId="{5FB982BF-A3CE-4013-8A38-DEE49EA0C25E}" type="sibTrans" cxnId="{95C50151-8FBD-4C51-9FA1-70AFD40E5908}">
      <dgm:prSet/>
      <dgm:spPr/>
      <dgm:t>
        <a:bodyPr/>
        <a:lstStyle/>
        <a:p>
          <a:endParaRPr lang="fr-FR"/>
        </a:p>
      </dgm:t>
    </dgm:pt>
    <dgm:pt modelId="{8B2D4FA4-41BD-445D-941C-240E19F3A9A0}">
      <dgm:prSet phldrT="[Texte]" custT="1"/>
      <dgm:spPr>
        <a:solidFill>
          <a:schemeClr val="accent2">
            <a:hueOff val="-485121"/>
            <a:satOff val="-27976"/>
            <a:lumOff val="2876"/>
            <a:alpha val="45000"/>
          </a:schemeClr>
        </a:solidFill>
      </dgm:spPr>
      <dgm:t>
        <a:bodyPr/>
        <a:lstStyle/>
        <a:p>
          <a:r>
            <a:rPr lang="fr-FR" sz="2000" dirty="0">
              <a:solidFill>
                <a:schemeClr val="lt1">
                  <a:alpha val="50000"/>
                </a:schemeClr>
              </a:solidFill>
            </a:rPr>
            <a:t>Expérimentations &amp; données</a:t>
          </a:r>
        </a:p>
      </dgm:t>
    </dgm:pt>
    <dgm:pt modelId="{0CAAF5D6-02BB-4DD3-B08B-196BAD81E6D3}" type="parTrans" cxnId="{F7319FC1-E066-4927-90A9-5DA7B7FAA0F6}">
      <dgm:prSet/>
      <dgm:spPr/>
      <dgm:t>
        <a:bodyPr/>
        <a:lstStyle/>
        <a:p>
          <a:endParaRPr lang="fr-FR"/>
        </a:p>
      </dgm:t>
    </dgm:pt>
    <dgm:pt modelId="{C5615F22-0E69-400E-95D4-17BCDF132BA3}" type="sibTrans" cxnId="{F7319FC1-E066-4927-90A9-5DA7B7FAA0F6}">
      <dgm:prSet/>
      <dgm:spPr/>
      <dgm:t>
        <a:bodyPr/>
        <a:lstStyle/>
        <a:p>
          <a:endParaRPr lang="fr-FR"/>
        </a:p>
      </dgm:t>
    </dgm:pt>
    <dgm:pt modelId="{FE182727-C11E-4D36-A5F0-5760C05FF8D2}">
      <dgm:prSet phldrT="[Texte]" custT="1"/>
      <dgm:spPr>
        <a:solidFill>
          <a:schemeClr val="accent2">
            <a:hueOff val="-970242"/>
            <a:satOff val="-55952"/>
            <a:lumOff val="5752"/>
          </a:schemeClr>
        </a:solidFill>
        <a:ln>
          <a:solidFill>
            <a:schemeClr val="lt1">
              <a:hueOff val="0"/>
              <a:satOff val="0"/>
              <a:lumOff val="0"/>
              <a:alpha val="69000"/>
            </a:schemeClr>
          </a:solidFill>
        </a:ln>
      </dgm:spPr>
      <dgm:t>
        <a:bodyPr/>
        <a:lstStyle/>
        <a:p>
          <a:r>
            <a:rPr lang="fr-FR" sz="2000" dirty="0">
              <a:solidFill>
                <a:schemeClr val="lt1"/>
              </a:solidFill>
            </a:rPr>
            <a:t>Modélisation</a:t>
          </a:r>
        </a:p>
      </dgm:t>
    </dgm:pt>
    <dgm:pt modelId="{C66CAA95-992D-4DD0-8AC6-0EDBAA90B081}" type="parTrans" cxnId="{DAEF74EB-210E-4917-AE2F-F3E6EC3852D1}">
      <dgm:prSet/>
      <dgm:spPr/>
      <dgm:t>
        <a:bodyPr/>
        <a:lstStyle/>
        <a:p>
          <a:endParaRPr lang="fr-FR"/>
        </a:p>
      </dgm:t>
    </dgm:pt>
    <dgm:pt modelId="{A9F252C8-8F9E-489F-B68D-9A449F34A862}" type="sibTrans" cxnId="{DAEF74EB-210E-4917-AE2F-F3E6EC3852D1}">
      <dgm:prSet/>
      <dgm:spPr/>
      <dgm:t>
        <a:bodyPr/>
        <a:lstStyle/>
        <a:p>
          <a:endParaRPr lang="fr-FR"/>
        </a:p>
      </dgm:t>
    </dgm:pt>
    <dgm:pt modelId="{E57A1761-17EE-44D2-A22E-D8F094E99779}">
      <dgm:prSet phldrT="[Texte]" custT="1"/>
      <dgm:spPr>
        <a:solidFill>
          <a:schemeClr val="accent2">
            <a:hueOff val="-1455363"/>
            <a:satOff val="-83928"/>
            <a:lumOff val="8628"/>
            <a:alpha val="45000"/>
          </a:schemeClr>
        </a:solidFill>
        <a:ln>
          <a:solidFill>
            <a:schemeClr val="lt1">
              <a:hueOff val="0"/>
              <a:satOff val="0"/>
              <a:lumOff val="0"/>
              <a:alpha val="69000"/>
            </a:schemeClr>
          </a:solidFill>
        </a:ln>
      </dgm:spPr>
      <dgm:t>
        <a:bodyPr/>
        <a:lstStyle/>
        <a:p>
          <a:r>
            <a:rPr lang="fr-FR" sz="2000" dirty="0">
              <a:solidFill>
                <a:schemeClr val="lt1">
                  <a:alpha val="50000"/>
                </a:schemeClr>
              </a:solidFill>
            </a:rPr>
            <a:t>Discussion &amp; perspectives</a:t>
          </a:r>
        </a:p>
      </dgm:t>
    </dgm:pt>
    <dgm:pt modelId="{69B579E9-E5F9-44E2-99F7-06CDF6587417}" type="parTrans" cxnId="{FA89FBED-7BE1-46DD-A94E-5F146E91E2DB}">
      <dgm:prSet/>
      <dgm:spPr/>
      <dgm:t>
        <a:bodyPr/>
        <a:lstStyle/>
        <a:p>
          <a:endParaRPr lang="fr-FR"/>
        </a:p>
      </dgm:t>
    </dgm:pt>
    <dgm:pt modelId="{CCCFD9CD-32C9-4CB7-87CC-C8D053D7C2D9}" type="sibTrans" cxnId="{FA89FBED-7BE1-46DD-A94E-5F146E91E2DB}">
      <dgm:prSet/>
      <dgm:spPr/>
      <dgm:t>
        <a:bodyPr/>
        <a:lstStyle/>
        <a:p>
          <a:endParaRPr lang="fr-FR"/>
        </a:p>
      </dgm:t>
    </dgm:pt>
    <dgm:pt modelId="{A2950C1A-FF19-4662-8FBA-43F25FEA3373}" type="pres">
      <dgm:prSet presAssocID="{ADCFD228-6AA2-4F9C-89B5-EFE54FBD77EC}" presName="Name0" presStyleCnt="0">
        <dgm:presLayoutVars>
          <dgm:dir/>
          <dgm:animLvl val="lvl"/>
          <dgm:resizeHandles val="exact"/>
        </dgm:presLayoutVars>
      </dgm:prSet>
      <dgm:spPr/>
    </dgm:pt>
    <dgm:pt modelId="{90F17A84-E577-482B-9894-B84022C7D323}" type="pres">
      <dgm:prSet presAssocID="{9F657B4C-BC24-4E57-986D-9CAA8752FB4A}" presName="parTxOnly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CEFCCFCD-EC81-4EFF-9E40-9F02A90B04D8}" type="pres">
      <dgm:prSet presAssocID="{5FB982BF-A3CE-4013-8A38-DEE49EA0C25E}" presName="parTxOnlySpace" presStyleCnt="0"/>
      <dgm:spPr/>
    </dgm:pt>
    <dgm:pt modelId="{7E547809-6ED0-47C6-A1A0-0EDE662281B5}" type="pres">
      <dgm:prSet presAssocID="{8B2D4FA4-41BD-445D-941C-240E19F3A9A0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7F060C91-DFA3-4C95-BDB1-0B7A65D38101}" type="pres">
      <dgm:prSet presAssocID="{C5615F22-0E69-400E-95D4-17BCDF132BA3}" presName="parTxOnlySpace" presStyleCnt="0"/>
      <dgm:spPr/>
    </dgm:pt>
    <dgm:pt modelId="{79821A70-CB44-4BE2-BE9B-EB53F604C093}" type="pres">
      <dgm:prSet presAssocID="{FE182727-C11E-4D36-A5F0-5760C05FF8D2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68DFB749-6C5A-4F22-BE8A-69F595AA83B5}" type="pres">
      <dgm:prSet presAssocID="{A9F252C8-8F9E-489F-B68D-9A449F34A862}" presName="parTxOnlySpace" presStyleCnt="0"/>
      <dgm:spPr/>
    </dgm:pt>
    <dgm:pt modelId="{4E1CF90A-6392-4413-B406-C0C15BD5D922}" type="pres">
      <dgm:prSet presAssocID="{E57A1761-17EE-44D2-A22E-D8F094E99779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FA89FBED-7BE1-46DD-A94E-5F146E91E2DB}" srcId="{ADCFD228-6AA2-4F9C-89B5-EFE54FBD77EC}" destId="{E57A1761-17EE-44D2-A22E-D8F094E99779}" srcOrd="3" destOrd="0" parTransId="{69B579E9-E5F9-44E2-99F7-06CDF6587417}" sibTransId="{CCCFD9CD-32C9-4CB7-87CC-C8D053D7C2D9}"/>
    <dgm:cxn modelId="{9B0F96A2-3A60-4556-BD53-AE9F453B82BF}" type="presOf" srcId="{8B2D4FA4-41BD-445D-941C-240E19F3A9A0}" destId="{7E547809-6ED0-47C6-A1A0-0EDE662281B5}" srcOrd="0" destOrd="0" presId="urn:microsoft.com/office/officeart/2005/8/layout/chevron1"/>
    <dgm:cxn modelId="{0F7F58EB-2CC8-42F3-8BD9-F2BD3B96B364}" type="presOf" srcId="{ADCFD228-6AA2-4F9C-89B5-EFE54FBD77EC}" destId="{A2950C1A-FF19-4662-8FBA-43F25FEA3373}" srcOrd="0" destOrd="0" presId="urn:microsoft.com/office/officeart/2005/8/layout/chevron1"/>
    <dgm:cxn modelId="{95C50151-8FBD-4C51-9FA1-70AFD40E5908}" srcId="{ADCFD228-6AA2-4F9C-89B5-EFE54FBD77EC}" destId="{9F657B4C-BC24-4E57-986D-9CAA8752FB4A}" srcOrd="0" destOrd="0" parTransId="{8DFECA4A-A4D7-49C3-B6D3-2E615EC569C4}" sibTransId="{5FB982BF-A3CE-4013-8A38-DEE49EA0C25E}"/>
    <dgm:cxn modelId="{3A57C771-A2C6-43A9-BE8D-B06AAF7CDDBD}" type="presOf" srcId="{9F657B4C-BC24-4E57-986D-9CAA8752FB4A}" destId="{90F17A84-E577-482B-9894-B84022C7D323}" srcOrd="0" destOrd="0" presId="urn:microsoft.com/office/officeart/2005/8/layout/chevron1"/>
    <dgm:cxn modelId="{F7319FC1-E066-4927-90A9-5DA7B7FAA0F6}" srcId="{ADCFD228-6AA2-4F9C-89B5-EFE54FBD77EC}" destId="{8B2D4FA4-41BD-445D-941C-240E19F3A9A0}" srcOrd="1" destOrd="0" parTransId="{0CAAF5D6-02BB-4DD3-B08B-196BAD81E6D3}" sibTransId="{C5615F22-0E69-400E-95D4-17BCDF132BA3}"/>
    <dgm:cxn modelId="{DAEF74EB-210E-4917-AE2F-F3E6EC3852D1}" srcId="{ADCFD228-6AA2-4F9C-89B5-EFE54FBD77EC}" destId="{FE182727-C11E-4D36-A5F0-5760C05FF8D2}" srcOrd="2" destOrd="0" parTransId="{C66CAA95-992D-4DD0-8AC6-0EDBAA90B081}" sibTransId="{A9F252C8-8F9E-489F-B68D-9A449F34A862}"/>
    <dgm:cxn modelId="{66EE4A85-F544-4974-BAF2-A66BEB522822}" type="presOf" srcId="{FE182727-C11E-4D36-A5F0-5760C05FF8D2}" destId="{79821A70-CB44-4BE2-BE9B-EB53F604C093}" srcOrd="0" destOrd="0" presId="urn:microsoft.com/office/officeart/2005/8/layout/chevron1"/>
    <dgm:cxn modelId="{9D25F932-4E50-4F0C-987F-52FB06FA6602}" type="presOf" srcId="{E57A1761-17EE-44D2-A22E-D8F094E99779}" destId="{4E1CF90A-6392-4413-B406-C0C15BD5D922}" srcOrd="0" destOrd="0" presId="urn:microsoft.com/office/officeart/2005/8/layout/chevron1"/>
    <dgm:cxn modelId="{A4848BC6-2E3C-4045-AE6E-E18C4282DA29}" type="presParOf" srcId="{A2950C1A-FF19-4662-8FBA-43F25FEA3373}" destId="{90F17A84-E577-482B-9894-B84022C7D323}" srcOrd="0" destOrd="0" presId="urn:microsoft.com/office/officeart/2005/8/layout/chevron1"/>
    <dgm:cxn modelId="{4CD17866-834B-4AF5-AB27-281110D052CB}" type="presParOf" srcId="{A2950C1A-FF19-4662-8FBA-43F25FEA3373}" destId="{CEFCCFCD-EC81-4EFF-9E40-9F02A90B04D8}" srcOrd="1" destOrd="0" presId="urn:microsoft.com/office/officeart/2005/8/layout/chevron1"/>
    <dgm:cxn modelId="{9B5D0C65-4484-4588-BD2A-91455CCD7586}" type="presParOf" srcId="{A2950C1A-FF19-4662-8FBA-43F25FEA3373}" destId="{7E547809-6ED0-47C6-A1A0-0EDE662281B5}" srcOrd="2" destOrd="0" presId="urn:microsoft.com/office/officeart/2005/8/layout/chevron1"/>
    <dgm:cxn modelId="{48E7E004-B805-4C5F-B416-31DF3BD9E6AF}" type="presParOf" srcId="{A2950C1A-FF19-4662-8FBA-43F25FEA3373}" destId="{7F060C91-DFA3-4C95-BDB1-0B7A65D38101}" srcOrd="3" destOrd="0" presId="urn:microsoft.com/office/officeart/2005/8/layout/chevron1"/>
    <dgm:cxn modelId="{DFE85012-EB7F-4ACA-9626-9BB129BBF7B7}" type="presParOf" srcId="{A2950C1A-FF19-4662-8FBA-43F25FEA3373}" destId="{79821A70-CB44-4BE2-BE9B-EB53F604C093}" srcOrd="4" destOrd="0" presId="urn:microsoft.com/office/officeart/2005/8/layout/chevron1"/>
    <dgm:cxn modelId="{30C9ED6C-CD4E-4D6C-8435-518789046631}" type="presParOf" srcId="{A2950C1A-FF19-4662-8FBA-43F25FEA3373}" destId="{68DFB749-6C5A-4F22-BE8A-69F595AA83B5}" srcOrd="5" destOrd="0" presId="urn:microsoft.com/office/officeart/2005/8/layout/chevron1"/>
    <dgm:cxn modelId="{96B435CF-569A-4F18-9480-6D7F2F16F15A}" type="presParOf" srcId="{A2950C1A-FF19-4662-8FBA-43F25FEA3373}" destId="{4E1CF90A-6392-4413-B406-C0C15BD5D922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DCFD228-6AA2-4F9C-89B5-EFE54FBD77EC}" type="doc">
      <dgm:prSet loTypeId="urn:microsoft.com/office/officeart/2005/8/layout/chevron1" loCatId="process" qsTypeId="urn:microsoft.com/office/officeart/2005/8/quickstyle/simple1" qsCatId="simple" csTypeId="urn:microsoft.com/office/officeart/2005/8/colors/colorful2" csCatId="colorful" phldr="1"/>
      <dgm:spPr/>
    </dgm:pt>
    <dgm:pt modelId="{9F657B4C-BC24-4E57-986D-9CAA8752FB4A}">
      <dgm:prSet phldrT="[Texte]" custT="1"/>
      <dgm:spPr>
        <a:solidFill>
          <a:schemeClr val="accent2">
            <a:hueOff val="0"/>
            <a:satOff val="0"/>
            <a:lumOff val="0"/>
            <a:alpha val="45000"/>
          </a:schemeClr>
        </a:solidFill>
      </dgm:spPr>
      <dgm:t>
        <a:bodyPr/>
        <a:lstStyle/>
        <a:p>
          <a:r>
            <a:rPr lang="fr-FR" sz="2000" dirty="0">
              <a:solidFill>
                <a:schemeClr val="lt1">
                  <a:alpha val="50000"/>
                </a:schemeClr>
              </a:solidFill>
            </a:rPr>
            <a:t>Contexte &amp; démarche</a:t>
          </a:r>
        </a:p>
      </dgm:t>
    </dgm:pt>
    <dgm:pt modelId="{8DFECA4A-A4D7-49C3-B6D3-2E615EC569C4}" type="parTrans" cxnId="{95C50151-8FBD-4C51-9FA1-70AFD40E5908}">
      <dgm:prSet/>
      <dgm:spPr/>
      <dgm:t>
        <a:bodyPr/>
        <a:lstStyle/>
        <a:p>
          <a:endParaRPr lang="fr-FR"/>
        </a:p>
      </dgm:t>
    </dgm:pt>
    <dgm:pt modelId="{5FB982BF-A3CE-4013-8A38-DEE49EA0C25E}" type="sibTrans" cxnId="{95C50151-8FBD-4C51-9FA1-70AFD40E5908}">
      <dgm:prSet/>
      <dgm:spPr/>
      <dgm:t>
        <a:bodyPr/>
        <a:lstStyle/>
        <a:p>
          <a:endParaRPr lang="fr-FR"/>
        </a:p>
      </dgm:t>
    </dgm:pt>
    <dgm:pt modelId="{8B2D4FA4-41BD-445D-941C-240E19F3A9A0}">
      <dgm:prSet phldrT="[Texte]" custT="1"/>
      <dgm:spPr>
        <a:solidFill>
          <a:schemeClr val="accent2">
            <a:hueOff val="-485121"/>
            <a:satOff val="-27976"/>
            <a:lumOff val="2876"/>
            <a:alpha val="45000"/>
          </a:schemeClr>
        </a:solidFill>
      </dgm:spPr>
      <dgm:t>
        <a:bodyPr/>
        <a:lstStyle/>
        <a:p>
          <a:r>
            <a:rPr lang="fr-FR" sz="2000" dirty="0">
              <a:solidFill>
                <a:schemeClr val="lt1">
                  <a:alpha val="50000"/>
                </a:schemeClr>
              </a:solidFill>
            </a:rPr>
            <a:t>Expérimentations &amp; données</a:t>
          </a:r>
        </a:p>
      </dgm:t>
    </dgm:pt>
    <dgm:pt modelId="{0CAAF5D6-02BB-4DD3-B08B-196BAD81E6D3}" type="parTrans" cxnId="{F7319FC1-E066-4927-90A9-5DA7B7FAA0F6}">
      <dgm:prSet/>
      <dgm:spPr/>
      <dgm:t>
        <a:bodyPr/>
        <a:lstStyle/>
        <a:p>
          <a:endParaRPr lang="fr-FR"/>
        </a:p>
      </dgm:t>
    </dgm:pt>
    <dgm:pt modelId="{C5615F22-0E69-400E-95D4-17BCDF132BA3}" type="sibTrans" cxnId="{F7319FC1-E066-4927-90A9-5DA7B7FAA0F6}">
      <dgm:prSet/>
      <dgm:spPr/>
      <dgm:t>
        <a:bodyPr/>
        <a:lstStyle/>
        <a:p>
          <a:endParaRPr lang="fr-FR"/>
        </a:p>
      </dgm:t>
    </dgm:pt>
    <dgm:pt modelId="{FE182727-C11E-4D36-A5F0-5760C05FF8D2}">
      <dgm:prSet phldrT="[Texte]" custT="1"/>
      <dgm:spPr>
        <a:solidFill>
          <a:schemeClr val="accent2">
            <a:hueOff val="-970242"/>
            <a:satOff val="-55952"/>
            <a:lumOff val="5752"/>
            <a:alpha val="45000"/>
          </a:schemeClr>
        </a:solidFill>
        <a:ln>
          <a:solidFill>
            <a:schemeClr val="lt1">
              <a:hueOff val="0"/>
              <a:satOff val="0"/>
              <a:lumOff val="0"/>
              <a:alpha val="69000"/>
            </a:schemeClr>
          </a:solidFill>
        </a:ln>
      </dgm:spPr>
      <dgm:t>
        <a:bodyPr/>
        <a:lstStyle/>
        <a:p>
          <a:r>
            <a:rPr lang="fr-FR" sz="2000" dirty="0">
              <a:solidFill>
                <a:schemeClr val="lt1">
                  <a:alpha val="50000"/>
                </a:schemeClr>
              </a:solidFill>
            </a:rPr>
            <a:t>Modélisation</a:t>
          </a:r>
        </a:p>
      </dgm:t>
    </dgm:pt>
    <dgm:pt modelId="{C66CAA95-992D-4DD0-8AC6-0EDBAA90B081}" type="parTrans" cxnId="{DAEF74EB-210E-4917-AE2F-F3E6EC3852D1}">
      <dgm:prSet/>
      <dgm:spPr/>
      <dgm:t>
        <a:bodyPr/>
        <a:lstStyle/>
        <a:p>
          <a:endParaRPr lang="fr-FR"/>
        </a:p>
      </dgm:t>
    </dgm:pt>
    <dgm:pt modelId="{A9F252C8-8F9E-489F-B68D-9A449F34A862}" type="sibTrans" cxnId="{DAEF74EB-210E-4917-AE2F-F3E6EC3852D1}">
      <dgm:prSet/>
      <dgm:spPr/>
      <dgm:t>
        <a:bodyPr/>
        <a:lstStyle/>
        <a:p>
          <a:endParaRPr lang="fr-FR"/>
        </a:p>
      </dgm:t>
    </dgm:pt>
    <dgm:pt modelId="{E57A1761-17EE-44D2-A22E-D8F094E99779}">
      <dgm:prSet phldrT="[Texte]" custT="1"/>
      <dgm:spPr>
        <a:solidFill>
          <a:schemeClr val="accent2">
            <a:hueOff val="-1455363"/>
            <a:satOff val="-83928"/>
            <a:lumOff val="8628"/>
          </a:schemeClr>
        </a:solidFill>
        <a:ln>
          <a:solidFill>
            <a:schemeClr val="lt1">
              <a:hueOff val="0"/>
              <a:satOff val="0"/>
              <a:lumOff val="0"/>
              <a:alpha val="69000"/>
            </a:schemeClr>
          </a:solidFill>
        </a:ln>
      </dgm:spPr>
      <dgm:t>
        <a:bodyPr/>
        <a:lstStyle/>
        <a:p>
          <a:r>
            <a:rPr lang="fr-FR" sz="2000" dirty="0">
              <a:solidFill>
                <a:schemeClr val="lt1"/>
              </a:solidFill>
            </a:rPr>
            <a:t>Discussion</a:t>
          </a:r>
          <a:r>
            <a:rPr lang="fr-FR" sz="2000" dirty="0">
              <a:solidFill>
                <a:schemeClr val="lt1">
                  <a:alpha val="50000"/>
                </a:schemeClr>
              </a:solidFill>
            </a:rPr>
            <a:t> </a:t>
          </a:r>
          <a:r>
            <a:rPr lang="fr-FR" sz="2000" dirty="0">
              <a:solidFill>
                <a:schemeClr val="lt1"/>
              </a:solidFill>
            </a:rPr>
            <a:t>&amp;</a:t>
          </a:r>
          <a:r>
            <a:rPr lang="fr-FR" sz="2000" dirty="0">
              <a:solidFill>
                <a:schemeClr val="lt1">
                  <a:alpha val="50000"/>
                </a:schemeClr>
              </a:solidFill>
            </a:rPr>
            <a:t> </a:t>
          </a:r>
          <a:r>
            <a:rPr lang="fr-FR" sz="2000" dirty="0">
              <a:solidFill>
                <a:schemeClr val="lt1"/>
              </a:solidFill>
            </a:rPr>
            <a:t>perspectives</a:t>
          </a:r>
        </a:p>
      </dgm:t>
    </dgm:pt>
    <dgm:pt modelId="{69B579E9-E5F9-44E2-99F7-06CDF6587417}" type="parTrans" cxnId="{FA89FBED-7BE1-46DD-A94E-5F146E91E2DB}">
      <dgm:prSet/>
      <dgm:spPr/>
      <dgm:t>
        <a:bodyPr/>
        <a:lstStyle/>
        <a:p>
          <a:endParaRPr lang="fr-FR"/>
        </a:p>
      </dgm:t>
    </dgm:pt>
    <dgm:pt modelId="{CCCFD9CD-32C9-4CB7-87CC-C8D053D7C2D9}" type="sibTrans" cxnId="{FA89FBED-7BE1-46DD-A94E-5F146E91E2DB}">
      <dgm:prSet/>
      <dgm:spPr/>
      <dgm:t>
        <a:bodyPr/>
        <a:lstStyle/>
        <a:p>
          <a:endParaRPr lang="fr-FR"/>
        </a:p>
      </dgm:t>
    </dgm:pt>
    <dgm:pt modelId="{A2950C1A-FF19-4662-8FBA-43F25FEA3373}" type="pres">
      <dgm:prSet presAssocID="{ADCFD228-6AA2-4F9C-89B5-EFE54FBD77EC}" presName="Name0" presStyleCnt="0">
        <dgm:presLayoutVars>
          <dgm:dir/>
          <dgm:animLvl val="lvl"/>
          <dgm:resizeHandles val="exact"/>
        </dgm:presLayoutVars>
      </dgm:prSet>
      <dgm:spPr/>
    </dgm:pt>
    <dgm:pt modelId="{90F17A84-E577-482B-9894-B84022C7D323}" type="pres">
      <dgm:prSet presAssocID="{9F657B4C-BC24-4E57-986D-9CAA8752FB4A}" presName="parTxOnly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CEFCCFCD-EC81-4EFF-9E40-9F02A90B04D8}" type="pres">
      <dgm:prSet presAssocID="{5FB982BF-A3CE-4013-8A38-DEE49EA0C25E}" presName="parTxOnlySpace" presStyleCnt="0"/>
      <dgm:spPr/>
    </dgm:pt>
    <dgm:pt modelId="{7E547809-6ED0-47C6-A1A0-0EDE662281B5}" type="pres">
      <dgm:prSet presAssocID="{8B2D4FA4-41BD-445D-941C-240E19F3A9A0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7F060C91-DFA3-4C95-BDB1-0B7A65D38101}" type="pres">
      <dgm:prSet presAssocID="{C5615F22-0E69-400E-95D4-17BCDF132BA3}" presName="parTxOnlySpace" presStyleCnt="0"/>
      <dgm:spPr/>
    </dgm:pt>
    <dgm:pt modelId="{79821A70-CB44-4BE2-BE9B-EB53F604C093}" type="pres">
      <dgm:prSet presAssocID="{FE182727-C11E-4D36-A5F0-5760C05FF8D2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68DFB749-6C5A-4F22-BE8A-69F595AA83B5}" type="pres">
      <dgm:prSet presAssocID="{A9F252C8-8F9E-489F-B68D-9A449F34A862}" presName="parTxOnlySpace" presStyleCnt="0"/>
      <dgm:spPr/>
    </dgm:pt>
    <dgm:pt modelId="{4E1CF90A-6392-4413-B406-C0C15BD5D922}" type="pres">
      <dgm:prSet presAssocID="{E57A1761-17EE-44D2-A22E-D8F094E99779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FA89FBED-7BE1-46DD-A94E-5F146E91E2DB}" srcId="{ADCFD228-6AA2-4F9C-89B5-EFE54FBD77EC}" destId="{E57A1761-17EE-44D2-A22E-D8F094E99779}" srcOrd="3" destOrd="0" parTransId="{69B579E9-E5F9-44E2-99F7-06CDF6587417}" sibTransId="{CCCFD9CD-32C9-4CB7-87CC-C8D053D7C2D9}"/>
    <dgm:cxn modelId="{9B0F96A2-3A60-4556-BD53-AE9F453B82BF}" type="presOf" srcId="{8B2D4FA4-41BD-445D-941C-240E19F3A9A0}" destId="{7E547809-6ED0-47C6-A1A0-0EDE662281B5}" srcOrd="0" destOrd="0" presId="urn:microsoft.com/office/officeart/2005/8/layout/chevron1"/>
    <dgm:cxn modelId="{0F7F58EB-2CC8-42F3-8BD9-F2BD3B96B364}" type="presOf" srcId="{ADCFD228-6AA2-4F9C-89B5-EFE54FBD77EC}" destId="{A2950C1A-FF19-4662-8FBA-43F25FEA3373}" srcOrd="0" destOrd="0" presId="urn:microsoft.com/office/officeart/2005/8/layout/chevron1"/>
    <dgm:cxn modelId="{95C50151-8FBD-4C51-9FA1-70AFD40E5908}" srcId="{ADCFD228-6AA2-4F9C-89B5-EFE54FBD77EC}" destId="{9F657B4C-BC24-4E57-986D-9CAA8752FB4A}" srcOrd="0" destOrd="0" parTransId="{8DFECA4A-A4D7-49C3-B6D3-2E615EC569C4}" sibTransId="{5FB982BF-A3CE-4013-8A38-DEE49EA0C25E}"/>
    <dgm:cxn modelId="{3A57C771-A2C6-43A9-BE8D-B06AAF7CDDBD}" type="presOf" srcId="{9F657B4C-BC24-4E57-986D-9CAA8752FB4A}" destId="{90F17A84-E577-482B-9894-B84022C7D323}" srcOrd="0" destOrd="0" presId="urn:microsoft.com/office/officeart/2005/8/layout/chevron1"/>
    <dgm:cxn modelId="{F7319FC1-E066-4927-90A9-5DA7B7FAA0F6}" srcId="{ADCFD228-6AA2-4F9C-89B5-EFE54FBD77EC}" destId="{8B2D4FA4-41BD-445D-941C-240E19F3A9A0}" srcOrd="1" destOrd="0" parTransId="{0CAAF5D6-02BB-4DD3-B08B-196BAD81E6D3}" sibTransId="{C5615F22-0E69-400E-95D4-17BCDF132BA3}"/>
    <dgm:cxn modelId="{DAEF74EB-210E-4917-AE2F-F3E6EC3852D1}" srcId="{ADCFD228-6AA2-4F9C-89B5-EFE54FBD77EC}" destId="{FE182727-C11E-4D36-A5F0-5760C05FF8D2}" srcOrd="2" destOrd="0" parTransId="{C66CAA95-992D-4DD0-8AC6-0EDBAA90B081}" sibTransId="{A9F252C8-8F9E-489F-B68D-9A449F34A862}"/>
    <dgm:cxn modelId="{66EE4A85-F544-4974-BAF2-A66BEB522822}" type="presOf" srcId="{FE182727-C11E-4D36-A5F0-5760C05FF8D2}" destId="{79821A70-CB44-4BE2-BE9B-EB53F604C093}" srcOrd="0" destOrd="0" presId="urn:microsoft.com/office/officeart/2005/8/layout/chevron1"/>
    <dgm:cxn modelId="{9D25F932-4E50-4F0C-987F-52FB06FA6602}" type="presOf" srcId="{E57A1761-17EE-44D2-A22E-D8F094E99779}" destId="{4E1CF90A-6392-4413-B406-C0C15BD5D922}" srcOrd="0" destOrd="0" presId="urn:microsoft.com/office/officeart/2005/8/layout/chevron1"/>
    <dgm:cxn modelId="{A4848BC6-2E3C-4045-AE6E-E18C4282DA29}" type="presParOf" srcId="{A2950C1A-FF19-4662-8FBA-43F25FEA3373}" destId="{90F17A84-E577-482B-9894-B84022C7D323}" srcOrd="0" destOrd="0" presId="urn:microsoft.com/office/officeart/2005/8/layout/chevron1"/>
    <dgm:cxn modelId="{4CD17866-834B-4AF5-AB27-281110D052CB}" type="presParOf" srcId="{A2950C1A-FF19-4662-8FBA-43F25FEA3373}" destId="{CEFCCFCD-EC81-4EFF-9E40-9F02A90B04D8}" srcOrd="1" destOrd="0" presId="urn:microsoft.com/office/officeart/2005/8/layout/chevron1"/>
    <dgm:cxn modelId="{9B5D0C65-4484-4588-BD2A-91455CCD7586}" type="presParOf" srcId="{A2950C1A-FF19-4662-8FBA-43F25FEA3373}" destId="{7E547809-6ED0-47C6-A1A0-0EDE662281B5}" srcOrd="2" destOrd="0" presId="urn:microsoft.com/office/officeart/2005/8/layout/chevron1"/>
    <dgm:cxn modelId="{48E7E004-B805-4C5F-B416-31DF3BD9E6AF}" type="presParOf" srcId="{A2950C1A-FF19-4662-8FBA-43F25FEA3373}" destId="{7F060C91-DFA3-4C95-BDB1-0B7A65D38101}" srcOrd="3" destOrd="0" presId="urn:microsoft.com/office/officeart/2005/8/layout/chevron1"/>
    <dgm:cxn modelId="{DFE85012-EB7F-4ACA-9626-9BB129BBF7B7}" type="presParOf" srcId="{A2950C1A-FF19-4662-8FBA-43F25FEA3373}" destId="{79821A70-CB44-4BE2-BE9B-EB53F604C093}" srcOrd="4" destOrd="0" presId="urn:microsoft.com/office/officeart/2005/8/layout/chevron1"/>
    <dgm:cxn modelId="{30C9ED6C-CD4E-4D6C-8435-518789046631}" type="presParOf" srcId="{A2950C1A-FF19-4662-8FBA-43F25FEA3373}" destId="{68DFB749-6C5A-4F22-BE8A-69F595AA83B5}" srcOrd="5" destOrd="0" presId="urn:microsoft.com/office/officeart/2005/8/layout/chevron1"/>
    <dgm:cxn modelId="{96B435CF-569A-4F18-9480-6D7F2F16F15A}" type="presParOf" srcId="{A2950C1A-FF19-4662-8FBA-43F25FEA3373}" destId="{4E1CF90A-6392-4413-B406-C0C15BD5D922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F17A84-E577-482B-9894-B84022C7D323}">
      <dsp:nvSpPr>
        <dsp:cNvPr id="0" name=""/>
        <dsp:cNvSpPr/>
      </dsp:nvSpPr>
      <dsp:spPr>
        <a:xfrm>
          <a:off x="5463" y="0"/>
          <a:ext cx="3180587" cy="540000"/>
        </a:xfrm>
        <a:prstGeom prst="chevron">
          <a:avLst/>
        </a:prstGeom>
        <a:solidFill>
          <a:schemeClr val="accent2">
            <a:hueOff val="0"/>
            <a:satOff val="0"/>
            <a:lumOff val="0"/>
            <a:alpha val="4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0" kern="1200" dirty="0">
              <a:solidFill>
                <a:schemeClr val="lt1">
                  <a:alpha val="50000"/>
                </a:schemeClr>
              </a:solidFill>
            </a:rPr>
            <a:t>Contexte &amp; démarche</a:t>
          </a:r>
        </a:p>
      </dsp:txBody>
      <dsp:txXfrm>
        <a:off x="275463" y="0"/>
        <a:ext cx="2640587" cy="540000"/>
      </dsp:txXfrm>
    </dsp:sp>
    <dsp:sp modelId="{7E547809-6ED0-47C6-A1A0-0EDE662281B5}">
      <dsp:nvSpPr>
        <dsp:cNvPr id="0" name=""/>
        <dsp:cNvSpPr/>
      </dsp:nvSpPr>
      <dsp:spPr>
        <a:xfrm>
          <a:off x="2867993" y="0"/>
          <a:ext cx="3180587" cy="540000"/>
        </a:xfrm>
        <a:prstGeom prst="chevron">
          <a:avLst/>
        </a:prstGeom>
        <a:solidFill>
          <a:schemeClr val="accent2">
            <a:hueOff val="-485121"/>
            <a:satOff val="-27976"/>
            <a:lumOff val="2876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0" kern="1200" dirty="0">
              <a:solidFill>
                <a:schemeClr val="lt1"/>
              </a:solidFill>
            </a:rPr>
            <a:t>Expérimentations &amp; Données</a:t>
          </a:r>
        </a:p>
      </dsp:txBody>
      <dsp:txXfrm>
        <a:off x="3137993" y="0"/>
        <a:ext cx="2640587" cy="540000"/>
      </dsp:txXfrm>
    </dsp:sp>
    <dsp:sp modelId="{79821A70-CB44-4BE2-BE9B-EB53F604C093}">
      <dsp:nvSpPr>
        <dsp:cNvPr id="0" name=""/>
        <dsp:cNvSpPr/>
      </dsp:nvSpPr>
      <dsp:spPr>
        <a:xfrm>
          <a:off x="5730522" y="0"/>
          <a:ext cx="3180587" cy="540000"/>
        </a:xfrm>
        <a:prstGeom prst="chevron">
          <a:avLst/>
        </a:prstGeom>
        <a:solidFill>
          <a:schemeClr val="accent2">
            <a:hueOff val="-970242"/>
            <a:satOff val="-55952"/>
            <a:lumOff val="5752"/>
            <a:alpha val="4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 val="69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0" kern="1200" dirty="0">
              <a:solidFill>
                <a:schemeClr val="lt1">
                  <a:alpha val="50000"/>
                </a:schemeClr>
              </a:solidFill>
            </a:rPr>
            <a:t>Modélisation</a:t>
          </a:r>
        </a:p>
      </dsp:txBody>
      <dsp:txXfrm>
        <a:off x="6000522" y="0"/>
        <a:ext cx="2640587" cy="540000"/>
      </dsp:txXfrm>
    </dsp:sp>
    <dsp:sp modelId="{4E1CF90A-6392-4413-B406-C0C15BD5D922}">
      <dsp:nvSpPr>
        <dsp:cNvPr id="0" name=""/>
        <dsp:cNvSpPr/>
      </dsp:nvSpPr>
      <dsp:spPr>
        <a:xfrm>
          <a:off x="8593051" y="0"/>
          <a:ext cx="3180587" cy="540000"/>
        </a:xfrm>
        <a:prstGeom prst="chevron">
          <a:avLst/>
        </a:prstGeom>
        <a:solidFill>
          <a:schemeClr val="accent2">
            <a:hueOff val="-1455363"/>
            <a:satOff val="-83928"/>
            <a:lumOff val="8628"/>
            <a:alpha val="4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 val="69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0" kern="1200" dirty="0">
              <a:solidFill>
                <a:schemeClr val="lt1">
                  <a:alpha val="50000"/>
                </a:schemeClr>
              </a:solidFill>
            </a:rPr>
            <a:t>Discussion &amp; perspectives</a:t>
          </a:r>
        </a:p>
      </dsp:txBody>
      <dsp:txXfrm>
        <a:off x="8863051" y="0"/>
        <a:ext cx="2640587" cy="5400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F17A84-E577-482B-9894-B84022C7D323}">
      <dsp:nvSpPr>
        <dsp:cNvPr id="0" name=""/>
        <dsp:cNvSpPr/>
      </dsp:nvSpPr>
      <dsp:spPr>
        <a:xfrm>
          <a:off x="5463" y="0"/>
          <a:ext cx="3180587" cy="540000"/>
        </a:xfrm>
        <a:prstGeom prst="chevron">
          <a:avLst/>
        </a:prstGeom>
        <a:solidFill>
          <a:schemeClr val="accent2">
            <a:hueOff val="0"/>
            <a:satOff val="0"/>
            <a:lumOff val="0"/>
            <a:alpha val="4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0" kern="1200" dirty="0">
              <a:solidFill>
                <a:schemeClr val="lt1">
                  <a:alpha val="50000"/>
                </a:schemeClr>
              </a:solidFill>
            </a:rPr>
            <a:t>Contexte &amp; démarche</a:t>
          </a:r>
        </a:p>
      </dsp:txBody>
      <dsp:txXfrm>
        <a:off x="275463" y="0"/>
        <a:ext cx="2640587" cy="540000"/>
      </dsp:txXfrm>
    </dsp:sp>
    <dsp:sp modelId="{7E547809-6ED0-47C6-A1A0-0EDE662281B5}">
      <dsp:nvSpPr>
        <dsp:cNvPr id="0" name=""/>
        <dsp:cNvSpPr/>
      </dsp:nvSpPr>
      <dsp:spPr>
        <a:xfrm>
          <a:off x="2867993" y="0"/>
          <a:ext cx="3180587" cy="540000"/>
        </a:xfrm>
        <a:prstGeom prst="chevron">
          <a:avLst/>
        </a:prstGeom>
        <a:solidFill>
          <a:schemeClr val="accent2">
            <a:hueOff val="-485121"/>
            <a:satOff val="-27976"/>
            <a:lumOff val="2876"/>
            <a:alpha val="4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0" kern="1200" dirty="0">
              <a:solidFill>
                <a:schemeClr val="lt1">
                  <a:alpha val="50000"/>
                </a:schemeClr>
              </a:solidFill>
            </a:rPr>
            <a:t>Expérimentations &amp; données</a:t>
          </a:r>
        </a:p>
      </dsp:txBody>
      <dsp:txXfrm>
        <a:off x="3137993" y="0"/>
        <a:ext cx="2640587" cy="540000"/>
      </dsp:txXfrm>
    </dsp:sp>
    <dsp:sp modelId="{79821A70-CB44-4BE2-BE9B-EB53F604C093}">
      <dsp:nvSpPr>
        <dsp:cNvPr id="0" name=""/>
        <dsp:cNvSpPr/>
      </dsp:nvSpPr>
      <dsp:spPr>
        <a:xfrm>
          <a:off x="5730522" y="0"/>
          <a:ext cx="3180587" cy="540000"/>
        </a:xfrm>
        <a:prstGeom prst="chevron">
          <a:avLst/>
        </a:prstGeom>
        <a:solidFill>
          <a:schemeClr val="accent2">
            <a:hueOff val="-970242"/>
            <a:satOff val="-55952"/>
            <a:lumOff val="5752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 val="69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0" kern="1200" dirty="0">
              <a:solidFill>
                <a:schemeClr val="lt1"/>
              </a:solidFill>
            </a:rPr>
            <a:t>Modélisation</a:t>
          </a:r>
        </a:p>
      </dsp:txBody>
      <dsp:txXfrm>
        <a:off x="6000522" y="0"/>
        <a:ext cx="2640587" cy="540000"/>
      </dsp:txXfrm>
    </dsp:sp>
    <dsp:sp modelId="{4E1CF90A-6392-4413-B406-C0C15BD5D922}">
      <dsp:nvSpPr>
        <dsp:cNvPr id="0" name=""/>
        <dsp:cNvSpPr/>
      </dsp:nvSpPr>
      <dsp:spPr>
        <a:xfrm>
          <a:off x="8593051" y="0"/>
          <a:ext cx="3180587" cy="540000"/>
        </a:xfrm>
        <a:prstGeom prst="chevron">
          <a:avLst/>
        </a:prstGeom>
        <a:solidFill>
          <a:schemeClr val="accent2">
            <a:hueOff val="-1455363"/>
            <a:satOff val="-83928"/>
            <a:lumOff val="8628"/>
            <a:alpha val="4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 val="69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0" kern="1200" dirty="0">
              <a:solidFill>
                <a:schemeClr val="lt1">
                  <a:alpha val="50000"/>
                </a:schemeClr>
              </a:solidFill>
            </a:rPr>
            <a:t>Discussion &amp; perspectives</a:t>
          </a:r>
        </a:p>
      </dsp:txBody>
      <dsp:txXfrm>
        <a:off x="8863051" y="0"/>
        <a:ext cx="2640587" cy="54000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F17A84-E577-482B-9894-B84022C7D323}">
      <dsp:nvSpPr>
        <dsp:cNvPr id="0" name=""/>
        <dsp:cNvSpPr/>
      </dsp:nvSpPr>
      <dsp:spPr>
        <a:xfrm>
          <a:off x="5463" y="0"/>
          <a:ext cx="3180587" cy="540000"/>
        </a:xfrm>
        <a:prstGeom prst="chevron">
          <a:avLst/>
        </a:prstGeom>
        <a:solidFill>
          <a:schemeClr val="accent2">
            <a:hueOff val="0"/>
            <a:satOff val="0"/>
            <a:lumOff val="0"/>
            <a:alpha val="4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0" kern="1200" dirty="0">
              <a:solidFill>
                <a:schemeClr val="lt1">
                  <a:alpha val="50000"/>
                </a:schemeClr>
              </a:solidFill>
            </a:rPr>
            <a:t>Contexte &amp; démarche</a:t>
          </a:r>
        </a:p>
      </dsp:txBody>
      <dsp:txXfrm>
        <a:off x="275463" y="0"/>
        <a:ext cx="2640587" cy="540000"/>
      </dsp:txXfrm>
    </dsp:sp>
    <dsp:sp modelId="{7E547809-6ED0-47C6-A1A0-0EDE662281B5}">
      <dsp:nvSpPr>
        <dsp:cNvPr id="0" name=""/>
        <dsp:cNvSpPr/>
      </dsp:nvSpPr>
      <dsp:spPr>
        <a:xfrm>
          <a:off x="2867993" y="0"/>
          <a:ext cx="3180587" cy="540000"/>
        </a:xfrm>
        <a:prstGeom prst="chevron">
          <a:avLst/>
        </a:prstGeom>
        <a:solidFill>
          <a:schemeClr val="accent2">
            <a:hueOff val="-485121"/>
            <a:satOff val="-27976"/>
            <a:lumOff val="2876"/>
            <a:alpha val="4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0" kern="1200" dirty="0">
              <a:solidFill>
                <a:schemeClr val="lt1">
                  <a:alpha val="50000"/>
                </a:schemeClr>
              </a:solidFill>
            </a:rPr>
            <a:t>Expérimentations &amp; données</a:t>
          </a:r>
        </a:p>
      </dsp:txBody>
      <dsp:txXfrm>
        <a:off x="3137993" y="0"/>
        <a:ext cx="2640587" cy="540000"/>
      </dsp:txXfrm>
    </dsp:sp>
    <dsp:sp modelId="{79821A70-CB44-4BE2-BE9B-EB53F604C093}">
      <dsp:nvSpPr>
        <dsp:cNvPr id="0" name=""/>
        <dsp:cNvSpPr/>
      </dsp:nvSpPr>
      <dsp:spPr>
        <a:xfrm>
          <a:off x="5730522" y="0"/>
          <a:ext cx="3180587" cy="540000"/>
        </a:xfrm>
        <a:prstGeom prst="chevron">
          <a:avLst/>
        </a:prstGeom>
        <a:solidFill>
          <a:schemeClr val="accent2">
            <a:hueOff val="-970242"/>
            <a:satOff val="-55952"/>
            <a:lumOff val="5752"/>
            <a:alpha val="4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 val="69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0" kern="1200" dirty="0">
              <a:solidFill>
                <a:schemeClr val="lt1">
                  <a:alpha val="50000"/>
                </a:schemeClr>
              </a:solidFill>
            </a:rPr>
            <a:t>Modélisation</a:t>
          </a:r>
        </a:p>
      </dsp:txBody>
      <dsp:txXfrm>
        <a:off x="6000522" y="0"/>
        <a:ext cx="2640587" cy="540000"/>
      </dsp:txXfrm>
    </dsp:sp>
    <dsp:sp modelId="{4E1CF90A-6392-4413-B406-C0C15BD5D922}">
      <dsp:nvSpPr>
        <dsp:cNvPr id="0" name=""/>
        <dsp:cNvSpPr/>
      </dsp:nvSpPr>
      <dsp:spPr>
        <a:xfrm>
          <a:off x="8593051" y="0"/>
          <a:ext cx="3180587" cy="540000"/>
        </a:xfrm>
        <a:prstGeom prst="chevron">
          <a:avLst/>
        </a:prstGeom>
        <a:solidFill>
          <a:schemeClr val="accent2">
            <a:hueOff val="-1455363"/>
            <a:satOff val="-83928"/>
            <a:lumOff val="8628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 val="69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0" kern="1200" dirty="0">
              <a:solidFill>
                <a:schemeClr val="lt1"/>
              </a:solidFill>
            </a:rPr>
            <a:t>Discussion</a:t>
          </a:r>
          <a:r>
            <a:rPr lang="fr-FR" sz="2000" kern="1200" dirty="0">
              <a:solidFill>
                <a:schemeClr val="lt1">
                  <a:alpha val="50000"/>
                </a:schemeClr>
              </a:solidFill>
            </a:rPr>
            <a:t> </a:t>
          </a:r>
          <a:r>
            <a:rPr lang="fr-FR" sz="2000" kern="1200" dirty="0">
              <a:solidFill>
                <a:schemeClr val="lt1"/>
              </a:solidFill>
            </a:rPr>
            <a:t>&amp;</a:t>
          </a:r>
          <a:r>
            <a:rPr lang="fr-FR" sz="2000" kern="1200" dirty="0">
              <a:solidFill>
                <a:schemeClr val="lt1">
                  <a:alpha val="50000"/>
                </a:schemeClr>
              </a:solidFill>
            </a:rPr>
            <a:t> </a:t>
          </a:r>
          <a:r>
            <a:rPr lang="fr-FR" sz="2000" kern="1200" dirty="0">
              <a:solidFill>
                <a:schemeClr val="lt1"/>
              </a:solidFill>
            </a:rPr>
            <a:t>perspectives</a:t>
          </a:r>
        </a:p>
      </dsp:txBody>
      <dsp:txXfrm>
        <a:off x="8863051" y="0"/>
        <a:ext cx="2640587" cy="54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6288E1-35FC-4EC6-96C6-DFD63893422A}" type="datetimeFigureOut">
              <a:rPr lang="en-GB" smtClean="0"/>
              <a:t>16/05/2024</a:t>
            </a:fld>
            <a:endParaRPr lang="en-GB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109984-50C7-428D-AB55-CD36673845EE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498806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C1E5CA-0266-4162-AD84-6028ACC44CA3}" type="datetimeFigureOut">
              <a:rPr lang="en-GB" smtClean="0"/>
              <a:t>16/05/2024</a:t>
            </a:fld>
            <a:endParaRPr lang="en-GB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1FAD4C-489B-4A37-BB10-8DAE24960212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064238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1FAD4C-489B-4A37-BB10-8DAE24960212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82956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Donner exemples</a:t>
            </a:r>
            <a:r>
              <a:rPr lang="fr-FR" baseline="0" dirty="0"/>
              <a:t> (VM, haies etc.)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1FAD4C-489B-4A37-BB10-8DAE24960212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49236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Donner exemples</a:t>
            </a:r>
            <a:r>
              <a:rPr lang="fr-FR" baseline="0" dirty="0"/>
              <a:t> (VM, haies etc.)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1FAD4C-489B-4A37-BB10-8DAE24960212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01176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1FAD4C-489B-4A37-BB10-8DAE2496021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75088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Donner exemples</a:t>
            </a:r>
            <a:r>
              <a:rPr lang="fr-FR" baseline="0" dirty="0"/>
              <a:t> (VM, haies etc.)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1FAD4C-489B-4A37-BB10-8DAE24960212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58511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Donner exemples</a:t>
            </a:r>
            <a:r>
              <a:rPr lang="fr-FR" baseline="0" dirty="0"/>
              <a:t> (VM, haies etc.)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1FAD4C-489B-4A37-BB10-8DAE24960212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90571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Donner exemples</a:t>
            </a:r>
            <a:r>
              <a:rPr lang="fr-FR" baseline="0" dirty="0"/>
              <a:t> (VM, haies etc.)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1FAD4C-489B-4A37-BB10-8DAE24960212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12157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Donner exemples</a:t>
            </a:r>
            <a:r>
              <a:rPr lang="fr-FR" baseline="0" dirty="0"/>
              <a:t> (VM, haies etc.)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1FAD4C-489B-4A37-BB10-8DAE24960212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70579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1FAD4C-489B-4A37-BB10-8DAE2496021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17656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1FAD4C-489B-4A37-BB10-8DAE2496021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00877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Donner exemples</a:t>
            </a:r>
            <a:r>
              <a:rPr lang="fr-FR" baseline="0" dirty="0"/>
              <a:t> (VM, haies etc.)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1FAD4C-489B-4A37-BB10-8DAE24960212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55583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1FAD4C-489B-4A37-BB10-8DAE2496021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55041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Donner exemples</a:t>
            </a:r>
            <a:r>
              <a:rPr lang="fr-FR" baseline="0" dirty="0"/>
              <a:t> (VM, haies etc.)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1FAD4C-489B-4A37-BB10-8DAE24960212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80256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1FAD4C-489B-4A37-BB10-8DAE2496021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01256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Donner exemples</a:t>
            </a:r>
            <a:r>
              <a:rPr lang="fr-FR" baseline="0" dirty="0"/>
              <a:t> (VM, haies etc.)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1FAD4C-489B-4A37-BB10-8DAE24960212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8183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Master" Target="../slideMasters/slideMaster1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Master" Target="../slideMasters/slideMaster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Master" Target="../slideMasters/slideMaster1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0AFA6-2671-4ECD-B9DE-553222E7E33B}" type="datetime1">
              <a:rPr lang="en-GB" smtClean="0"/>
              <a:t>16/05/2024</a:t>
            </a:fld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9E16D-A69B-44CF-9060-F7410659E127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58073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fld id="{8372B4E2-56C9-4457-9FCA-499EBF41AF5A}" type="datetime1">
              <a:rPr lang="en-GB" smtClean="0"/>
              <a:t>16/05/2024</a:t>
            </a:fld>
            <a:endParaRPr lang="en-GB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fld id="{2193A415-2573-44F9-8A31-B30F51FB65B6}" type="slidenum">
              <a:rPr lang="en-GB" smtClean="0"/>
              <a:pPr/>
              <a:t>‹N°›</a:t>
            </a:fld>
            <a:endParaRPr lang="en-GB" dirty="0"/>
          </a:p>
        </p:txBody>
      </p:sp>
      <p:graphicFrame>
        <p:nvGraphicFramePr>
          <p:cNvPr id="5" name="Diagramme 4"/>
          <p:cNvGraphicFramePr/>
          <p:nvPr userDrawn="1">
            <p:extLst>
              <p:ext uri="{D42A27DB-BD31-4B8C-83A1-F6EECF244321}">
                <p14:modId xmlns:p14="http://schemas.microsoft.com/office/powerpoint/2010/main" val="1769455182"/>
              </p:ext>
            </p:extLst>
          </p:nvPr>
        </p:nvGraphicFramePr>
        <p:xfrm>
          <a:off x="334925" y="0"/>
          <a:ext cx="11779103" cy="54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455563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0E790-C7AF-4667-BE8E-AE99F906C661}" type="datetime1">
              <a:rPr lang="en-GB" smtClean="0"/>
              <a:t>16/05/2024</a:t>
            </a:fld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9E16D-A69B-44CF-9060-F7410659E127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39994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9598D-6800-4039-8CD5-6EABFFC09228}" type="datetime1">
              <a:rPr lang="en-GB" smtClean="0"/>
              <a:t>16/05/2024</a:t>
            </a:fld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9E16D-A69B-44CF-9060-F7410659E127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59200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48AE5-D8E1-428F-A8C8-A81E23FE0D7E}" type="datetime1">
              <a:rPr lang="en-GB" smtClean="0"/>
              <a:t>16/05/2024</a:t>
            </a:fld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9E16D-A69B-44CF-9060-F7410659E127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41710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BB0AB-2713-4279-BD09-16411334B7B6}" type="datetime1">
              <a:rPr lang="en-GB" smtClean="0"/>
              <a:t>16/05/2024</a:t>
            </a:fld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9E16D-A69B-44CF-9060-F7410659E127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470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FC4A2-0B03-42B8-B623-A4BF2DCC10DA}" type="datetime1">
              <a:rPr lang="en-GB" smtClean="0"/>
              <a:t>16/05/2024</a:t>
            </a:fld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9C749-8980-40B1-9304-0DA6BA3A051E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57285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58E75-0E70-4579-9E04-6D16F0924D36}" type="datetime1">
              <a:rPr lang="en-GB" smtClean="0"/>
              <a:t>16/05/2024</a:t>
            </a:fld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9C749-8980-40B1-9304-0DA6BA3A051E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62896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91C15-FAB9-44CD-B3A4-0BF0DCEFD1F6}" type="datetime1">
              <a:rPr lang="en-GB" smtClean="0"/>
              <a:t>16/05/2024</a:t>
            </a:fld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9C749-8980-40B1-9304-0DA6BA3A051E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69450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208B4-952F-48F7-9A8E-15CF7383B386}" type="datetime1">
              <a:rPr lang="en-GB" smtClean="0"/>
              <a:t>16/05/2024</a:t>
            </a:fld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9C749-8980-40B1-9304-0DA6BA3A051E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64977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AD101-54F3-453A-9A6C-D5CFD2B819E3}" type="datetime1">
              <a:rPr lang="en-GB" smtClean="0"/>
              <a:t>16/05/2024</a:t>
            </a:fld>
            <a:endParaRPr lang="en-GB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9C749-8980-40B1-9304-0DA6BA3A051E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77797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98C2B-5FF9-479A-8F76-E6B2AE69AACD}" type="datetime1">
              <a:rPr lang="en-GB" smtClean="0"/>
              <a:t>16/05/2024</a:t>
            </a:fld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B1A5ED-4979-47A3-AEB3-C8A14BB68CB2}" type="slidenum">
              <a:rPr lang="en-GB" smtClean="0"/>
              <a:pPr/>
              <a:t>‹N°›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934954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DC23D-B528-4E72-8231-3DB0AB429B2C}" type="datetime1">
              <a:rPr lang="en-GB" smtClean="0"/>
              <a:t>16/05/2024</a:t>
            </a:fld>
            <a:endParaRPr lang="en-GB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9C749-8980-40B1-9304-0DA6BA3A051E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73416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B09DD-BE5E-43A4-BA9F-135664C71B27}" type="datetime1">
              <a:rPr lang="en-GB" smtClean="0"/>
              <a:t>16/05/2024</a:t>
            </a:fld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9C749-8980-40B1-9304-0DA6BA3A051E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01314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F0BA9-1CC3-4ABD-8B40-B7D3E1568586}" type="datetime1">
              <a:rPr lang="en-GB" smtClean="0"/>
              <a:t>16/05/2024</a:t>
            </a:fld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9C749-8980-40B1-9304-0DA6BA3A051E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13353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6DE1F-53B0-4F90-B0A6-5CC2295D50A2}" type="datetime1">
              <a:rPr lang="en-GB" smtClean="0"/>
              <a:t>16/05/2024</a:t>
            </a:fld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9C749-8980-40B1-9304-0DA6BA3A051E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53867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74923-3C6B-47FD-AE8B-3853D71FBB64}" type="datetime1">
              <a:rPr lang="en-GB" smtClean="0"/>
              <a:t>16/05/2024</a:t>
            </a:fld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9C749-8980-40B1-9304-0DA6BA3A051E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88304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B2AA7-2E03-4DCD-8263-850A9097ABA8}" type="datetime1">
              <a:rPr lang="en-GB" smtClean="0"/>
              <a:t>16/05/2024</a:t>
            </a:fld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9C749-8980-40B1-9304-0DA6BA3A051E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54135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4531B-EAA2-41E0-AC42-44A74304257E}" type="datetime1">
              <a:rPr lang="en-GB" smtClean="0"/>
              <a:t>16/05/2024</a:t>
            </a:fld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9E16D-A69B-44CF-9060-F7410659E127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81735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7A545-9D10-4022-84E6-2DEB15D638B5}" type="datetime1">
              <a:rPr lang="en-GB" smtClean="0"/>
              <a:t>16/05/2024</a:t>
            </a:fld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9E16D-A69B-44CF-9060-F7410659E127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43388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CEF98-D31E-4BA5-B204-168AFB6149FD}" type="datetime1">
              <a:rPr lang="en-GB" smtClean="0"/>
              <a:t>16/05/2024</a:t>
            </a:fld>
            <a:endParaRPr lang="en-GB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9E16D-A69B-44CF-9060-F7410659E127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26611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0C7B2-2176-4783-B508-B9AC4701FD5D}" type="datetime1">
              <a:rPr lang="en-GB" smtClean="0"/>
              <a:t>16/05/2024</a:t>
            </a:fld>
            <a:endParaRPr lang="en-GB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9E16D-A69B-44CF-9060-F7410659E127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1741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fld id="{C586FADD-0066-4ACB-946C-5304491F4074}" type="datetime1">
              <a:rPr lang="en-GB" smtClean="0"/>
              <a:t>16/05/2024</a:t>
            </a:fld>
            <a:endParaRPr lang="en-GB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fld id="{2193A415-2573-44F9-8A31-B30F51FB65B6}" type="slidenum">
              <a:rPr lang="en-GB" smtClean="0"/>
              <a:pPr/>
              <a:t>‹N°›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818300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fld id="{1BC371BA-7B14-4543-AF5D-F9F6B6331D34}" type="datetime1">
              <a:rPr lang="en-GB" smtClean="0"/>
              <a:t>16/05/2024</a:t>
            </a:fld>
            <a:endParaRPr lang="en-GB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fld id="{2193A415-2573-44F9-8A31-B30F51FB65B6}" type="slidenum">
              <a:rPr lang="en-GB" smtClean="0"/>
              <a:pPr/>
              <a:t>‹N°›</a:t>
            </a:fld>
            <a:endParaRPr lang="en-GB" dirty="0"/>
          </a:p>
        </p:txBody>
      </p:sp>
      <p:graphicFrame>
        <p:nvGraphicFramePr>
          <p:cNvPr id="5" name="Diagramme 4"/>
          <p:cNvGraphicFramePr/>
          <p:nvPr userDrawn="1">
            <p:extLst>
              <p:ext uri="{D42A27DB-BD31-4B8C-83A1-F6EECF244321}">
                <p14:modId xmlns:p14="http://schemas.microsoft.com/office/powerpoint/2010/main" val="4202898152"/>
              </p:ext>
            </p:extLst>
          </p:nvPr>
        </p:nvGraphicFramePr>
        <p:xfrm>
          <a:off x="334925" y="0"/>
          <a:ext cx="11779103" cy="54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149015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fld id="{57988231-A822-419E-8B3C-F4596526073C}" type="datetime1">
              <a:rPr lang="en-GB" smtClean="0"/>
              <a:t>16/05/2024</a:t>
            </a:fld>
            <a:endParaRPr lang="en-GB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fld id="{2193A415-2573-44F9-8A31-B30F51FB65B6}" type="slidenum">
              <a:rPr lang="en-GB" smtClean="0"/>
              <a:pPr/>
              <a:t>‹N°›</a:t>
            </a:fld>
            <a:endParaRPr lang="en-GB" dirty="0"/>
          </a:p>
        </p:txBody>
      </p:sp>
      <p:graphicFrame>
        <p:nvGraphicFramePr>
          <p:cNvPr id="5" name="Diagramme 4"/>
          <p:cNvGraphicFramePr/>
          <p:nvPr userDrawn="1">
            <p:extLst>
              <p:ext uri="{D42A27DB-BD31-4B8C-83A1-F6EECF244321}">
                <p14:modId xmlns:p14="http://schemas.microsoft.com/office/powerpoint/2010/main" val="3731787062"/>
              </p:ext>
            </p:extLst>
          </p:nvPr>
        </p:nvGraphicFramePr>
        <p:xfrm>
          <a:off x="334925" y="0"/>
          <a:ext cx="11779103" cy="54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739297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E1F64C-1568-4807-BB9C-3415A61C7394}" type="datetime1">
              <a:rPr lang="en-GB" smtClean="0"/>
              <a:t>16/05/2024</a:t>
            </a:fld>
            <a:endParaRPr lang="en-GB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757E21-64D6-42EF-916D-35205FC310FA}" type="slidenum">
              <a:rPr lang="en-GB" smtClean="0"/>
              <a:pPr/>
              <a:t>‹N°›</a:t>
            </a:fld>
            <a:r>
              <a:rPr lang="en-GB" dirty="0"/>
              <a:t> / 20</a:t>
            </a:r>
          </a:p>
        </p:txBody>
      </p:sp>
    </p:spTree>
    <p:extLst>
      <p:ext uri="{BB962C8B-B14F-4D97-AF65-F5344CB8AC3E}">
        <p14:creationId xmlns:p14="http://schemas.microsoft.com/office/powerpoint/2010/main" val="36595593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72" r:id="rId8"/>
    <p:sldLayoutId id="2147483674" r:id="rId9"/>
    <p:sldLayoutId id="2147483673" r:id="rId10"/>
    <p:sldLayoutId id="2147483656" r:id="rId11"/>
    <p:sldLayoutId id="2147483657" r:id="rId12"/>
    <p:sldLayoutId id="2147483658" r:id="rId13"/>
    <p:sldLayoutId id="2147483659" r:id="rId14"/>
  </p:sldLayoutIdLst>
  <p:timing>
    <p:tnLst>
      <p:par>
        <p:cTn id="1" dur="indefinite" restart="never" nodeType="tmRoot"/>
      </p:par>
    </p:tnLst>
  </p:timing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C9AF27-4C5C-41DB-B8E1-535CDD43558E}" type="datetime1">
              <a:rPr lang="en-GB" smtClean="0"/>
              <a:t>16/05/2024</a:t>
            </a:fld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D9C749-8980-40B1-9304-0DA6BA3A051E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1871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jpg"/><Relationship Id="rId7" Type="http://schemas.openxmlformats.org/officeDocument/2006/relationships/image" Target="../media/image5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5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3.png"/><Relationship Id="rId10" Type="http://schemas.openxmlformats.org/officeDocument/2006/relationships/image" Target="../media/image31.png"/><Relationship Id="rId4" Type="http://schemas.openxmlformats.org/officeDocument/2006/relationships/image" Target="../media/image26.png"/><Relationship Id="rId9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29.jpeg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png"/><Relationship Id="rId7" Type="http://schemas.openxmlformats.org/officeDocument/2006/relationships/image" Target="../media/image300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0.png"/><Relationship Id="rId5" Type="http://schemas.openxmlformats.org/officeDocument/2006/relationships/image" Target="../media/image280.png"/><Relationship Id="rId4" Type="http://schemas.openxmlformats.org/officeDocument/2006/relationships/image" Target="../media/image5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7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ctrTitle"/>
          </p:nvPr>
        </p:nvSpPr>
        <p:spPr>
          <a:xfrm>
            <a:off x="954890" y="1691640"/>
            <a:ext cx="10069499" cy="1667389"/>
          </a:xfrm>
          <a:prstGeom prst="roundRect">
            <a:avLst/>
          </a:prstGeom>
          <a:solidFill>
            <a:srgbClr val="CDE3BC"/>
          </a:solidFill>
        </p:spPr>
        <p:txBody>
          <a:bodyPr>
            <a:noAutofit/>
          </a:bodyPr>
          <a:lstStyle/>
          <a:p>
            <a:r>
              <a:rPr lang="en-US" sz="3600" b="1" dirty="0"/>
              <a:t>Wheat </a:t>
            </a:r>
            <a:r>
              <a:rPr lang="en-US" sz="3600" b="1" dirty="0" err="1"/>
              <a:t>Fusarium</a:t>
            </a:r>
            <a:r>
              <a:rPr lang="en-US" sz="3600" b="1" dirty="0"/>
              <a:t> Head Blight (FHB) evolution with climate change: an ecological modelling approach of competing </a:t>
            </a:r>
            <a:r>
              <a:rPr lang="fr-FR" sz="3600" b="1" dirty="0" err="1"/>
              <a:t>fungal</a:t>
            </a:r>
            <a:r>
              <a:rPr lang="fr-FR" sz="3600" b="1" dirty="0"/>
              <a:t> </a:t>
            </a:r>
            <a:r>
              <a:rPr lang="fr-FR" sz="3600" b="1" dirty="0" err="1"/>
              <a:t>species</a:t>
            </a:r>
            <a:endParaRPr lang="en-GB" sz="3600" b="1" dirty="0"/>
          </a:p>
        </p:txBody>
      </p:sp>
      <p:sp>
        <p:nvSpPr>
          <p:cNvPr id="7" name="Sous-titre 6"/>
          <p:cNvSpPr>
            <a:spLocks noGrp="1"/>
          </p:cNvSpPr>
          <p:nvPr>
            <p:ph type="subTitle" idx="1"/>
          </p:nvPr>
        </p:nvSpPr>
        <p:spPr>
          <a:xfrm>
            <a:off x="1417639" y="3576279"/>
            <a:ext cx="9144000" cy="481915"/>
          </a:xfrm>
          <a:prstGeom prst="roundRect">
            <a:avLst/>
          </a:prstGeom>
          <a:solidFill>
            <a:srgbClr val="CDE3BC"/>
          </a:solidFill>
        </p:spPr>
        <p:txBody>
          <a:bodyPr>
            <a:normAutofit/>
          </a:bodyPr>
          <a:lstStyle/>
          <a:p>
            <a:r>
              <a:rPr lang="fr-FR" dirty="0"/>
              <a:t>Rémi </a:t>
            </a:r>
            <a:r>
              <a:rPr lang="fr-FR" dirty="0" smtClean="0"/>
              <a:t>Mahmoud, Marie-Odile Bancal, Pierre Bancal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1A5ED-4979-47A3-AEB3-C8A14BB68CB2}" type="slidenum">
              <a:rPr lang="en-GB" sz="1400" smtClean="0">
                <a:solidFill>
                  <a:schemeClr val="tx1"/>
                </a:solidFill>
              </a:rPr>
              <a:pPr/>
              <a:t>1</a:t>
            </a:fld>
            <a:endParaRPr lang="en-GB" sz="1400" dirty="0">
              <a:solidFill>
                <a:schemeClr val="tx1"/>
              </a:solidFill>
            </a:endParaRPr>
          </a:p>
        </p:txBody>
      </p:sp>
      <p:pic>
        <p:nvPicPr>
          <p:cNvPr id="1026" name="Picture 2" descr="Institut national d'enseignement supérieur pour l'agriculture,  l'alimentation et l'environnement — Wikipédi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1155" y="5780"/>
            <a:ext cx="2248074" cy="809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UMR Igepp (@UMR_IGEPP) / Twitter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4396" y="5780"/>
            <a:ext cx="987044" cy="987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NRAE ECOSYS - ECOLOGIE FONCTIONNELLE ET ECOTOXICOLOGIE DES AGROSYSTEMES -  XploreBI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94544" cy="725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758D9-83BE-4D4B-BE16-79AACEA9D47D}" type="datetime1">
              <a:rPr lang="en-GB" sz="1400" smtClean="0">
                <a:solidFill>
                  <a:schemeClr val="tx1"/>
                </a:solidFill>
              </a:rPr>
              <a:t>16/05/2024</a:t>
            </a:fld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7"/>
          <a:srcRect t="10380"/>
          <a:stretch/>
        </p:blipFill>
        <p:spPr>
          <a:xfrm>
            <a:off x="2631912" y="-6492"/>
            <a:ext cx="2821705" cy="800678"/>
          </a:xfrm>
          <a:prstGeom prst="rect">
            <a:avLst/>
          </a:prstGeom>
        </p:spPr>
      </p:pic>
      <p:pic>
        <p:nvPicPr>
          <p:cNvPr id="5122" name="Picture 2" descr="ARVALIS révèle son nouveau logo | ARVALIS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8918" y="5780"/>
            <a:ext cx="2156555" cy="401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9"/>
          <a:srcRect l="40938" t="24810" r="41782" b="32529"/>
          <a:stretch/>
        </p:blipFill>
        <p:spPr>
          <a:xfrm>
            <a:off x="7650642" y="5780"/>
            <a:ext cx="1205344" cy="562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179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6FADD-0066-4ACB-946C-5304491F4074}" type="datetime1">
              <a:rPr lang="en-GB" smtClean="0"/>
              <a:t>16/05/2024</a:t>
            </a:fld>
            <a:endParaRPr lang="en-GB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3A415-2573-44F9-8A31-B30F51FB65B6}" type="slidenum">
              <a:rPr lang="en-GB" smtClean="0"/>
              <a:pPr/>
              <a:t>10</a:t>
            </a:fld>
            <a:endParaRPr lang="en-GB" dirty="0"/>
          </a:p>
        </p:txBody>
      </p:sp>
      <p:sp>
        <p:nvSpPr>
          <p:cNvPr id="4" name="Titre 1"/>
          <p:cNvSpPr txBox="1">
            <a:spLocks/>
          </p:cNvSpPr>
          <p:nvPr/>
        </p:nvSpPr>
        <p:spPr>
          <a:xfrm>
            <a:off x="155575" y="-28042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dirty="0" err="1" smtClean="0"/>
              <a:t>Logistic</a:t>
            </a:r>
            <a:r>
              <a:rPr lang="fr-FR" sz="3200" dirty="0" smtClean="0"/>
              <a:t> </a:t>
            </a:r>
            <a:r>
              <a:rPr lang="fr-FR" sz="3200" dirty="0" err="1" smtClean="0"/>
              <a:t>regression</a:t>
            </a:r>
            <a:r>
              <a:rPr lang="fr-FR" sz="3200" dirty="0" smtClean="0"/>
              <a:t> to model the </a:t>
            </a:r>
            <a:r>
              <a:rPr lang="fr-FR" sz="3200" dirty="0" err="1" smtClean="0"/>
              <a:t>probability</a:t>
            </a:r>
            <a:r>
              <a:rPr lang="fr-FR" sz="3200" dirty="0" smtClean="0"/>
              <a:t> of </a:t>
            </a:r>
            <a:r>
              <a:rPr lang="fr-FR" sz="3200" dirty="0" err="1" smtClean="0"/>
              <a:t>growth</a:t>
            </a:r>
            <a:endParaRPr lang="en-GB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ZoneTexte 4"/>
              <p:cNvSpPr txBox="1"/>
              <p:nvPr/>
            </p:nvSpPr>
            <p:spPr>
              <a:xfrm>
                <a:off x="-673436" y="731711"/>
                <a:ext cx="12173622" cy="4247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000" b="0" i="1" smtClean="0">
                          <a:latin typeface="Cambria Math" panose="02040503050406030204" pitchFamily="18" charset="0"/>
                        </a:rPr>
                        <m:t>𝑙𝑜𝑔𝑖𝑡</m:t>
                      </m:r>
                      <m:d>
                        <m:dPr>
                          <m:ctrlPr>
                            <a:rPr lang="fr-FR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20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sSub>
                            <m:sSubPr>
                              <m:ctrlPr>
                                <a:rPr lang="fr-FR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ctrlPr>
                                    <a:rPr lang="fr-FR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sz="2000" b="0" i="1" smtClean="0">
                                      <a:latin typeface="Cambria Math" panose="02040503050406030204" pitchFamily="18" charset="0"/>
                                    </a:rPr>
                                    <m:t>𝑔𝑟𝑜𝑤𝑡h</m:t>
                                  </m:r>
                                </m:e>
                              </m:d>
                            </m:e>
                            <m:sub>
                              <m:r>
                                <a:rPr lang="fr-FR" sz="20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fr-FR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fr-FR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000" b="0" i="1" smtClean="0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fr-FR" sz="20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fr-FR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fr-FR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000" b="0" i="1" smtClean="0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fr-FR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fr-FR" sz="20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fr-FR" sz="2000" b="0" i="1" smtClean="0">
                          <a:latin typeface="Cambria Math" panose="02040503050406030204" pitchFamily="18" charset="0"/>
                        </a:rPr>
                        <m:t>𝑆𝑝𝑒𝑐𝑖𝑒</m:t>
                      </m:r>
                      <m:sSub>
                        <m:sSubPr>
                          <m:ctrlPr>
                            <a:rPr lang="fr-FR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0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fr-FR" sz="20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fr-FR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fr-FR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0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fr-FR" sz="2000" b="0" i="1" smtClean="0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fr-FR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fr-FR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fr-FR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000" b="0" i="1" smtClean="0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fr-FR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fr-FR" sz="20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fr-FR" sz="2000" b="0" i="1" smtClean="0"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fr-FR" sz="2000" b="0" i="1" smtClean="0">
                          <a:latin typeface="Cambria Math" panose="02040503050406030204" pitchFamily="18" charset="0"/>
                        </a:rPr>
                        <m:t>𝑇𝑒𝑚𝑝</m:t>
                      </m:r>
                      <m:r>
                        <a:rPr lang="fr-FR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fr-FR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0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fr-FR" sz="2000" b="0" i="1" smtClean="0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fr-FR" sz="20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fr-FR" sz="20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fr-FR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000" i="1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fr-FR" sz="20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fr-FR" sz="20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fr-FR" sz="2000" b="0" i="1" smtClean="0"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fr-FR" sz="2000" b="0" i="1" smtClean="0">
                          <a:latin typeface="Cambria Math" panose="02040503050406030204" pitchFamily="18" charset="0"/>
                        </a:rPr>
                        <m:t>𝑎𝑤</m:t>
                      </m:r>
                      <m:r>
                        <a:rPr lang="fr-FR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fr-FR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2000" b="0" i="1" smtClean="0">
                              <a:latin typeface="Cambria Math" panose="02040503050406030204" pitchFamily="18" charset="0"/>
                            </a:rPr>
                            <m:t>ε</m:t>
                          </m:r>
                        </m:e>
                        <m:sub>
                          <m:r>
                            <a:rPr lang="fr-FR" sz="2000" b="0" i="1" smtClean="0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fr-FR" sz="2000" b="0" i="1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fr-FR" sz="2000" b="0" i="1" smtClean="0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fr-FR" sz="2000" b="0" i="1" smtClean="0">
                          <a:latin typeface="Cambria Math" panose="02040503050406030204" pitchFamily="18" charset="0"/>
                        </a:rPr>
                        <m:t>=1,…,</m:t>
                      </m:r>
                      <m:r>
                        <a:rPr lang="fr-FR" sz="2000" b="0" i="1" smtClean="0">
                          <a:latin typeface="Cambria Math" panose="02040503050406030204" pitchFamily="18" charset="0"/>
                        </a:rPr>
                        <m:t>𝑁</m:t>
                      </m:r>
                    </m:oMath>
                  </m:oMathPara>
                </a14:m>
                <a:endParaRPr lang="en-GB" sz="2000" dirty="0"/>
              </a:p>
            </p:txBody>
          </p:sp>
        </mc:Choice>
        <mc:Fallback xmlns="">
          <p:sp>
            <p:nvSpPr>
              <p:cNvPr id="5" name="ZoneTexte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673436" y="731711"/>
                <a:ext cx="12173622" cy="424796"/>
              </a:xfrm>
              <a:prstGeom prst="rect">
                <a:avLst/>
              </a:prstGeom>
              <a:blipFill>
                <a:blip r:embed="rId2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Imag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918" y="1231695"/>
            <a:ext cx="9089611" cy="5049466"/>
          </a:xfrm>
          <a:prstGeom prst="rect">
            <a:avLst/>
          </a:prstGeom>
        </p:spPr>
      </p:pic>
      <p:pic>
        <p:nvPicPr>
          <p:cNvPr id="13" name="Picture 2" descr="Done - Free time and date icon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5188" y="52375"/>
            <a:ext cx="781002" cy="781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9662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7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ctrTitle"/>
          </p:nvPr>
        </p:nvSpPr>
        <p:spPr>
          <a:xfrm>
            <a:off x="4061022" y="3102127"/>
            <a:ext cx="4743344" cy="653746"/>
          </a:xfrm>
          <a:prstGeom prst="roundRect">
            <a:avLst/>
          </a:prstGeom>
          <a:solidFill>
            <a:srgbClr val="CDE3BC"/>
          </a:solidFill>
        </p:spPr>
        <p:txBody>
          <a:bodyPr>
            <a:noAutofit/>
          </a:bodyPr>
          <a:lstStyle/>
          <a:p>
            <a:r>
              <a:rPr lang="fr-FR" sz="3600" b="1" dirty="0" smtClean="0"/>
              <a:t>HOW DOES IT GROW ?</a:t>
            </a:r>
            <a:endParaRPr lang="en-GB" sz="3600" b="1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B1A5ED-4979-47A3-AEB3-C8A14BB68CB2}" type="slidenum">
              <a:rPr kumimoji="0" lang="en-GB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E758D9-83BE-4D4B-BE16-79AACEA9D47D}" type="datetime1">
              <a:rPr kumimoji="0" lang="en-GB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16/05/2024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3469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47"/>
          <a:stretch/>
        </p:blipFill>
        <p:spPr>
          <a:xfrm>
            <a:off x="592230" y="1811702"/>
            <a:ext cx="10761570" cy="4727210"/>
          </a:xfrm>
          <a:prstGeom prst="rect">
            <a:avLst/>
          </a:prstGeom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3A415-2573-44F9-8A31-B30F51FB65B6}" type="slidenum">
              <a:rPr lang="en-GB" smtClean="0"/>
              <a:pPr/>
              <a:t>12</a:t>
            </a:fld>
            <a:endParaRPr lang="en-GB" dirty="0"/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155575" y="-9544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dirty="0" smtClean="0"/>
              <a:t>Model the </a:t>
            </a:r>
            <a:r>
              <a:rPr lang="fr-FR" sz="3200" dirty="0" err="1" smtClean="0"/>
              <a:t>kinetics</a:t>
            </a:r>
            <a:r>
              <a:rPr lang="fr-FR" sz="3200" dirty="0" smtClean="0"/>
              <a:t> of DO</a:t>
            </a:r>
            <a:endParaRPr lang="en-GB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329196" y="1024144"/>
                <a:ext cx="7640361" cy="70416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sz="2800" dirty="0" smtClean="0"/>
                  <a:t>DO(t) =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fr-FR" sz="2800" b="0" i="0" smtClean="0">
                            <a:latin typeface="Cambria Math" panose="02040503050406030204" pitchFamily="18" charset="0"/>
                          </a:rPr>
                          <m:t>f</m:t>
                        </m:r>
                      </m:e>
                      <m:sub>
                        <m:r>
                          <a:rPr lang="fr-FR" sz="2800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sub>
                    </m:sSub>
                    <m:d>
                      <m:dPr>
                        <m:ctrlPr>
                          <a:rPr lang="fr-FR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fr-FR" sz="2800" b="0" i="0" smtClean="0">
                            <a:latin typeface="Cambria Math" panose="02040503050406030204" pitchFamily="18" charset="0"/>
                          </a:rPr>
                          <m:t>t</m:t>
                        </m:r>
                      </m:e>
                    </m:d>
                    <m:r>
                      <a:rPr lang="fr-FR" sz="2800" b="0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fr-FR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𝛼</m:t>
                    </m:r>
                    <m:r>
                      <a:rPr lang="fr-FR" sz="2800" b="0" i="1" smtClean="0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fr-FR" sz="2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num>
                      <m:den>
                        <m:r>
                          <a:rPr lang="fr-FR" sz="2800" b="0" i="1" smtClean="0">
                            <a:latin typeface="Cambria Math" panose="02040503050406030204" pitchFamily="18" charset="0"/>
                          </a:rPr>
                          <m:t>1+</m:t>
                        </m:r>
                        <m:sSup>
                          <m:sSupPr>
                            <m:ctrlPr>
                              <a:rPr lang="fr-FR" sz="28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sz="2800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fr-FR" sz="2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𝑟</m:t>
                            </m:r>
                            <m:r>
                              <a:rPr lang="fr-FR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fr-FR" sz="2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𝜏</m:t>
                            </m:r>
                            <m:r>
                              <a:rPr lang="fr-FR" sz="28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fr-FR" sz="28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fr-FR" sz="2800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sup>
                        </m:sSup>
                      </m:den>
                    </m:f>
                    <m:r>
                      <a:rPr lang="fr-FR" sz="2800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fr-FR" sz="2800" b="0" i="1" smtClean="0">
                        <a:latin typeface="Cambria Math" panose="02040503050406030204" pitchFamily="18" charset="0"/>
                      </a:rPr>
                      <m:t>𝑤h𝑒𝑟𝑒</m:t>
                    </m:r>
                    <m:r>
                      <a:rPr lang="fr-FR" sz="28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fr-FR" sz="2800" i="1"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fr-FR" sz="2800" dirty="0" smtClean="0"/>
                  <a:t>= (</a:t>
                </a:r>
                <a14:m>
                  <m:oMath xmlns:m="http://schemas.openxmlformats.org/officeDocument/2006/math">
                    <m:r>
                      <a:rPr lang="fr-FR" sz="2800" b="0" i="1" smtClean="0">
                        <a:latin typeface="Cambria Math" panose="02040503050406030204" pitchFamily="18" charset="0"/>
                      </a:rPr>
                      <m:t>𝛼</m:t>
                    </m:r>
                    <m:r>
                      <a:rPr lang="fr-FR" sz="28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fr-FR" sz="2800" b="0" i="1" smtClean="0">
                        <a:latin typeface="Cambria Math" panose="02040503050406030204" pitchFamily="18" charset="0"/>
                      </a:rPr>
                      <m:t>𝑟</m:t>
                    </m:r>
                    <m:r>
                      <a:rPr lang="fr-FR" sz="28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fr-FR" sz="2800" b="0" i="1" smtClean="0">
                        <a:latin typeface="Cambria Math" panose="02040503050406030204" pitchFamily="18" charset="0"/>
                      </a:rPr>
                      <m:t>𝜏</m:t>
                    </m:r>
                    <m:r>
                      <a:rPr lang="fr-FR" sz="2800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fr-FR" sz="2800" b="0" i="1" smtClean="0"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lang="fr-FR" sz="2800" dirty="0" smtClean="0"/>
                  <a:t>)</a:t>
                </a:r>
                <a:endParaRPr lang="fr-FR" sz="2800" dirty="0"/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196" y="1024144"/>
                <a:ext cx="7640361" cy="704167"/>
              </a:xfrm>
              <a:prstGeom prst="rect">
                <a:avLst/>
              </a:prstGeom>
              <a:blipFill>
                <a:blip r:embed="rId4"/>
                <a:stretch>
                  <a:fillRect l="-1596" r="-798" b="-1120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83D11-281A-456E-B375-5687048A5B72}" type="datetime1">
              <a:rPr lang="en-GB" smtClean="0"/>
              <a:t>16/05/2024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9849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6FADD-0066-4ACB-946C-5304491F4074}" type="datetime1">
              <a:rPr lang="en-GB" smtClean="0"/>
              <a:t>16/05/2024</a:t>
            </a:fld>
            <a:endParaRPr lang="en-GB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3A415-2573-44F9-8A31-B30F51FB65B6}" type="slidenum">
              <a:rPr lang="en-GB" smtClean="0"/>
              <a:pPr/>
              <a:t>13</a:t>
            </a:fld>
            <a:endParaRPr lang="en-GB" dirty="0"/>
          </a:p>
        </p:txBody>
      </p:sp>
      <p:sp>
        <p:nvSpPr>
          <p:cNvPr id="6" name="Titre 1"/>
          <p:cNvSpPr txBox="1">
            <a:spLocks/>
          </p:cNvSpPr>
          <p:nvPr/>
        </p:nvSpPr>
        <p:spPr>
          <a:xfrm>
            <a:off x="155575" y="-28042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dirty="0" err="1" smtClean="0"/>
              <a:t>Parameters</a:t>
            </a:r>
            <a:r>
              <a:rPr lang="fr-FR" sz="3200" dirty="0" smtClean="0"/>
              <a:t> as a </a:t>
            </a:r>
            <a:r>
              <a:rPr lang="fr-FR" sz="3200" dirty="0" err="1" smtClean="0"/>
              <a:t>function</a:t>
            </a:r>
            <a:r>
              <a:rPr lang="fr-FR" sz="3200" dirty="0" smtClean="0"/>
              <a:t> of T° and </a:t>
            </a:r>
            <a:r>
              <a:rPr lang="fr-FR" sz="3200" dirty="0" err="1" smtClean="0"/>
              <a:t>aw</a:t>
            </a:r>
            <a:endParaRPr lang="en-GB" sz="3200" dirty="0"/>
          </a:p>
        </p:txBody>
      </p:sp>
      <p:pic>
        <p:nvPicPr>
          <p:cNvPr id="8" name="Picture 2" descr="Done - Free time and date icon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5188" y="52375"/>
            <a:ext cx="781002" cy="781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559" y="833377"/>
            <a:ext cx="11004769" cy="5311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111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7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ctrTitle"/>
          </p:nvPr>
        </p:nvSpPr>
        <p:spPr>
          <a:xfrm>
            <a:off x="4061022" y="2629989"/>
            <a:ext cx="4743344" cy="1125884"/>
          </a:xfrm>
          <a:prstGeom prst="roundRect">
            <a:avLst/>
          </a:prstGeom>
          <a:solidFill>
            <a:srgbClr val="CDE3BC"/>
          </a:solidFill>
        </p:spPr>
        <p:txBody>
          <a:bodyPr>
            <a:noAutofit/>
          </a:bodyPr>
          <a:lstStyle/>
          <a:p>
            <a:r>
              <a:rPr lang="fr-FR" sz="3600" b="1" dirty="0" smtClean="0"/>
              <a:t>HOW DOES IT GROW IN CO-CULTURE ?</a:t>
            </a:r>
            <a:endParaRPr lang="en-GB" sz="3600" b="1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B1A5ED-4979-47A3-AEB3-C8A14BB68CB2}" type="slidenum">
              <a:rPr kumimoji="0" lang="en-GB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E758D9-83BE-4D4B-BE16-79AACEA9D47D}" type="datetime1">
              <a:rPr kumimoji="0" lang="en-GB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16/05/2024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9186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3A415-2573-44F9-8A31-B30F51FB65B6}" type="slidenum">
              <a:rPr lang="en-GB" smtClean="0"/>
              <a:pPr/>
              <a:t>15</a:t>
            </a:fld>
            <a:endParaRPr lang="en-GB" dirty="0"/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182470" y="-25243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800" dirty="0" err="1" smtClean="0"/>
              <a:t>What</a:t>
            </a:r>
            <a:r>
              <a:rPr lang="fr-FR" sz="2800" dirty="0" smtClean="0"/>
              <a:t> about </a:t>
            </a:r>
            <a:r>
              <a:rPr lang="fr-FR" sz="2800" dirty="0" err="1" smtClean="0"/>
              <a:t>competition</a:t>
            </a:r>
            <a:r>
              <a:rPr lang="fr-FR" sz="2800" dirty="0" smtClean="0"/>
              <a:t> ? </a:t>
            </a:r>
            <a:r>
              <a:rPr lang="fr-FR" sz="2800" dirty="0" smtClean="0">
                <a:sym typeface="Wingdings" panose="05000000000000000000" pitchFamily="2" charset="2"/>
              </a:rPr>
              <a:t> </a:t>
            </a:r>
            <a:r>
              <a:rPr lang="fr-FR" sz="2800" dirty="0" err="1" smtClean="0">
                <a:sym typeface="Wingdings" panose="05000000000000000000" pitchFamily="2" charset="2"/>
              </a:rPr>
              <a:t>recall</a:t>
            </a:r>
            <a:r>
              <a:rPr lang="fr-FR" sz="2800" dirty="0" smtClean="0">
                <a:sym typeface="Wingdings" panose="05000000000000000000" pitchFamily="2" charset="2"/>
              </a:rPr>
              <a:t> of the setup</a:t>
            </a:r>
            <a:endParaRPr lang="en-GB" sz="2800" dirty="0"/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76968-B8CA-4FAC-A14A-824C39720284}" type="datetime1">
              <a:rPr lang="en-GB" smtClean="0"/>
              <a:t>16/05/2024</a:t>
            </a:fld>
            <a:endParaRPr lang="en-GB" dirty="0"/>
          </a:p>
        </p:txBody>
      </p:sp>
      <p:pic>
        <p:nvPicPr>
          <p:cNvPr id="21" name="Picture 2" descr="Work in progress - Free marketing icon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2263" y="-3430"/>
            <a:ext cx="827558" cy="827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0684" y="824128"/>
            <a:ext cx="6744080" cy="5781225"/>
          </a:xfrm>
          <a:prstGeom prst="rect">
            <a:avLst/>
          </a:prstGeom>
        </p:spPr>
      </p:pic>
      <p:grpSp>
        <p:nvGrpSpPr>
          <p:cNvPr id="7" name="Groupe 6"/>
          <p:cNvGrpSpPr/>
          <p:nvPr/>
        </p:nvGrpSpPr>
        <p:grpSpPr>
          <a:xfrm>
            <a:off x="460067" y="2144830"/>
            <a:ext cx="4044890" cy="3742164"/>
            <a:chOff x="5043939" y="2208594"/>
            <a:chExt cx="3137312" cy="2902510"/>
          </a:xfrm>
        </p:grpSpPr>
        <p:grpSp>
          <p:nvGrpSpPr>
            <p:cNvPr id="6" name="Groupe 5"/>
            <p:cNvGrpSpPr/>
            <p:nvPr/>
          </p:nvGrpSpPr>
          <p:grpSpPr>
            <a:xfrm>
              <a:off x="5043939" y="2208594"/>
              <a:ext cx="3113499" cy="2902510"/>
              <a:chOff x="9701218" y="321980"/>
              <a:chExt cx="2842324" cy="2649711"/>
            </a:xfrm>
          </p:grpSpPr>
          <p:pic>
            <p:nvPicPr>
              <p:cNvPr id="13" name="Image 12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401" t="27092" r="66608" b="31986"/>
              <a:stretch/>
            </p:blipFill>
            <p:spPr>
              <a:xfrm>
                <a:off x="9701218" y="321980"/>
                <a:ext cx="2842324" cy="2649711"/>
              </a:xfrm>
              <a:prstGeom prst="rect">
                <a:avLst/>
              </a:prstGeom>
            </p:spPr>
          </p:pic>
          <p:sp>
            <p:nvSpPr>
              <p:cNvPr id="17" name="Rectangle 16"/>
              <p:cNvSpPr/>
              <p:nvPr/>
            </p:nvSpPr>
            <p:spPr>
              <a:xfrm rot="10800000">
                <a:off x="11509830" y="499987"/>
                <a:ext cx="1009411" cy="84002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18" name="Rectangle 17"/>
            <p:cNvSpPr/>
            <p:nvPr/>
          </p:nvSpPr>
          <p:spPr>
            <a:xfrm rot="10800000">
              <a:off x="7469203" y="4518545"/>
              <a:ext cx="712048" cy="59255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8" name="ZoneTexte 7"/>
          <p:cNvSpPr txBox="1"/>
          <p:nvPr/>
        </p:nvSpPr>
        <p:spPr>
          <a:xfrm>
            <a:off x="391515" y="945493"/>
            <a:ext cx="47726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F. </a:t>
            </a:r>
            <a:r>
              <a:rPr lang="fr-FR" dirty="0" err="1" smtClean="0"/>
              <a:t>Graminearum</a:t>
            </a:r>
            <a:r>
              <a:rPr lang="fr-FR" dirty="0" smtClean="0"/>
              <a:t> (Fg) focal </a:t>
            </a:r>
            <a:r>
              <a:rPr lang="fr-FR" dirty="0" err="1" smtClean="0"/>
              <a:t>species</a:t>
            </a:r>
            <a:r>
              <a:rPr lang="fr-FR" dirty="0" smtClean="0"/>
              <a:t>, </a:t>
            </a:r>
            <a:r>
              <a:rPr lang="fr-FR" b="1" dirty="0" smtClean="0"/>
              <a:t>5 </a:t>
            </a:r>
            <a:r>
              <a:rPr lang="fr-FR" b="1" dirty="0" err="1" smtClean="0"/>
              <a:t>strains</a:t>
            </a:r>
            <a:r>
              <a:rPr lang="fr-FR" b="1" dirty="0" smtClean="0"/>
              <a:t> </a:t>
            </a:r>
            <a:r>
              <a:rPr lang="fr-FR" b="1" dirty="0" err="1" smtClean="0"/>
              <a:t>tested</a:t>
            </a:r>
            <a:r>
              <a:rPr lang="fr-FR" b="1" dirty="0" smtClean="0"/>
              <a:t> </a:t>
            </a:r>
            <a:r>
              <a:rPr lang="fr-FR" dirty="0" smtClean="0"/>
              <a:t>VS </a:t>
            </a:r>
            <a:r>
              <a:rPr lang="fr-FR" b="1" dirty="0" err="1" smtClean="0"/>
              <a:t>two</a:t>
            </a:r>
            <a:r>
              <a:rPr lang="fr-FR" b="1" dirty="0" smtClean="0"/>
              <a:t> </a:t>
            </a:r>
            <a:r>
              <a:rPr lang="fr-FR" b="1" dirty="0" err="1" smtClean="0"/>
              <a:t>other</a:t>
            </a:r>
            <a:r>
              <a:rPr lang="fr-FR" b="1" dirty="0" smtClean="0"/>
              <a:t> </a:t>
            </a:r>
            <a:r>
              <a:rPr lang="fr-FR" b="1" dirty="0" err="1" smtClean="0"/>
              <a:t>species</a:t>
            </a:r>
            <a:r>
              <a:rPr lang="fr-FR" dirty="0" smtClean="0"/>
              <a:t>, F. </a:t>
            </a:r>
            <a:r>
              <a:rPr lang="fr-FR" dirty="0" err="1" smtClean="0"/>
              <a:t>poae</a:t>
            </a:r>
            <a:r>
              <a:rPr lang="fr-FR" dirty="0" smtClean="0"/>
              <a:t> (</a:t>
            </a:r>
            <a:r>
              <a:rPr lang="fr-FR" dirty="0" err="1" smtClean="0"/>
              <a:t>Fp</a:t>
            </a:r>
            <a:r>
              <a:rPr lang="fr-FR" dirty="0" smtClean="0"/>
              <a:t>) and F. </a:t>
            </a:r>
            <a:r>
              <a:rPr lang="fr-FR" dirty="0" err="1" smtClean="0"/>
              <a:t>avenaceum</a:t>
            </a:r>
            <a:r>
              <a:rPr lang="fr-FR" dirty="0" smtClean="0"/>
              <a:t> </a:t>
            </a:r>
            <a:r>
              <a:rPr lang="fr-FR" dirty="0"/>
              <a:t>(</a:t>
            </a:r>
            <a:r>
              <a:rPr lang="fr-FR" dirty="0" smtClean="0"/>
              <a:t>Fa)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088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3A415-2573-44F9-8A31-B30F51FB65B6}" type="slidenum">
              <a:rPr lang="en-GB" smtClean="0"/>
              <a:pPr/>
              <a:t>16</a:t>
            </a:fld>
            <a:endParaRPr lang="en-GB" dirty="0"/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182470" y="-25243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dirty="0" err="1" smtClean="0"/>
              <a:t>What</a:t>
            </a:r>
            <a:r>
              <a:rPr lang="fr-FR" sz="3200" dirty="0" smtClean="0"/>
              <a:t> about </a:t>
            </a:r>
            <a:r>
              <a:rPr lang="fr-FR" sz="3200" dirty="0" err="1" smtClean="0"/>
              <a:t>competition</a:t>
            </a:r>
            <a:r>
              <a:rPr lang="fr-FR" sz="3200" dirty="0" smtClean="0"/>
              <a:t> ?</a:t>
            </a:r>
            <a:endParaRPr lang="en-GB" sz="3200" dirty="0"/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76968-B8CA-4FAC-A14A-824C39720284}" type="datetime1">
              <a:rPr lang="en-GB" smtClean="0"/>
              <a:t>16/05/2024</a:t>
            </a:fld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307581" y="1201086"/>
                <a:ext cx="5848652" cy="78996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fr-FR" sz="24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f</m:t>
                          </m:r>
                        </m:e>
                        <m:sub>
                          <m:r>
                            <a:rPr lang="fr-F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sub>
                      </m:sSub>
                      <m:d>
                        <m:dPr>
                          <m:ctrlPr>
                            <a:rPr lang="fr-F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fr-FR" sz="24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t</m:t>
                          </m:r>
                        </m:e>
                      </m:d>
                      <m:r>
                        <a:rPr lang="fr-FR" sz="24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num>
                        <m:den>
                          <m:r>
                            <a:rPr lang="fr-F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1+</m:t>
                          </m:r>
                          <m:sSup>
                            <m:sSupPr>
                              <m:ctrlPr>
                                <a:rPr lang="fr-F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𝑟𝑒</m:t>
                              </m:r>
                            </m:e>
                            <m:sup>
                              <m:r>
                                <a:rPr lang="fr-F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  <m:r>
                                <a:rPr lang="fr-F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fr-F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p>
                          </m:sSup>
                          <m:r>
                            <a:rPr lang="fr-FR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den>
                      </m:f>
                      <m:r>
                        <a:rPr lang="fr-FR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⇒</m:t>
                      </m:r>
                      <m:sSubSup>
                        <m:sSubSupPr>
                          <m:ctrlPr>
                            <a:rPr lang="fr-FR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fr-FR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sub>
                        <m:sup>
                          <m:r>
                            <a:rPr lang="fr-FR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d>
                        <m:dPr>
                          <m:ctrlPr>
                            <a:rPr lang="fr-FR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fr-FR" sz="24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sz="2400" i="1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fr-FR" sz="24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sz="2400" i="1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fr-FR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fr-FR" sz="24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fr-FR" sz="2400" b="0" i="1" smtClean="0">
                          <a:latin typeface="Cambria Math" panose="02040503050406030204" pitchFamily="18" charset="0"/>
                        </a:rPr>
                        <m:t>)(1−</m:t>
                      </m:r>
                      <m:f>
                        <m:fPr>
                          <m:ctrlPr>
                            <a:rPr lang="fr-FR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2400" i="1">
                              <a:latin typeface="Cambria Math" panose="02040503050406030204" pitchFamily="18" charset="0"/>
                            </a:rPr>
                            <m:t>𝑟</m:t>
                          </m:r>
                        </m:num>
                        <m:den>
                          <m:r>
                            <a:rPr lang="fr-FR" sz="2400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den>
                      </m:f>
                      <m:r>
                        <a:rPr lang="fr-FR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fr-FR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7581" y="1201086"/>
                <a:ext cx="5848652" cy="78996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ZoneTexte 13"/>
              <p:cNvSpPr txBox="1"/>
              <p:nvPr/>
            </p:nvSpPr>
            <p:spPr>
              <a:xfrm>
                <a:off x="370334" y="2324911"/>
                <a:ext cx="5260386" cy="27065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2000" b="1" dirty="0" smtClean="0"/>
                  <a:t>2 </a:t>
                </a:r>
                <a:r>
                  <a:rPr lang="fr-FR" sz="2000" b="1" dirty="0" err="1" smtClean="0"/>
                  <a:t>species</a:t>
                </a:r>
                <a:r>
                  <a:rPr lang="fr-FR" sz="2000" b="1" dirty="0" smtClean="0"/>
                  <a:t> (</a:t>
                </a:r>
                <a:r>
                  <a:rPr lang="fr-FR" sz="2000" b="1" dirty="0" err="1" smtClean="0"/>
                  <a:t>Lotka</a:t>
                </a:r>
                <a:r>
                  <a:rPr lang="fr-FR" sz="2000" b="1" dirty="0" smtClean="0"/>
                  <a:t> Volterra model) : </a:t>
                </a:r>
              </a:p>
              <a:p>
                <a:endParaRPr lang="fr-FR" sz="20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fr-FR" sz="20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sz="2000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sSub>
                            <m:sSubPr>
                              <m:ctrlPr>
                                <a:rPr lang="fr-FR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000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fr-FR" sz="20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sub>
                        <m:sup>
                          <m:r>
                            <a:rPr lang="fr-FR" sz="2000" i="1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d>
                        <m:dPr>
                          <m:ctrlPr>
                            <a:rPr lang="fr-FR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20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fr-FR" sz="20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fr-FR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000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fr-FR" sz="20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fr-FR" sz="2000" i="1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fr-FR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000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sSub>
                            <m:sSubPr>
                              <m:ctrlPr>
                                <a:rPr lang="fr-FR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000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fr-FR" sz="20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sub>
                      </m:sSub>
                      <m:d>
                        <m:dPr>
                          <m:ctrlPr>
                            <a:rPr lang="fr-FR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20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d>
                        <m:dPr>
                          <m:ctrlPr>
                            <a:rPr lang="fr-FR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2000" i="1">
                              <a:latin typeface="Cambria Math" panose="02040503050406030204" pitchFamily="18" charset="0"/>
                            </a:rPr>
                            <m:t>1−</m:t>
                          </m:r>
                          <m:f>
                            <m:fPr>
                              <m:ctrlPr>
                                <a:rPr lang="fr-FR" sz="20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fr-FR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2000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sSub>
                                    <m:sSubPr>
                                      <m:ctrlPr>
                                        <a:rPr lang="fr-FR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sz="2000" i="1"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  <m:sub>
                                      <m:r>
                                        <a:rPr lang="fr-FR" sz="2000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sub>
                              </m:sSub>
                              <m:r>
                                <a:rPr lang="fr-FR" sz="20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fr-FR" sz="2000" b="1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2000" b="1" i="1">
                                      <a:latin typeface="Cambria Math" panose="02040503050406030204" pitchFamily="18" charset="0"/>
                                    </a:rPr>
                                    <m:t>𝜶</m:t>
                                  </m:r>
                                </m:e>
                                <m:sub>
                                  <m:r>
                                    <a:rPr lang="fr-FR" sz="2000" b="1" i="1">
                                      <a:latin typeface="Cambria Math" panose="02040503050406030204" pitchFamily="18" charset="0"/>
                                    </a:rPr>
                                    <m:t>𝟏𝟐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fr-FR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2000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sSub>
                                    <m:sSubPr>
                                      <m:ctrlPr>
                                        <a:rPr lang="fr-FR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sz="2000" i="1"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  <m:sub>
                                      <m:r>
                                        <a:rPr lang="fr-FR" sz="20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fr-FR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2000" i="1">
                                      <a:latin typeface="Cambria Math" panose="02040503050406030204" pitchFamily="18" charset="0"/>
                                    </a:rPr>
                                    <m:t>𝐾</m:t>
                                  </m:r>
                                </m:e>
                                <m:sub>
                                  <m:r>
                                    <a:rPr lang="fr-FR" sz="20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den>
                          </m:f>
                        </m:e>
                      </m:d>
                      <m:r>
                        <a:rPr lang="fr-FR" sz="20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fr-FR" sz="2000" b="0" dirty="0" smtClean="0"/>
              </a:p>
              <a:p>
                <a:pPr/>
                <a:r>
                  <a:rPr lang="fr-FR" sz="2000" dirty="0" smtClean="0"/>
                  <a:t/>
                </a:r>
                <a:br>
                  <a:rPr lang="fr-FR" sz="2000" dirty="0" smtClean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fr-FR" sz="20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sz="2000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sSub>
                            <m:sSubPr>
                              <m:ctrlPr>
                                <a:rPr lang="fr-FR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000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fr-FR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sub>
                        <m:sup>
                          <m:r>
                            <a:rPr lang="fr-FR" sz="2000" i="1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d>
                        <m:dPr>
                          <m:ctrlPr>
                            <a:rPr lang="fr-FR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20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fr-FR" sz="20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fr-FR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000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fr-FR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fr-FR" sz="2000" i="1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fr-FR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000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sSub>
                            <m:sSubPr>
                              <m:ctrlPr>
                                <a:rPr lang="fr-FR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000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fr-FR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sub>
                      </m:sSub>
                      <m:d>
                        <m:dPr>
                          <m:ctrlPr>
                            <a:rPr lang="fr-FR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20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d>
                        <m:dPr>
                          <m:ctrlPr>
                            <a:rPr lang="fr-FR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2000" i="1">
                              <a:latin typeface="Cambria Math" panose="02040503050406030204" pitchFamily="18" charset="0"/>
                            </a:rPr>
                            <m:t>1−</m:t>
                          </m:r>
                          <m:f>
                            <m:fPr>
                              <m:ctrlPr>
                                <a:rPr lang="fr-FR" sz="20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fr-FR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2000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sSub>
                                    <m:sSubPr>
                                      <m:ctrlPr>
                                        <a:rPr lang="fr-FR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sz="2000" i="1"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  <m:sub>
                                      <m:r>
                                        <a:rPr lang="fr-FR" sz="20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sub>
                              </m:sSub>
                              <m:r>
                                <a:rPr lang="fr-FR" sz="20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fr-FR" sz="2000" b="1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2000" b="1" i="1">
                                      <a:latin typeface="Cambria Math" panose="02040503050406030204" pitchFamily="18" charset="0"/>
                                    </a:rPr>
                                    <m:t>𝜶</m:t>
                                  </m:r>
                                </m:e>
                                <m:sub>
                                  <m:r>
                                    <a:rPr lang="fr-FR" sz="2000" b="1" i="1" smtClean="0">
                                      <a:latin typeface="Cambria Math" panose="02040503050406030204" pitchFamily="18" charset="0"/>
                                    </a:rPr>
                                    <m:t>𝟐𝟏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fr-FR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2000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sSub>
                                    <m:sSubPr>
                                      <m:ctrlPr>
                                        <a:rPr lang="fr-FR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sz="2000" i="1"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  <m:sub>
                                      <m:r>
                                        <a:rPr lang="fr-FR" sz="2000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fr-FR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2000" i="1">
                                      <a:latin typeface="Cambria Math" panose="02040503050406030204" pitchFamily="18" charset="0"/>
                                    </a:rPr>
                                    <m:t>𝐾</m:t>
                                  </m:r>
                                </m:e>
                                <m:sub>
                                  <m:r>
                                    <a:rPr lang="fr-FR" sz="20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den>
                          </m:f>
                        </m:e>
                      </m:d>
                    </m:oMath>
                  </m:oMathPara>
                </a14:m>
                <a:endParaRPr lang="fr-FR" sz="2000" dirty="0" smtClean="0"/>
              </a:p>
              <a:p>
                <a:endParaRPr lang="fr-FR" sz="2000" dirty="0"/>
              </a:p>
            </p:txBody>
          </p:sp>
        </mc:Choice>
        <mc:Fallback xmlns="">
          <p:sp>
            <p:nvSpPr>
              <p:cNvPr id="14" name="ZoneTexte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0334" y="2324911"/>
                <a:ext cx="5260386" cy="2706510"/>
              </a:xfrm>
              <a:prstGeom prst="rect">
                <a:avLst/>
              </a:prstGeom>
              <a:blipFill>
                <a:blip r:embed="rId4"/>
                <a:stretch>
                  <a:fillRect l="-1275" t="-112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Accolade ouvrante 14"/>
          <p:cNvSpPr/>
          <p:nvPr/>
        </p:nvSpPr>
        <p:spPr>
          <a:xfrm>
            <a:off x="528919" y="2989414"/>
            <a:ext cx="309281" cy="1600200"/>
          </a:xfrm>
          <a:prstGeom prst="leftBrace">
            <a:avLst>
              <a:gd name="adj1" fmla="val 30436"/>
              <a:gd name="adj2" fmla="val 50000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1" name="Picture 2" descr="Work in progress - Free marketing icon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2263" y="-3430"/>
            <a:ext cx="827558" cy="827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Image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5206" y="950901"/>
            <a:ext cx="5106794" cy="2748021"/>
          </a:xfrm>
          <a:prstGeom prst="rect">
            <a:avLst/>
          </a:prstGeom>
        </p:spPr>
      </p:pic>
      <p:pic>
        <p:nvPicPr>
          <p:cNvPr id="27" name="Image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1020" y="3789514"/>
            <a:ext cx="4968801" cy="267376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8" name="ZoneTexte 27"/>
              <p:cNvSpPr txBox="1"/>
              <p:nvPr/>
            </p:nvSpPr>
            <p:spPr>
              <a:xfrm>
                <a:off x="6975566" y="241183"/>
                <a:ext cx="4346696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b="1" dirty="0" smtClean="0"/>
                  <a:t>Simulations </a:t>
                </a:r>
                <a:r>
                  <a:rPr lang="fr-FR" b="1" dirty="0" err="1" smtClean="0"/>
                  <a:t>based</a:t>
                </a:r>
                <a:r>
                  <a:rPr lang="fr-FR" b="1" dirty="0" smtClean="0"/>
                  <a:t> on </a:t>
                </a:r>
                <a:r>
                  <a:rPr lang="fr-FR" b="1" dirty="0" err="1" smtClean="0"/>
                  <a:t>parameters</a:t>
                </a:r>
                <a:r>
                  <a:rPr lang="fr-FR" b="1" dirty="0" smtClean="0"/>
                  <a:t> </a:t>
                </a:r>
                <a:r>
                  <a:rPr lang="fr-FR" b="1" dirty="0" err="1" smtClean="0"/>
                  <a:t>obtained</a:t>
                </a:r>
                <a:r>
                  <a:rPr lang="fr-FR" b="1" dirty="0" smtClean="0"/>
                  <a:t> in sole cultures: </a:t>
                </a:r>
                <a:r>
                  <a:rPr lang="fr-FR" b="1" dirty="0" err="1" smtClean="0"/>
                  <a:t>role</a:t>
                </a:r>
                <a:r>
                  <a:rPr lang="fr-FR" b="1" dirty="0" smtClean="0"/>
                  <a:t> of </a:t>
                </a:r>
                <a14:m>
                  <m:oMath xmlns:m="http://schemas.openxmlformats.org/officeDocument/2006/math">
                    <m:r>
                      <a:rPr lang="fr-FR" b="1" i="1" smtClean="0">
                        <a:latin typeface="Cambria Math" panose="02040503050406030204" pitchFamily="18" charset="0"/>
                      </a:rPr>
                      <m:t>𝜶</m:t>
                    </m:r>
                    <m:r>
                      <a:rPr lang="fr-FR" b="1" i="1" smtClean="0">
                        <a:latin typeface="Cambria Math" panose="02040503050406030204" pitchFamily="18" charset="0"/>
                      </a:rPr>
                      <m:t>=(</m:t>
                    </m:r>
                    <m:sSub>
                      <m:sSubPr>
                        <m:ctrlPr>
                          <a:rPr lang="fr-FR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1" i="1" smtClean="0">
                            <a:latin typeface="Cambria Math" panose="02040503050406030204" pitchFamily="18" charset="0"/>
                          </a:rPr>
                          <m:t>𝜶</m:t>
                        </m:r>
                      </m:e>
                      <m:sub>
                        <m:r>
                          <a:rPr lang="fr-FR" b="1" i="1" smtClean="0">
                            <a:latin typeface="Cambria Math" panose="02040503050406030204" pitchFamily="18" charset="0"/>
                          </a:rPr>
                          <m:t>𝟏𝟐</m:t>
                        </m:r>
                      </m:sub>
                    </m:sSub>
                    <m:r>
                      <a:rPr lang="fr-FR" b="1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fr-FR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1" i="1">
                            <a:latin typeface="Cambria Math" panose="02040503050406030204" pitchFamily="18" charset="0"/>
                          </a:rPr>
                          <m:t>𝜶</m:t>
                        </m:r>
                      </m:e>
                      <m:sub>
                        <m:r>
                          <a:rPr lang="fr-FR" b="1" i="1"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fr-FR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  <m:r>
                      <a:rPr lang="fr-FR" b="1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fr-FR" b="1" dirty="0"/>
              </a:p>
            </p:txBody>
          </p:sp>
        </mc:Choice>
        <mc:Fallback xmlns="">
          <p:sp>
            <p:nvSpPr>
              <p:cNvPr id="28" name="ZoneTexte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75566" y="241183"/>
                <a:ext cx="4346696" cy="646331"/>
              </a:xfrm>
              <a:prstGeom prst="rect">
                <a:avLst/>
              </a:prstGeom>
              <a:blipFill>
                <a:blip r:embed="rId8"/>
                <a:stretch>
                  <a:fillRect l="-1122" t="-5660" b="-1415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/>
              <p:cNvSpPr/>
              <p:nvPr/>
            </p:nvSpPr>
            <p:spPr>
              <a:xfrm>
                <a:off x="466164" y="4803230"/>
                <a:ext cx="6096000" cy="369332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r>
                  <a:rPr lang="fr-FR" dirty="0" err="1" smtClean="0"/>
                  <a:t>Estimate</a:t>
                </a:r>
                <a:r>
                  <a:rPr lang="fr-FR" dirty="0"/>
                  <a:t> </a:t>
                </a:r>
                <a14:m>
                  <m:oMath xmlns:m="http://schemas.openxmlformats.org/officeDocument/2006/math">
                    <m:r>
                      <a:rPr lang="fr-FR" b="1" i="1">
                        <a:latin typeface="Cambria Math" panose="02040503050406030204" pitchFamily="18" charset="0"/>
                      </a:rPr>
                      <m:t>𝜶</m:t>
                    </m:r>
                    <m:r>
                      <a:rPr lang="fr-FR" b="1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dirty="0" smtClean="0"/>
                  <a:t>based </a:t>
                </a:r>
                <a:r>
                  <a:rPr lang="en-GB" dirty="0"/>
                  <a:t>on the end values of the proportions ?</a:t>
                </a:r>
              </a:p>
            </p:txBody>
          </p:sp>
        </mc:Choice>
        <mc:Fallback xmlns="">
          <p:sp>
            <p:nvSpPr>
              <p:cNvPr id="29" name="Rectangle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164" y="4803230"/>
                <a:ext cx="6096000" cy="369332"/>
              </a:xfrm>
              <a:prstGeom prst="rect">
                <a:avLst/>
              </a:prstGeom>
              <a:blipFill>
                <a:blip r:embed="rId9"/>
                <a:stretch>
                  <a:fillRect l="-800" t="-9836" b="-2459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ZoneTexte 29"/>
              <p:cNvSpPr txBox="1"/>
              <p:nvPr/>
            </p:nvSpPr>
            <p:spPr>
              <a:xfrm>
                <a:off x="838200" y="5439642"/>
                <a:ext cx="3929922" cy="36734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</m:acc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𝑎𝑟𝑔𝑚𝑖𝑛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(∑</m:t>
                      </m:r>
                      <m:sSup>
                        <m:sSup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𝑝𝑟𝑜</m:t>
                              </m:r>
                              <m:sSub>
                                <m:sSubPr>
                                  <m:ctrlP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 −</m:t>
                              </m:r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  <m:sSub>
                                <m:sSubPr>
                                  <m:ctrlP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fr-FR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b="0" i="1" smtClean="0"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  <m:sub>
                                      <m:r>
                                        <a:rPr lang="fr-FR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;</m:t>
                                  </m:r>
                                  <m:sSub>
                                    <m:sSubPr>
                                      <m:ctrlPr>
                                        <a:rPr lang="fr-FR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b="0" i="1" smtClean="0"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  <m:sub>
                                      <m:r>
                                        <a:rPr lang="fr-FR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30" name="ZoneTexte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5439642"/>
                <a:ext cx="3929922" cy="367345"/>
              </a:xfrm>
              <a:prstGeom prst="rect">
                <a:avLst/>
              </a:prstGeom>
              <a:blipFill>
                <a:blip r:embed="rId10"/>
                <a:stretch>
                  <a:fillRect l="-466" r="-1708" b="-2131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ZoneTexte 30"/>
              <p:cNvSpPr txBox="1"/>
              <p:nvPr/>
            </p:nvSpPr>
            <p:spPr>
              <a:xfrm>
                <a:off x="1238297" y="3404793"/>
                <a:ext cx="3524460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4400" b="0" i="1" smtClean="0">
                          <a:latin typeface="Cambria Math" panose="02040503050406030204" pitchFamily="18" charset="0"/>
                        </a:rPr>
                        <m:t>= </m:t>
                      </m:r>
                      <m:r>
                        <a:rPr lang="fr-FR" sz="4400" i="1">
                          <a:latin typeface="Cambria Math" panose="02040503050406030204" pitchFamily="18" charset="0"/>
                        </a:rPr>
                        <m:t>𝐿</m:t>
                      </m:r>
                      <m:sSub>
                        <m:sSubPr>
                          <m:ctrlPr>
                            <a:rPr lang="fr-FR" sz="4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4400" i="1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fr-FR" sz="4400" i="1">
                              <a:latin typeface="Cambria Math" panose="02040503050406030204" pitchFamily="18" charset="0"/>
                            </a:rPr>
                            <m:t>𝛼</m:t>
                          </m:r>
                        </m:sub>
                      </m:sSub>
                      <m:d>
                        <m:dPr>
                          <m:ctrlPr>
                            <a:rPr lang="fr-FR" sz="4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FR" sz="4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4400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fr-FR" sz="44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fr-FR" sz="4400" i="1">
                              <a:latin typeface="Cambria Math" panose="02040503050406030204" pitchFamily="18" charset="0"/>
                            </a:rPr>
                            <m:t>;</m:t>
                          </m:r>
                          <m:sSub>
                            <m:sSubPr>
                              <m:ctrlPr>
                                <a:rPr lang="fr-FR" sz="4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4400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fr-FR" sz="4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fr-FR" sz="4400" dirty="0"/>
              </a:p>
            </p:txBody>
          </p:sp>
        </mc:Choice>
        <mc:Fallback xmlns="">
          <p:sp>
            <p:nvSpPr>
              <p:cNvPr id="31" name="ZoneTexte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8297" y="3404793"/>
                <a:ext cx="3524460" cy="769441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19866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4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5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7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8" dur="indefinite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/>
      <p:bldP spid="14" grpId="1"/>
      <p:bldP spid="15" grpId="0" animBg="1"/>
      <p:bldP spid="15" grpId="1" animBg="1"/>
      <p:bldP spid="28" grpId="0"/>
      <p:bldP spid="29" grpId="0"/>
      <p:bldP spid="30" grpId="0"/>
      <p:bldP spid="3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6FADD-0066-4ACB-946C-5304491F4074}" type="datetime1">
              <a:rPr lang="en-GB" smtClean="0"/>
              <a:t>16/05/2024</a:t>
            </a:fld>
            <a:endParaRPr lang="en-GB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3A415-2573-44F9-8A31-B30F51FB65B6}" type="slidenum">
              <a:rPr lang="en-GB" smtClean="0"/>
              <a:pPr/>
              <a:t>17</a:t>
            </a:fld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itre 1"/>
              <p:cNvSpPr txBox="1">
                <a:spLocks/>
              </p:cNvSpPr>
              <p:nvPr/>
            </p:nvSpPr>
            <p:spPr>
              <a:xfrm>
                <a:off x="182469" y="-252432"/>
                <a:ext cx="11695765" cy="1325563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fr-FR" sz="3200" dirty="0"/>
                  <a:t>Estimate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32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3200" b="1" i="1">
                            <a:latin typeface="Cambria Math" panose="02040503050406030204" pitchFamily="18" charset="0"/>
                          </a:rPr>
                          <m:t>𝜶</m:t>
                        </m:r>
                      </m:e>
                      <m:sub>
                        <m:r>
                          <a:rPr lang="fr-FR" sz="3200" b="1" i="1">
                            <a:latin typeface="Cambria Math" panose="02040503050406030204" pitchFamily="18" charset="0"/>
                          </a:rPr>
                          <m:t>𝟏𝟐</m:t>
                        </m:r>
                      </m:sub>
                    </m:sSub>
                  </m:oMath>
                </a14:m>
                <a:r>
                  <a:rPr lang="fr-FR" sz="3200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32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3200" b="1" i="1">
                            <a:latin typeface="Cambria Math" panose="02040503050406030204" pitchFamily="18" charset="0"/>
                          </a:rPr>
                          <m:t>𝜶</m:t>
                        </m:r>
                      </m:e>
                      <m:sub>
                        <m:r>
                          <a:rPr lang="fr-FR" sz="3200" b="1" i="1">
                            <a:latin typeface="Cambria Math" panose="02040503050406030204" pitchFamily="18" charset="0"/>
                          </a:rPr>
                          <m:t>𝟐𝟏</m:t>
                        </m:r>
                      </m:sub>
                    </m:sSub>
                  </m:oMath>
                </a14:m>
                <a:r>
                  <a:rPr lang="en-GB" sz="3200" dirty="0"/>
                  <a:t> based on the end values of the proportions </a:t>
                </a:r>
                <a:r>
                  <a:rPr lang="en-GB" sz="3200" dirty="0" smtClean="0"/>
                  <a:t>?</a:t>
                </a:r>
              </a:p>
            </p:txBody>
          </p:sp>
        </mc:Choice>
        <mc:Fallback xmlns="">
          <p:sp>
            <p:nvSpPr>
              <p:cNvPr id="8" name="Titre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469" y="-252432"/>
                <a:ext cx="11695765" cy="1325563"/>
              </a:xfrm>
              <a:prstGeom prst="rect">
                <a:avLst/>
              </a:prstGeom>
              <a:blipFill>
                <a:blip r:embed="rId4"/>
                <a:stretch>
                  <a:fillRect l="-135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8" name="Picture 4" descr="What did you expect? It's 2020. : r/meme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1256" y="1934826"/>
            <a:ext cx="3721015" cy="3559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358" y="1033750"/>
            <a:ext cx="6635009" cy="5687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809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765DA-DF85-4B89-AB8B-15F2305128D6}" type="datetime1">
              <a:rPr lang="en-GB" smtClean="0"/>
              <a:t>16/05/2024</a:t>
            </a:fld>
            <a:endParaRPr lang="en-GB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3A415-2573-44F9-8A31-B30F51FB65B6}" type="slidenum">
              <a:rPr lang="en-GB" smtClean="0"/>
              <a:pPr/>
              <a:t>18</a:t>
            </a:fld>
            <a:endParaRPr lang="en-GB" dirty="0"/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155575" y="-9544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dirty="0" err="1" smtClean="0"/>
              <a:t>Inadequation</a:t>
            </a:r>
            <a:r>
              <a:rPr lang="fr-FR" sz="3200" dirty="0" smtClean="0"/>
              <a:t> of the model and the data</a:t>
            </a:r>
            <a:endParaRPr lang="en-GB" sz="3200" dirty="0"/>
          </a:p>
        </p:txBody>
      </p:sp>
      <p:sp>
        <p:nvSpPr>
          <p:cNvPr id="6" name="ZoneTexte 5"/>
          <p:cNvSpPr txBox="1"/>
          <p:nvPr/>
        </p:nvSpPr>
        <p:spPr>
          <a:xfrm>
            <a:off x="474070" y="974452"/>
            <a:ext cx="7894510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Possible </a:t>
            </a:r>
            <a:r>
              <a:rPr lang="fr-FR" sz="24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explanations</a:t>
            </a:r>
            <a:r>
              <a:rPr lang="fr-FR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 (</a:t>
            </a:r>
            <a:r>
              <a:rPr lang="fr-FR" sz="24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personal</a:t>
            </a:r>
            <a:r>
              <a:rPr lang="fr-FR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 </a:t>
            </a:r>
            <a:r>
              <a:rPr lang="fr-FR" sz="24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belief</a:t>
            </a:r>
            <a:r>
              <a:rPr lang="fr-FR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 in %)</a:t>
            </a:r>
            <a:br>
              <a:rPr lang="fr-FR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</a:br>
            <a:r>
              <a:rPr lang="fr-FR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/>
            </a:r>
            <a:br>
              <a:rPr lang="fr-FR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</a:br>
            <a:endParaRPr lang="fr-FR" sz="2400" dirty="0" smtClean="0"/>
          </a:p>
          <a:p>
            <a:pPr marL="457200" indent="-457200">
              <a:buFont typeface="+mj-lt"/>
              <a:buAutoNum type="arabicPeriod"/>
            </a:pPr>
            <a:r>
              <a:rPr lang="fr-FR" sz="2000" dirty="0" smtClean="0"/>
              <a:t>Model </a:t>
            </a:r>
            <a:r>
              <a:rPr lang="fr-FR" sz="2000" dirty="0" err="1" smtClean="0"/>
              <a:t>inadequate</a:t>
            </a:r>
            <a:r>
              <a:rPr lang="fr-FR" sz="2000" dirty="0" smtClean="0"/>
              <a:t> to the </a:t>
            </a:r>
            <a:r>
              <a:rPr lang="fr-FR" sz="2000" dirty="0" err="1" smtClean="0"/>
              <a:t>studied</a:t>
            </a:r>
            <a:r>
              <a:rPr lang="fr-FR" sz="2000" dirty="0" smtClean="0"/>
              <a:t> </a:t>
            </a:r>
            <a:r>
              <a:rPr lang="fr-FR" sz="2000" dirty="0" err="1" smtClean="0"/>
              <a:t>phenomenon</a:t>
            </a:r>
            <a:r>
              <a:rPr lang="fr-FR" sz="2000" dirty="0" smtClean="0"/>
              <a:t> (15%)</a:t>
            </a:r>
            <a:br>
              <a:rPr lang="fr-FR" sz="2000" dirty="0" smtClean="0"/>
            </a:br>
            <a:endParaRPr lang="fr-FR" sz="2000" dirty="0" smtClean="0"/>
          </a:p>
          <a:p>
            <a:pPr marL="457200" indent="-457200">
              <a:buFont typeface="+mj-lt"/>
              <a:buAutoNum type="arabicPeriod"/>
            </a:pPr>
            <a:r>
              <a:rPr lang="fr-FR" sz="2000" dirty="0" err="1" smtClean="0"/>
              <a:t>Assumptions</a:t>
            </a:r>
            <a:r>
              <a:rPr lang="fr-FR" sz="2000" dirty="0" smtClean="0"/>
              <a:t> </a:t>
            </a:r>
            <a:r>
              <a:rPr lang="fr-FR" sz="2000" dirty="0" err="1" smtClean="0"/>
              <a:t>underlying</a:t>
            </a:r>
            <a:r>
              <a:rPr lang="fr-FR" sz="2000" dirty="0" smtClean="0"/>
              <a:t> the model not </a:t>
            </a:r>
            <a:r>
              <a:rPr lang="fr-FR" sz="2000" dirty="0" err="1" smtClean="0"/>
              <a:t>fulfilled</a:t>
            </a:r>
            <a:r>
              <a:rPr lang="fr-FR" sz="2000" dirty="0" smtClean="0"/>
              <a:t> (20%)</a:t>
            </a:r>
            <a:br>
              <a:rPr lang="fr-FR" sz="2000" dirty="0" smtClean="0"/>
            </a:br>
            <a:endParaRPr lang="fr-FR" sz="2000" dirty="0" smtClean="0"/>
          </a:p>
          <a:p>
            <a:pPr marL="457200" indent="-457200">
              <a:buFont typeface="+mj-lt"/>
              <a:buAutoNum type="arabicPeriod"/>
            </a:pPr>
            <a:r>
              <a:rPr lang="fr-FR" sz="2000" dirty="0" err="1" smtClean="0"/>
              <a:t>Too</a:t>
            </a:r>
            <a:r>
              <a:rPr lang="fr-FR" sz="2000" dirty="0" smtClean="0"/>
              <a:t> </a:t>
            </a:r>
            <a:r>
              <a:rPr lang="fr-FR" sz="2000" dirty="0" err="1" smtClean="0"/>
              <a:t>much</a:t>
            </a:r>
            <a:r>
              <a:rPr lang="fr-FR" sz="2000" dirty="0" smtClean="0"/>
              <a:t> </a:t>
            </a:r>
            <a:r>
              <a:rPr lang="fr-FR" sz="2000" dirty="0" err="1" smtClean="0"/>
              <a:t>variability</a:t>
            </a:r>
            <a:r>
              <a:rPr lang="fr-FR" sz="2000" dirty="0" smtClean="0"/>
              <a:t> </a:t>
            </a:r>
            <a:r>
              <a:rPr lang="fr-FR" sz="2000" dirty="0" err="1" smtClean="0"/>
              <a:t>within</a:t>
            </a:r>
            <a:r>
              <a:rPr lang="fr-FR" sz="2000" dirty="0" smtClean="0"/>
              <a:t> </a:t>
            </a:r>
            <a:r>
              <a:rPr lang="fr-FR" sz="2000" dirty="0" err="1" smtClean="0"/>
              <a:t>each</a:t>
            </a:r>
            <a:r>
              <a:rPr lang="fr-FR" sz="2000" dirty="0" smtClean="0"/>
              <a:t> conditions (30%)</a:t>
            </a:r>
            <a:br>
              <a:rPr lang="fr-FR" sz="2000" dirty="0" smtClean="0"/>
            </a:br>
            <a:endParaRPr lang="fr-FR" sz="2000" dirty="0" smtClean="0"/>
          </a:p>
          <a:p>
            <a:pPr marL="457200" indent="-457200">
              <a:buFont typeface="+mj-lt"/>
              <a:buAutoNum type="arabicPeriod"/>
            </a:pPr>
            <a:r>
              <a:rPr lang="fr-FR" sz="2000" dirty="0" err="1" smtClean="0"/>
              <a:t>Programming</a:t>
            </a:r>
            <a:r>
              <a:rPr lang="fr-FR" sz="2000" dirty="0" smtClean="0"/>
              <a:t> </a:t>
            </a:r>
            <a:r>
              <a:rPr lang="fr-FR" sz="2000" dirty="0" err="1" smtClean="0"/>
              <a:t>errors</a:t>
            </a:r>
            <a:r>
              <a:rPr lang="fr-FR" sz="2000" dirty="0" smtClean="0"/>
              <a:t> (25%)</a:t>
            </a:r>
          </a:p>
          <a:p>
            <a:pPr marL="457200" indent="-457200">
              <a:buFont typeface="+mj-lt"/>
              <a:buAutoNum type="arabicPeriod"/>
            </a:pPr>
            <a:endParaRPr lang="fr-FR" sz="2000" dirty="0" smtClean="0"/>
          </a:p>
          <a:p>
            <a:pPr marL="457200" indent="-457200">
              <a:buFont typeface="+mj-lt"/>
              <a:buAutoNum type="arabicPeriod"/>
            </a:pPr>
            <a:r>
              <a:rPr lang="fr-FR" sz="2000" dirty="0" smtClean="0"/>
              <a:t>Something </a:t>
            </a:r>
            <a:r>
              <a:rPr lang="fr-FR" sz="2000" dirty="0" err="1" smtClean="0"/>
              <a:t>else</a:t>
            </a:r>
            <a:r>
              <a:rPr lang="fr-FR" sz="2000" dirty="0" smtClean="0"/>
              <a:t> (10%)</a:t>
            </a:r>
          </a:p>
          <a:p>
            <a:endParaRPr lang="fr-FR" sz="2000" dirty="0"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313945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3A415-2573-44F9-8A31-B30F51FB65B6}" type="slidenum">
              <a:rPr lang="en-GB" smtClean="0"/>
              <a:pPr/>
              <a:t>19</a:t>
            </a:fld>
            <a:endParaRPr lang="en-GB" dirty="0"/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182470" y="-25243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800" dirty="0" smtClean="0"/>
              <a:t>Multinomial model</a:t>
            </a:r>
            <a:endParaRPr lang="en-GB" sz="2800" dirty="0"/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76968-B8CA-4FAC-A14A-824C39720284}" type="datetime1">
              <a:rPr lang="en-GB" smtClean="0"/>
              <a:t>16/05/2024</a:t>
            </a:fld>
            <a:endParaRPr lang="en-GB" dirty="0"/>
          </a:p>
        </p:txBody>
      </p:sp>
      <p:pic>
        <p:nvPicPr>
          <p:cNvPr id="21" name="Picture 2" descr="Work in progress - Free marketing icon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2263" y="-3430"/>
            <a:ext cx="827558" cy="827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ZoneTexte 13"/>
              <p:cNvSpPr txBox="1"/>
              <p:nvPr/>
            </p:nvSpPr>
            <p:spPr>
              <a:xfrm>
                <a:off x="182470" y="555548"/>
                <a:ext cx="11597154" cy="10127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600" dirty="0" smtClean="0"/>
                  <a:t>~ </a:t>
                </a:r>
                <a:r>
                  <a:rPr lang="fr-FR" sz="1600" dirty="0" err="1" smtClean="0"/>
                  <a:t>logistic</a:t>
                </a:r>
                <a:r>
                  <a:rPr lang="fr-FR" sz="1600" dirty="0" smtClean="0"/>
                  <a:t> </a:t>
                </a:r>
                <a:r>
                  <a:rPr lang="fr-FR" sz="1600" dirty="0" err="1" smtClean="0"/>
                  <a:t>regression</a:t>
                </a:r>
                <a:r>
                  <a:rPr lang="fr-FR" sz="1600" dirty="0" smtClean="0"/>
                  <a:t> but </a:t>
                </a:r>
                <a:r>
                  <a:rPr lang="fr-FR" sz="1600" dirty="0" err="1" smtClean="0"/>
                  <a:t>with</a:t>
                </a:r>
                <a:r>
                  <a:rPr lang="fr-FR" sz="1600" dirty="0" smtClean="0"/>
                  <a:t> K </a:t>
                </a:r>
                <a:r>
                  <a:rPr lang="fr-FR" sz="1600" dirty="0" err="1" smtClean="0"/>
                  <a:t>categories</a:t>
                </a:r>
                <a:r>
                  <a:rPr lang="fr-FR" sz="1600" dirty="0" smtClean="0"/>
                  <a:t> (</a:t>
                </a:r>
                <a14:m>
                  <m:oMath xmlns:m="http://schemas.openxmlformats.org/officeDocument/2006/math"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fr-FR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e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fr-FR" sz="16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fr-FR" sz="16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sz="1600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fr-FR" sz="16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  <m:sSub>
                              <m:sSubPr>
                                <m:ctrlPr>
                                  <a:rPr lang="fr-FR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1600" b="0" i="1" smtClean="0">
                                    <a:latin typeface="Cambria Math" panose="02040503050406030204" pitchFamily="18" charset="0"/>
                                  </a:rPr>
                                  <m:t>𝛽</m:t>
                                </m:r>
                              </m:e>
                              <m:sub>
                                <m:r>
                                  <a:rPr lang="fr-FR" sz="1600" b="0" i="1" smtClean="0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sub>
                            </m:sSub>
                          </m:sup>
                        </m:sSup>
                      </m:num>
                      <m:den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1+</m:t>
                        </m:r>
                        <m:nary>
                          <m:naryPr>
                            <m:chr m:val="∑"/>
                            <m:subHide m:val="on"/>
                            <m:supHide m:val="on"/>
                            <m:ctrlPr>
                              <a:rPr lang="fr-FR" sz="1600" b="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/>
                          <m:sup/>
                          <m:e>
                            <m:sSup>
                              <m:sSupPr>
                                <m:ctrlPr>
                                  <a:rPr lang="fr-FR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fr-FR" sz="1600" b="0" i="1" smtClean="0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lang="fr-FR" sz="1600" b="0" i="1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  <m:sSub>
                                  <m:sSubPr>
                                    <m:ctrlPr>
                                      <a:rPr lang="fr-FR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sz="1600" b="0" i="1" smtClean="0">
                                        <a:latin typeface="Cambria Math" panose="02040503050406030204" pitchFamily="18" charset="0"/>
                                      </a:rPr>
                                      <m:t>𝛽</m:t>
                                    </m:r>
                                  </m:e>
                                  <m:sub>
                                    <m:r>
                                      <a:rPr lang="fr-FR" sz="1600" b="0" i="1" smtClean="0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sub>
                                </m:sSub>
                              </m:sup>
                            </m:sSup>
                          </m:e>
                        </m:nary>
                      </m:den>
                    </m:f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fr-FR" sz="1600" dirty="0" smtClean="0"/>
              </a:p>
              <a:p>
                <a:r>
                  <a:rPr lang="fr-FR" sz="1600" dirty="0" smtClean="0"/>
                  <a:t> </a:t>
                </a:r>
                <a:r>
                  <a:rPr lang="fr-FR" sz="1600" dirty="0" err="1" smtClean="0"/>
                  <a:t>Covariates</a:t>
                </a:r>
                <a:r>
                  <a:rPr lang="fr-FR" sz="1600" dirty="0" smtClean="0"/>
                  <a:t> (</a:t>
                </a:r>
                <a:r>
                  <a:rPr lang="el-GR" sz="1600" dirty="0" smtClean="0"/>
                  <a:t>θ</a:t>
                </a:r>
                <a:r>
                  <a:rPr lang="fr-FR" sz="1600" dirty="0" smtClean="0"/>
                  <a:t>, </a:t>
                </a:r>
                <a:r>
                  <a:rPr lang="fr-FR" sz="1600" dirty="0" err="1" smtClean="0"/>
                  <a:t>aw</a:t>
                </a:r>
                <a:r>
                  <a:rPr lang="fr-FR" sz="1600" dirty="0" smtClean="0"/>
                  <a:t> and </a:t>
                </a:r>
                <a:r>
                  <a:rPr lang="fr-FR" sz="1600" dirty="0" err="1" smtClean="0"/>
                  <a:t>compet</a:t>
                </a:r>
                <a:r>
                  <a:rPr lang="fr-FR" sz="1600" dirty="0" smtClean="0"/>
                  <a:t>) </a:t>
                </a:r>
                <a:r>
                  <a:rPr lang="fr-FR" sz="1600" dirty="0" err="1" smtClean="0"/>
                  <a:t>selected</a:t>
                </a:r>
                <a:r>
                  <a:rPr lang="fr-FR" sz="1600" dirty="0" smtClean="0"/>
                  <a:t> by BIC </a:t>
                </a:r>
                <a:r>
                  <a:rPr lang="fr-FR" sz="1600" dirty="0" err="1" smtClean="0"/>
                  <a:t>criterion</a:t>
                </a:r>
                <a:endParaRPr lang="fr-FR" sz="1600" dirty="0" smtClean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fr-FR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𝜅</m:t>
                        </m:r>
                      </m:e>
                      <m:sub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𝑐𝑜h𝑒𝑛</m:t>
                        </m:r>
                      </m:sub>
                    </m:sSub>
                  </m:oMath>
                </a14:m>
                <a:r>
                  <a:rPr lang="fr-FR" sz="1600" dirty="0" smtClean="0"/>
                  <a:t>= 0.65 (</a:t>
                </a:r>
                <a:r>
                  <a:rPr lang="fr-FR" sz="1600" dirty="0" err="1" smtClean="0"/>
                  <a:t>strong</a:t>
                </a:r>
                <a:r>
                  <a:rPr lang="fr-FR" sz="1600" dirty="0" smtClean="0"/>
                  <a:t> agreement)</a:t>
                </a:r>
                <a:endParaRPr lang="fr-FR" sz="1600" dirty="0"/>
              </a:p>
            </p:txBody>
          </p:sp>
        </mc:Choice>
        <mc:Fallback xmlns="">
          <p:sp>
            <p:nvSpPr>
              <p:cNvPr id="14" name="ZoneTexte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470" y="555548"/>
                <a:ext cx="11597154" cy="1012778"/>
              </a:xfrm>
              <a:prstGeom prst="rect">
                <a:avLst/>
              </a:prstGeom>
              <a:blipFill>
                <a:blip r:embed="rId4"/>
                <a:stretch>
                  <a:fillRect l="-315" t="-602" b="-722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" name="Image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470" y="1589486"/>
            <a:ext cx="5773748" cy="4949426"/>
          </a:xfrm>
          <a:prstGeom prst="rect">
            <a:avLst/>
          </a:prstGeom>
        </p:spPr>
      </p:pic>
      <p:pic>
        <p:nvPicPr>
          <p:cNvPr id="26" name="Image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0646" y="1589486"/>
            <a:ext cx="5768978" cy="4945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88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3A415-2573-44F9-8A31-B30F51FB65B6}" type="slidenum">
              <a:rPr lang="en-GB" smtClean="0"/>
              <a:pPr/>
              <a:t>2</a:t>
            </a:fld>
            <a:endParaRPr lang="en-GB" dirty="0"/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155575" y="43781"/>
            <a:ext cx="10515600" cy="8576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dirty="0" smtClean="0"/>
              <a:t>Context</a:t>
            </a:r>
            <a:endParaRPr lang="en-GB" sz="3200" dirty="0"/>
          </a:p>
        </p:txBody>
      </p:sp>
      <p:sp>
        <p:nvSpPr>
          <p:cNvPr id="7" name="ZoneTexte 6"/>
          <p:cNvSpPr txBox="1"/>
          <p:nvPr/>
        </p:nvSpPr>
        <p:spPr>
          <a:xfrm>
            <a:off x="147378" y="4437512"/>
            <a:ext cx="1179316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fr-FR" sz="2000" b="1" dirty="0" err="1"/>
              <a:t>Does</a:t>
            </a:r>
            <a:r>
              <a:rPr lang="fr-FR" sz="2000" b="1" dirty="0"/>
              <a:t> </a:t>
            </a:r>
            <a:r>
              <a:rPr lang="fr-FR" sz="2000" b="1" dirty="0" err="1"/>
              <a:t>it</a:t>
            </a:r>
            <a:r>
              <a:rPr lang="fr-FR" sz="2000" b="1" dirty="0"/>
              <a:t> </a:t>
            </a:r>
            <a:r>
              <a:rPr lang="fr-FR" sz="2000" b="1" dirty="0" err="1"/>
              <a:t>grow</a:t>
            </a:r>
            <a:r>
              <a:rPr lang="fr-FR" sz="2000" b="1" dirty="0"/>
              <a:t> </a:t>
            </a:r>
            <a:r>
              <a:rPr lang="fr-FR" sz="2000" b="1" dirty="0" smtClean="0"/>
              <a:t>? </a:t>
            </a:r>
            <a:r>
              <a:rPr lang="fr-FR" sz="2000" dirty="0" err="1" smtClean="0"/>
              <a:t>Characterize</a:t>
            </a:r>
            <a:r>
              <a:rPr lang="fr-FR" sz="2000" dirty="0" smtClean="0"/>
              <a:t> the </a:t>
            </a:r>
            <a:r>
              <a:rPr lang="fr-FR" sz="2000" dirty="0" err="1" smtClean="0"/>
              <a:t>probability</a:t>
            </a:r>
            <a:r>
              <a:rPr lang="fr-FR" sz="2000" dirty="0" smtClean="0"/>
              <a:t> of </a:t>
            </a:r>
            <a:r>
              <a:rPr lang="fr-FR" sz="2000" dirty="0" err="1" smtClean="0"/>
              <a:t>growth</a:t>
            </a:r>
            <a:r>
              <a:rPr lang="fr-FR" sz="2000" dirty="0" smtClean="0"/>
              <a:t> of 25 </a:t>
            </a:r>
            <a:r>
              <a:rPr lang="fr-FR" sz="2000" dirty="0" err="1" smtClean="0"/>
              <a:t>strains</a:t>
            </a:r>
            <a:r>
              <a:rPr lang="fr-FR" sz="2000" dirty="0" smtClean="0"/>
              <a:t> of </a:t>
            </a:r>
            <a:r>
              <a:rPr lang="fr-FR" sz="2000" dirty="0" err="1" smtClean="0"/>
              <a:t>Fusarium</a:t>
            </a:r>
            <a:r>
              <a:rPr lang="fr-FR" sz="2000" dirty="0" smtClean="0"/>
              <a:t> </a:t>
            </a:r>
            <a:r>
              <a:rPr lang="fr-FR" sz="2000" dirty="0" err="1" smtClean="0"/>
              <a:t>under</a:t>
            </a:r>
            <a:r>
              <a:rPr lang="fr-FR" sz="2000" dirty="0" smtClean="0"/>
              <a:t> ≠ T° x </a:t>
            </a:r>
            <a:r>
              <a:rPr lang="fr-FR" sz="2000" dirty="0" err="1" smtClean="0"/>
              <a:t>aw</a:t>
            </a:r>
            <a:r>
              <a:rPr lang="fr-FR" sz="2000" dirty="0" smtClean="0"/>
              <a:t> (</a:t>
            </a:r>
            <a:r>
              <a:rPr lang="fr-FR" dirty="0" smtClean="0"/>
              <a:t>Water </a:t>
            </a:r>
            <a:r>
              <a:rPr lang="fr-FR" dirty="0" err="1" smtClean="0"/>
              <a:t>availability</a:t>
            </a:r>
            <a:r>
              <a:rPr lang="fr-FR" sz="2000" dirty="0" smtClean="0"/>
              <a:t>)</a:t>
            </a:r>
            <a:br>
              <a:rPr lang="fr-FR" sz="2000" dirty="0" smtClean="0"/>
            </a:br>
            <a:endParaRPr lang="fr-FR" sz="2000" b="1" dirty="0" smtClean="0"/>
          </a:p>
          <a:p>
            <a:pPr marL="457200" indent="-457200">
              <a:buFont typeface="+mj-lt"/>
              <a:buAutoNum type="arabicPeriod"/>
            </a:pPr>
            <a:r>
              <a:rPr lang="fr-FR" sz="2000" b="1" dirty="0"/>
              <a:t>How </a:t>
            </a:r>
            <a:r>
              <a:rPr lang="fr-FR" sz="2000" b="1" dirty="0" err="1"/>
              <a:t>does</a:t>
            </a:r>
            <a:r>
              <a:rPr lang="fr-FR" sz="2000" b="1" dirty="0"/>
              <a:t> </a:t>
            </a:r>
            <a:r>
              <a:rPr lang="fr-FR" sz="2000" b="1" dirty="0" err="1"/>
              <a:t>it</a:t>
            </a:r>
            <a:r>
              <a:rPr lang="fr-FR" sz="2000" b="1" dirty="0"/>
              <a:t> </a:t>
            </a:r>
            <a:r>
              <a:rPr lang="fr-FR" sz="2000" b="1" dirty="0" err="1"/>
              <a:t>grow</a:t>
            </a:r>
            <a:r>
              <a:rPr lang="fr-FR" sz="2000" b="1" dirty="0"/>
              <a:t> </a:t>
            </a:r>
            <a:r>
              <a:rPr lang="fr-FR" sz="2000" b="1" dirty="0" smtClean="0"/>
              <a:t>? </a:t>
            </a:r>
            <a:r>
              <a:rPr lang="fr-FR" sz="2000" dirty="0" err="1" smtClean="0"/>
              <a:t>Characterize</a:t>
            </a:r>
            <a:r>
              <a:rPr lang="fr-FR" sz="2000" dirty="0" smtClean="0"/>
              <a:t> the </a:t>
            </a:r>
            <a:r>
              <a:rPr lang="fr-FR" sz="2000" dirty="0" err="1"/>
              <a:t>kinetics</a:t>
            </a:r>
            <a:r>
              <a:rPr lang="fr-FR" sz="2000" dirty="0"/>
              <a:t> of </a:t>
            </a:r>
            <a:r>
              <a:rPr lang="fr-FR" sz="2000" dirty="0" err="1"/>
              <a:t>growth</a:t>
            </a:r>
            <a:r>
              <a:rPr lang="fr-FR" sz="2000" dirty="0"/>
              <a:t> of 25 </a:t>
            </a:r>
            <a:r>
              <a:rPr lang="fr-FR" sz="2000" dirty="0" err="1"/>
              <a:t>strains</a:t>
            </a:r>
            <a:r>
              <a:rPr lang="fr-FR" sz="2000" dirty="0"/>
              <a:t> of </a:t>
            </a:r>
            <a:r>
              <a:rPr lang="fr-FR" sz="2000" dirty="0" err="1"/>
              <a:t>Fusarium</a:t>
            </a:r>
            <a:r>
              <a:rPr lang="fr-FR" sz="2000" dirty="0"/>
              <a:t> </a:t>
            </a:r>
            <a:r>
              <a:rPr lang="fr-FR" sz="2000" dirty="0" err="1"/>
              <a:t>under</a:t>
            </a:r>
            <a:r>
              <a:rPr lang="fr-FR" sz="2000" dirty="0"/>
              <a:t> ≠ T° x </a:t>
            </a:r>
            <a:r>
              <a:rPr lang="fr-FR" sz="2000" dirty="0" err="1" smtClean="0"/>
              <a:t>aw</a:t>
            </a:r>
            <a:r>
              <a:rPr lang="fr-FR" sz="2000" dirty="0" smtClean="0"/>
              <a:t/>
            </a:r>
            <a:br>
              <a:rPr lang="fr-FR" sz="2000" dirty="0" smtClean="0"/>
            </a:br>
            <a:endParaRPr lang="fr-FR" sz="2000" b="1" dirty="0" smtClean="0"/>
          </a:p>
          <a:p>
            <a:pPr marL="457200" indent="-457200">
              <a:buFont typeface="+mj-lt"/>
              <a:buAutoNum type="arabicPeriod"/>
            </a:pPr>
            <a:r>
              <a:rPr lang="fr-FR" sz="2000" b="1" dirty="0"/>
              <a:t>How </a:t>
            </a:r>
            <a:r>
              <a:rPr lang="fr-FR" sz="2000" b="1" dirty="0" err="1"/>
              <a:t>does</a:t>
            </a:r>
            <a:r>
              <a:rPr lang="fr-FR" sz="2000" b="1" dirty="0"/>
              <a:t> </a:t>
            </a:r>
            <a:r>
              <a:rPr lang="fr-FR" sz="2000" b="1" dirty="0" err="1"/>
              <a:t>it</a:t>
            </a:r>
            <a:r>
              <a:rPr lang="fr-FR" sz="2000" b="1" dirty="0"/>
              <a:t> </a:t>
            </a:r>
            <a:r>
              <a:rPr lang="fr-FR" sz="2000" b="1" dirty="0" err="1"/>
              <a:t>grow</a:t>
            </a:r>
            <a:r>
              <a:rPr lang="fr-FR" sz="2000" b="1" dirty="0"/>
              <a:t> </a:t>
            </a:r>
            <a:r>
              <a:rPr lang="fr-FR" sz="2000" b="1" dirty="0" err="1"/>
              <a:t>with</a:t>
            </a:r>
            <a:r>
              <a:rPr lang="fr-FR" sz="2000" b="1" dirty="0"/>
              <a:t> </a:t>
            </a:r>
            <a:r>
              <a:rPr lang="fr-FR" sz="2000" b="1" dirty="0" err="1"/>
              <a:t>other</a:t>
            </a:r>
            <a:r>
              <a:rPr lang="fr-FR" sz="2000" b="1" dirty="0"/>
              <a:t> </a:t>
            </a:r>
            <a:r>
              <a:rPr lang="fr-FR" sz="2000" b="1" dirty="0" err="1"/>
              <a:t>species</a:t>
            </a:r>
            <a:r>
              <a:rPr lang="fr-FR" sz="2000" b="1" dirty="0"/>
              <a:t> </a:t>
            </a:r>
            <a:r>
              <a:rPr lang="fr-FR" sz="2000" b="1" dirty="0" smtClean="0"/>
              <a:t>? </a:t>
            </a:r>
            <a:r>
              <a:rPr lang="fr-FR" sz="2000" dirty="0" smtClean="0"/>
              <a:t>Model the </a:t>
            </a:r>
            <a:r>
              <a:rPr lang="fr-FR" sz="2000" dirty="0" err="1" smtClean="0"/>
              <a:t>competition</a:t>
            </a:r>
            <a:r>
              <a:rPr lang="fr-FR" sz="2000" dirty="0" smtClean="0"/>
              <a:t> </a:t>
            </a:r>
            <a:r>
              <a:rPr lang="fr-FR" sz="2000" dirty="0" err="1" smtClean="0"/>
              <a:t>between</a:t>
            </a:r>
            <a:r>
              <a:rPr lang="fr-FR" sz="2000" dirty="0"/>
              <a:t> ≠ </a:t>
            </a:r>
            <a:r>
              <a:rPr lang="fr-FR" sz="2000" dirty="0" err="1" smtClean="0"/>
              <a:t>strains</a:t>
            </a:r>
            <a:endParaRPr lang="fr-FR" sz="2000" dirty="0"/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70613-B2FE-4AD7-A97E-02721E2E89CC}" type="datetime1">
              <a:rPr lang="en-GB" smtClean="0"/>
              <a:t>16/05/2024</a:t>
            </a:fld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255435" y="668735"/>
            <a:ext cx="126199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u="sng" dirty="0" err="1" smtClean="0"/>
              <a:t>Fusarium</a:t>
            </a:r>
            <a:r>
              <a:rPr lang="fr-FR" u="sng" dirty="0" smtClean="0"/>
              <a:t> </a:t>
            </a:r>
            <a:r>
              <a:rPr lang="fr-FR" u="sng" dirty="0" err="1" smtClean="0"/>
              <a:t>head</a:t>
            </a:r>
            <a:r>
              <a:rPr lang="fr-FR" u="sng" dirty="0" smtClean="0"/>
              <a:t> </a:t>
            </a:r>
            <a:r>
              <a:rPr lang="fr-FR" u="sng" dirty="0" err="1" smtClean="0"/>
              <a:t>blight</a:t>
            </a:r>
            <a:r>
              <a:rPr lang="fr-FR" u="sng" dirty="0" smtClean="0"/>
              <a:t>:</a:t>
            </a:r>
            <a:r>
              <a:rPr lang="fr-FR" dirty="0" smtClean="0"/>
              <a:t> </a:t>
            </a:r>
            <a:r>
              <a:rPr lang="fr-FR" dirty="0" err="1" smtClean="0"/>
              <a:t>Fungal</a:t>
            </a:r>
            <a:r>
              <a:rPr lang="fr-FR" dirty="0" smtClean="0"/>
              <a:t> </a:t>
            </a:r>
            <a:r>
              <a:rPr lang="fr-FR" dirty="0" err="1" smtClean="0"/>
              <a:t>disease</a:t>
            </a:r>
            <a:r>
              <a:rPr lang="fr-FR" dirty="0" smtClean="0"/>
              <a:t> </a:t>
            </a:r>
            <a:r>
              <a:rPr lang="fr-FR" dirty="0" smtClean="0">
                <a:sym typeface="Wingdings" panose="05000000000000000000" pitchFamily="2" charset="2"/>
              </a:rPr>
              <a:t> lot of damages (</a:t>
            </a:r>
            <a:r>
              <a:rPr lang="fr-FR" dirty="0" err="1" smtClean="0">
                <a:sym typeface="Wingdings" panose="05000000000000000000" pitchFamily="2" charset="2"/>
              </a:rPr>
              <a:t>yield</a:t>
            </a:r>
            <a:r>
              <a:rPr lang="fr-FR" dirty="0" smtClean="0">
                <a:sym typeface="Wingdings" panose="05000000000000000000" pitchFamily="2" charset="2"/>
              </a:rPr>
              <a:t>, production of </a:t>
            </a:r>
            <a:r>
              <a:rPr lang="fr-FR" dirty="0" err="1" smtClean="0">
                <a:sym typeface="Wingdings" panose="05000000000000000000" pitchFamily="2" charset="2"/>
              </a:rPr>
              <a:t>dangerous</a:t>
            </a:r>
            <a:r>
              <a:rPr lang="fr-FR" dirty="0" smtClean="0">
                <a:sym typeface="Wingdings" panose="05000000000000000000" pitchFamily="2" charset="2"/>
              </a:rPr>
              <a:t> </a:t>
            </a:r>
            <a:r>
              <a:rPr lang="fr-FR" dirty="0" err="1" smtClean="0">
                <a:sym typeface="Wingdings" panose="05000000000000000000" pitchFamily="2" charset="2"/>
              </a:rPr>
              <a:t>mycotoxins</a:t>
            </a:r>
            <a:r>
              <a:rPr lang="fr-FR" dirty="0" smtClean="0">
                <a:sym typeface="Wingdings" panose="05000000000000000000" pitchFamily="2" charset="2"/>
              </a:rPr>
              <a:t> etc.)</a:t>
            </a:r>
          </a:p>
          <a:p>
            <a:pPr algn="just"/>
            <a:r>
              <a:rPr lang="fr-FR" b="1" dirty="0" err="1" smtClean="0">
                <a:sym typeface="Wingdings" panose="05000000000000000000" pitchFamily="2" charset="2"/>
              </a:rPr>
              <a:t>Caused</a:t>
            </a:r>
            <a:r>
              <a:rPr lang="fr-FR" b="1" dirty="0" smtClean="0">
                <a:sym typeface="Wingdings" panose="05000000000000000000" pitchFamily="2" charset="2"/>
              </a:rPr>
              <a:t> by </a:t>
            </a:r>
            <a:r>
              <a:rPr lang="fr-FR" b="1" dirty="0" err="1" smtClean="0">
                <a:sym typeface="Wingdings" panose="05000000000000000000" pitchFamily="2" charset="2"/>
              </a:rPr>
              <a:t>different</a:t>
            </a:r>
            <a:r>
              <a:rPr lang="fr-FR" b="1" dirty="0" smtClean="0">
                <a:sym typeface="Wingdings" panose="05000000000000000000" pitchFamily="2" charset="2"/>
              </a:rPr>
              <a:t> </a:t>
            </a:r>
            <a:r>
              <a:rPr lang="fr-FR" b="1" dirty="0" err="1" smtClean="0">
                <a:sym typeface="Wingdings" panose="05000000000000000000" pitchFamily="2" charset="2"/>
              </a:rPr>
              <a:t>species</a:t>
            </a:r>
            <a:r>
              <a:rPr lang="fr-FR" b="1" dirty="0" smtClean="0">
                <a:sym typeface="Wingdings" panose="05000000000000000000" pitchFamily="2" charset="2"/>
              </a:rPr>
              <a:t> of </a:t>
            </a:r>
            <a:r>
              <a:rPr lang="fr-FR" b="1" dirty="0" err="1" smtClean="0">
                <a:sym typeface="Wingdings" panose="05000000000000000000" pitchFamily="2" charset="2"/>
              </a:rPr>
              <a:t>Fusarium</a:t>
            </a:r>
            <a:endParaRPr lang="fr-FR" b="1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6291" y="1437554"/>
            <a:ext cx="3562229" cy="237221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95"/>
          <a:stretch/>
        </p:blipFill>
        <p:spPr>
          <a:xfrm>
            <a:off x="2075329" y="1437554"/>
            <a:ext cx="3558542" cy="237221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18520" y="207750"/>
            <a:ext cx="922020" cy="922020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-76646" y="3932252"/>
            <a:ext cx="117437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/>
              <a:t>How </a:t>
            </a:r>
            <a:r>
              <a:rPr lang="fr-FR" sz="2400" b="1" dirty="0" err="1" smtClean="0"/>
              <a:t>will</a:t>
            </a:r>
            <a:r>
              <a:rPr lang="fr-FR" sz="2400" b="1" dirty="0" smtClean="0"/>
              <a:t> the </a:t>
            </a:r>
            <a:r>
              <a:rPr lang="fr-FR" sz="2400" b="1" dirty="0" err="1" smtClean="0"/>
              <a:t>repartition</a:t>
            </a:r>
            <a:r>
              <a:rPr lang="fr-FR" sz="2400" b="1" dirty="0" smtClean="0"/>
              <a:t> of the </a:t>
            </a:r>
            <a:r>
              <a:rPr lang="fr-FR" sz="2400" b="1" dirty="0" err="1" smtClean="0"/>
              <a:t>different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species</a:t>
            </a:r>
            <a:r>
              <a:rPr lang="fr-FR" sz="2400" b="1" dirty="0" smtClean="0"/>
              <a:t> of </a:t>
            </a:r>
            <a:r>
              <a:rPr lang="fr-FR" sz="2400" b="1" dirty="0" err="1" smtClean="0"/>
              <a:t>Fusarium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evolve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with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climate</a:t>
            </a:r>
            <a:r>
              <a:rPr lang="fr-FR" sz="2400" b="1" dirty="0" smtClean="0"/>
              <a:t> change ?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3164858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7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ctrTitle"/>
          </p:nvPr>
        </p:nvSpPr>
        <p:spPr>
          <a:xfrm>
            <a:off x="4061022" y="3126377"/>
            <a:ext cx="4743344" cy="629496"/>
          </a:xfrm>
          <a:prstGeom prst="roundRect">
            <a:avLst/>
          </a:prstGeom>
          <a:solidFill>
            <a:srgbClr val="CDE3BC"/>
          </a:solidFill>
        </p:spPr>
        <p:txBody>
          <a:bodyPr>
            <a:noAutofit/>
          </a:bodyPr>
          <a:lstStyle/>
          <a:p>
            <a:r>
              <a:rPr lang="fr-FR" sz="3600" b="1" dirty="0" smtClean="0"/>
              <a:t>PERSPECTIVES</a:t>
            </a:r>
            <a:endParaRPr lang="en-GB" sz="3600" b="1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B1A5ED-4979-47A3-AEB3-C8A14BB68CB2}" type="slidenum">
              <a:rPr kumimoji="0" lang="en-GB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E758D9-83BE-4D4B-BE16-79AACEA9D47D}" type="datetime1">
              <a:rPr kumimoji="0" lang="en-GB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16/05/2024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4774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765DA-DF85-4B89-AB8B-15F2305128D6}" type="datetime1">
              <a:rPr lang="en-GB" smtClean="0"/>
              <a:t>16/05/2024</a:t>
            </a:fld>
            <a:endParaRPr lang="en-GB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3A415-2573-44F9-8A31-B30F51FB65B6}" type="slidenum">
              <a:rPr lang="en-GB" smtClean="0"/>
              <a:pPr/>
              <a:t>21</a:t>
            </a:fld>
            <a:endParaRPr lang="en-GB" dirty="0"/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155575" y="-9544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dirty="0" smtClean="0"/>
              <a:t>Perspectives</a:t>
            </a:r>
            <a:endParaRPr lang="en-GB" sz="3200" dirty="0"/>
          </a:p>
        </p:txBody>
      </p:sp>
      <p:sp>
        <p:nvSpPr>
          <p:cNvPr id="6" name="ZoneTexte 5"/>
          <p:cNvSpPr txBox="1"/>
          <p:nvPr/>
        </p:nvSpPr>
        <p:spPr>
          <a:xfrm>
            <a:off x="385803" y="567335"/>
            <a:ext cx="7894510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endParaRPr lang="fr-FR" sz="2400" i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Wingdings" panose="05000000000000000000" pitchFamily="2" charset="2"/>
            </a:endParaRPr>
          </a:p>
          <a:p>
            <a:pPr lvl="0"/>
            <a:r>
              <a:rPr lang="fr-FR" sz="2400" i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On the </a:t>
            </a:r>
            <a:r>
              <a:rPr lang="fr-FR" sz="2400" i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competition</a:t>
            </a:r>
            <a:r>
              <a:rPr lang="fr-FR" sz="2400" i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 </a:t>
            </a:r>
            <a:r>
              <a:rPr lang="fr-FR" sz="2400" i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models</a:t>
            </a:r>
            <a:endParaRPr lang="fr-FR" sz="2400" i="1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Wingdings" panose="05000000000000000000" pitchFamily="2" charset="2"/>
            </a:endParaRPr>
          </a:p>
          <a:p>
            <a:pPr lvl="0"/>
            <a:endParaRPr lang="fr-FR" sz="2400" i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Wingdings" panose="05000000000000000000" pitchFamily="2" charset="2"/>
            </a:endParaRP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fr-FR" sz="2000" b="1" dirty="0" err="1" smtClean="0"/>
              <a:t>Probabilistic</a:t>
            </a:r>
            <a:r>
              <a:rPr lang="fr-FR" sz="2000" b="1" dirty="0" smtClean="0"/>
              <a:t> </a:t>
            </a:r>
            <a:r>
              <a:rPr lang="fr-FR" sz="2000" b="1" dirty="0" err="1" smtClean="0"/>
              <a:t>outcome</a:t>
            </a:r>
            <a:r>
              <a:rPr lang="fr-FR" sz="2000" b="1" dirty="0" smtClean="0"/>
              <a:t> (Bradley-Terry </a:t>
            </a:r>
            <a:r>
              <a:rPr lang="fr-FR" sz="2000" b="1" dirty="0" err="1" smtClean="0"/>
              <a:t>models</a:t>
            </a:r>
            <a:r>
              <a:rPr lang="fr-FR" sz="2000" b="1" dirty="0" smtClean="0"/>
              <a:t>: P(i&gt;j)) </a:t>
            </a:r>
            <a:r>
              <a:rPr lang="fr-FR" sz="2000" dirty="0">
                <a:sym typeface="Wingdings" panose="05000000000000000000" pitchFamily="2" charset="2"/>
              </a:rPr>
              <a:t/>
            </a:r>
            <a:br>
              <a:rPr lang="fr-FR" sz="2000" dirty="0">
                <a:sym typeface="Wingdings" panose="05000000000000000000" pitchFamily="2" charset="2"/>
              </a:rPr>
            </a:br>
            <a:endParaRPr lang="fr-FR" sz="2400" i="1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Wingdings" panose="05000000000000000000" pitchFamily="2" charset="2"/>
            </a:endParaRPr>
          </a:p>
          <a:p>
            <a:pPr lvl="0"/>
            <a:r>
              <a:rPr lang="fr-FR" sz="2400" i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Links in vitro - in vivo</a:t>
            </a:r>
            <a:br>
              <a:rPr lang="fr-FR" sz="2400" i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</a:br>
            <a:endParaRPr lang="fr-FR" sz="2400" i="1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Wingdings" panose="05000000000000000000" pitchFamily="2" charset="2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000" b="1" dirty="0" smtClean="0"/>
              <a:t>How </a:t>
            </a:r>
            <a:r>
              <a:rPr lang="fr-FR" sz="2000" b="1" dirty="0" err="1"/>
              <a:t>does</a:t>
            </a:r>
            <a:r>
              <a:rPr lang="fr-FR" sz="2000" b="1" dirty="0"/>
              <a:t> </a:t>
            </a:r>
            <a:r>
              <a:rPr lang="fr-FR" sz="2000" b="1" dirty="0" err="1"/>
              <a:t>it</a:t>
            </a:r>
            <a:r>
              <a:rPr lang="fr-FR" sz="2000" b="1" dirty="0"/>
              <a:t> </a:t>
            </a:r>
            <a:r>
              <a:rPr lang="fr-FR" sz="2000" b="1" dirty="0" err="1"/>
              <a:t>grow</a:t>
            </a:r>
            <a:r>
              <a:rPr lang="fr-FR" sz="2000" b="1" dirty="0"/>
              <a:t> in the </a:t>
            </a:r>
            <a:r>
              <a:rPr lang="fr-FR" sz="2000" b="1" dirty="0" err="1"/>
              <a:t>field</a:t>
            </a:r>
            <a:r>
              <a:rPr lang="fr-FR" sz="2000" b="1" dirty="0"/>
              <a:t> ?</a:t>
            </a:r>
            <a:r>
              <a:rPr lang="fr-FR" sz="2000" dirty="0"/>
              <a:t> </a:t>
            </a:r>
            <a:r>
              <a:rPr lang="fr-FR" sz="2000" dirty="0" err="1" smtClean="0"/>
              <a:t>Characterize</a:t>
            </a:r>
            <a:r>
              <a:rPr lang="fr-FR" sz="2000" dirty="0" smtClean="0"/>
              <a:t> </a:t>
            </a:r>
            <a:r>
              <a:rPr lang="fr-FR" sz="2000" dirty="0"/>
              <a:t>the infection </a:t>
            </a:r>
            <a:r>
              <a:rPr lang="fr-FR" sz="2000" dirty="0" err="1"/>
              <a:t>risk</a:t>
            </a:r>
            <a:r>
              <a:rPr lang="fr-FR" sz="2000" dirty="0"/>
              <a:t> = f(</a:t>
            </a:r>
            <a:r>
              <a:rPr lang="fr-FR" sz="2000" dirty="0" err="1"/>
              <a:t>Climate</a:t>
            </a:r>
            <a:r>
              <a:rPr lang="fr-FR" sz="2000" dirty="0"/>
              <a:t>, </a:t>
            </a:r>
            <a:r>
              <a:rPr lang="fr-FR" sz="2000" dirty="0" err="1"/>
              <a:t>agronomic</a:t>
            </a:r>
            <a:r>
              <a:rPr lang="fr-FR" sz="2000" dirty="0"/>
              <a:t> practices) </a:t>
            </a:r>
            <a:r>
              <a:rPr lang="fr-FR" sz="2000" dirty="0" err="1"/>
              <a:t>using</a:t>
            </a:r>
            <a:r>
              <a:rPr lang="fr-FR" sz="2000" dirty="0"/>
              <a:t> a DB </a:t>
            </a:r>
            <a:r>
              <a:rPr lang="fr-FR" sz="2000" dirty="0" err="1"/>
              <a:t>from</a:t>
            </a:r>
            <a:r>
              <a:rPr lang="fr-FR" sz="2000" dirty="0"/>
              <a:t> </a:t>
            </a:r>
            <a:r>
              <a:rPr lang="fr-FR" sz="2000" dirty="0" err="1" smtClean="0"/>
              <a:t>Arvalis</a:t>
            </a:r>
            <a:r>
              <a:rPr lang="fr-FR" sz="2000" dirty="0" smtClean="0"/>
              <a:t/>
            </a:r>
            <a:br>
              <a:rPr lang="fr-FR" sz="2000" dirty="0" smtClean="0"/>
            </a:br>
            <a:r>
              <a:rPr lang="fr-FR" sz="2000" dirty="0" smtClean="0"/>
              <a:t>	</a:t>
            </a:r>
            <a:r>
              <a:rPr lang="fr-FR" sz="2000" dirty="0">
                <a:sym typeface="Wingdings" panose="05000000000000000000" pitchFamily="2" charset="2"/>
              </a:rPr>
              <a:t> </a:t>
            </a:r>
            <a:r>
              <a:rPr lang="fr-FR" sz="2000" dirty="0" smtClean="0">
                <a:sym typeface="Wingdings" panose="05000000000000000000" pitchFamily="2" charset="2"/>
              </a:rPr>
              <a:t>Do in vitro data </a:t>
            </a:r>
            <a:r>
              <a:rPr lang="fr-FR" sz="2000" dirty="0" err="1" smtClean="0">
                <a:sym typeface="Wingdings" panose="05000000000000000000" pitchFamily="2" charset="2"/>
              </a:rPr>
              <a:t>bring</a:t>
            </a:r>
            <a:r>
              <a:rPr lang="fr-FR" sz="2000" dirty="0" smtClean="0">
                <a:sym typeface="Wingdings" panose="05000000000000000000" pitchFamily="2" charset="2"/>
              </a:rPr>
              <a:t> an information of </a:t>
            </a:r>
            <a:r>
              <a:rPr lang="fr-FR" sz="2000" dirty="0" err="1" smtClean="0">
                <a:sym typeface="Wingdings" panose="05000000000000000000" pitchFamily="2" charset="2"/>
              </a:rPr>
              <a:t>interest</a:t>
            </a:r>
            <a:r>
              <a:rPr lang="fr-FR" sz="2000" dirty="0" smtClean="0">
                <a:sym typeface="Wingdings" panose="05000000000000000000" pitchFamily="2" charset="2"/>
              </a:rPr>
              <a:t> ?</a:t>
            </a:r>
            <a:r>
              <a:rPr lang="fr-FR" sz="2400" dirty="0" smtClean="0">
                <a:sym typeface="Wingdings" panose="05000000000000000000" pitchFamily="2" charset="2"/>
              </a:rPr>
              <a:t/>
            </a:r>
            <a:br>
              <a:rPr lang="fr-FR" sz="2400" dirty="0" smtClean="0">
                <a:sym typeface="Wingdings" panose="05000000000000000000" pitchFamily="2" charset="2"/>
              </a:rPr>
            </a:br>
            <a:r>
              <a:rPr lang="fr-FR" sz="2400" dirty="0" smtClean="0"/>
              <a:t/>
            </a:r>
            <a:br>
              <a:rPr lang="fr-FR" sz="2400" dirty="0" smtClean="0"/>
            </a:br>
            <a:endParaRPr lang="fr-FR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000" b="1" dirty="0" smtClean="0"/>
              <a:t>How </a:t>
            </a:r>
            <a:r>
              <a:rPr lang="fr-FR" sz="2000" b="1" dirty="0" err="1"/>
              <a:t>will</a:t>
            </a:r>
            <a:r>
              <a:rPr lang="fr-FR" sz="2000" b="1" dirty="0"/>
              <a:t> </a:t>
            </a:r>
            <a:r>
              <a:rPr lang="fr-FR" sz="2000" b="1" dirty="0" err="1"/>
              <a:t>it</a:t>
            </a:r>
            <a:r>
              <a:rPr lang="fr-FR" sz="2000" b="1" dirty="0"/>
              <a:t> </a:t>
            </a:r>
            <a:r>
              <a:rPr lang="fr-FR" sz="2000" b="1" dirty="0" err="1"/>
              <a:t>grow</a:t>
            </a:r>
            <a:r>
              <a:rPr lang="fr-FR" sz="2000" b="1" dirty="0"/>
              <a:t> ? </a:t>
            </a:r>
            <a:r>
              <a:rPr lang="fr-FR" sz="2000" dirty="0" smtClean="0"/>
              <a:t>Evolution </a:t>
            </a:r>
            <a:r>
              <a:rPr lang="fr-FR" sz="2000" dirty="0"/>
              <a:t>of the infection </a:t>
            </a:r>
            <a:r>
              <a:rPr lang="fr-FR" sz="2000" dirty="0" err="1"/>
              <a:t>risk</a:t>
            </a:r>
            <a:r>
              <a:rPr lang="fr-FR" sz="2000" dirty="0"/>
              <a:t> of ≠ </a:t>
            </a:r>
            <a:r>
              <a:rPr lang="fr-FR" sz="2000" dirty="0" err="1"/>
              <a:t>strains</a:t>
            </a:r>
            <a:r>
              <a:rPr lang="fr-FR" sz="2000" dirty="0"/>
              <a:t> </a:t>
            </a:r>
            <a:r>
              <a:rPr lang="fr-FR" sz="2000" dirty="0" err="1"/>
              <a:t>under</a:t>
            </a:r>
            <a:r>
              <a:rPr lang="fr-FR" sz="2000" dirty="0"/>
              <a:t> ≠ RCP (IPCC</a:t>
            </a:r>
            <a:r>
              <a:rPr lang="fr-FR" sz="2000" dirty="0" smtClean="0"/>
              <a:t>)</a:t>
            </a:r>
            <a:r>
              <a:rPr lang="fr-FR" sz="2000" dirty="0" smtClean="0">
                <a:sym typeface="Wingdings" panose="05000000000000000000" pitchFamily="2" charset="2"/>
              </a:rPr>
              <a:t/>
            </a:r>
            <a:br>
              <a:rPr lang="fr-FR" sz="2000" dirty="0" smtClean="0">
                <a:sym typeface="Wingdings" panose="05000000000000000000" pitchFamily="2" charset="2"/>
              </a:rPr>
            </a:br>
            <a:endParaRPr lang="fr-FR" sz="2000" dirty="0" smtClean="0">
              <a:sym typeface="Wingdings" panose="05000000000000000000" pitchFamily="2" charset="2"/>
            </a:endParaRPr>
          </a:p>
        </p:txBody>
      </p:sp>
      <p:pic>
        <p:nvPicPr>
          <p:cNvPr id="10" name="Picture 4" descr="To do - Free edit tools icon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1462" y="138726"/>
            <a:ext cx="1160587" cy="1160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10541" y="2659402"/>
            <a:ext cx="1424940" cy="142494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79008" y="2659402"/>
            <a:ext cx="1444907" cy="1444907"/>
          </a:xfrm>
          <a:prstGeom prst="rect">
            <a:avLst/>
          </a:prstGeom>
        </p:spPr>
      </p:pic>
      <p:pic>
        <p:nvPicPr>
          <p:cNvPr id="1026" name="Picture 2" descr="Scénario RCP8.5 du GIEC : bonne nouvelle, nous pouvons le faire !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4588182"/>
            <a:ext cx="2971155" cy="1950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9370" y="1230117"/>
            <a:ext cx="1240581" cy="1240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679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6FADD-0066-4ACB-946C-5304491F4074}" type="datetime1">
              <a:rPr lang="en-GB" smtClean="0"/>
              <a:t>16/05/2024</a:t>
            </a:fld>
            <a:endParaRPr lang="en-GB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3A415-2573-44F9-8A31-B30F51FB65B6}" type="slidenum">
              <a:rPr lang="en-GB" smtClean="0"/>
              <a:pPr/>
              <a:t>22</a:t>
            </a:fld>
            <a:endParaRPr lang="en-GB" dirty="0"/>
          </a:p>
        </p:txBody>
      </p:sp>
      <p:pic>
        <p:nvPicPr>
          <p:cNvPr id="4" name="Picture 2" descr="Doing business, the Bayesian way (Part 1) - Xeb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9165" y="1092212"/>
            <a:ext cx="3851067" cy="3997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re 1"/>
          <p:cNvSpPr txBox="1">
            <a:spLocks/>
          </p:cNvSpPr>
          <p:nvPr/>
        </p:nvSpPr>
        <p:spPr>
          <a:xfrm>
            <a:off x="155575" y="-28042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dirty="0" smtClean="0"/>
              <a:t>Modèle bayésien, principe</a:t>
            </a:r>
            <a:endParaRPr lang="en-GB" sz="3200" dirty="0"/>
          </a:p>
        </p:txBody>
      </p:sp>
      <p:grpSp>
        <p:nvGrpSpPr>
          <p:cNvPr id="8" name="Groupe 7"/>
          <p:cNvGrpSpPr/>
          <p:nvPr/>
        </p:nvGrpSpPr>
        <p:grpSpPr>
          <a:xfrm>
            <a:off x="102800" y="1176732"/>
            <a:ext cx="8037153" cy="4691071"/>
            <a:chOff x="22012" y="914514"/>
            <a:chExt cx="8037153" cy="4691071"/>
          </a:xfrm>
        </p:grpSpPr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012" y="914514"/>
              <a:ext cx="8037153" cy="4352517"/>
            </a:xfrm>
            <a:prstGeom prst="rect">
              <a:avLst/>
            </a:prstGeom>
          </p:spPr>
        </p:pic>
        <p:sp>
          <p:nvSpPr>
            <p:cNvPr id="7" name="ZoneTexte 6"/>
            <p:cNvSpPr txBox="1"/>
            <p:nvPr/>
          </p:nvSpPr>
          <p:spPr>
            <a:xfrm>
              <a:off x="22012" y="5267031"/>
              <a:ext cx="311971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i="1" dirty="0" smtClean="0"/>
                <a:t>Cours Olivier </a:t>
              </a:r>
              <a:r>
                <a:rPr lang="fr-FR" sz="1600" i="1" dirty="0" err="1" smtClean="0"/>
                <a:t>Gimenez</a:t>
              </a:r>
              <a:endParaRPr lang="fr-FR" sz="1600" i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775564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3A415-2573-44F9-8A31-B30F51FB65B6}" type="slidenum">
              <a:rPr lang="en-GB" smtClean="0"/>
              <a:pPr/>
              <a:t>23</a:t>
            </a:fld>
            <a:endParaRPr lang="en-GB" dirty="0"/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155575" y="-9544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dirty="0" smtClean="0"/>
              <a:t>Qui suis-je ?</a:t>
            </a:r>
            <a:endParaRPr lang="en-GB" sz="3200" dirty="0"/>
          </a:p>
        </p:txBody>
      </p:sp>
      <p:sp>
        <p:nvSpPr>
          <p:cNvPr id="7" name="ZoneTexte 6"/>
          <p:cNvSpPr txBox="1"/>
          <p:nvPr/>
        </p:nvSpPr>
        <p:spPr>
          <a:xfrm>
            <a:off x="171380" y="1230117"/>
            <a:ext cx="539989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/>
              <a:t>Diplômé INSA Rennes – Génie Mathématique 2018 – Compétences </a:t>
            </a:r>
            <a:r>
              <a:rPr lang="fr-FR" sz="2000" dirty="0" smtClean="0">
                <a:sym typeface="Wingdings" panose="05000000000000000000" pitchFamily="2" charset="2"/>
              </a:rPr>
              <a:t> Mathématiques appliquées (statistiques / optimisation etc.)</a:t>
            </a:r>
          </a:p>
          <a:p>
            <a:endParaRPr lang="fr-FR" sz="2000" dirty="0">
              <a:sym typeface="Wingdings" panose="05000000000000000000" pitchFamily="2" charset="2"/>
            </a:endParaRPr>
          </a:p>
          <a:p>
            <a:r>
              <a:rPr lang="fr-FR" sz="2000" dirty="0" smtClean="0">
                <a:sym typeface="Wingdings" panose="05000000000000000000" pitchFamily="2" charset="2"/>
              </a:rPr>
              <a:t>Actuellement en détachement à Rennes (UMR IGEPP / Institut Agro (Stat &amp; Info))</a:t>
            </a:r>
            <a:br>
              <a:rPr lang="fr-FR" sz="2000" dirty="0" smtClean="0">
                <a:sym typeface="Wingdings" panose="05000000000000000000" pitchFamily="2" charset="2"/>
              </a:rPr>
            </a:br>
            <a:r>
              <a:rPr lang="fr-FR" sz="2000" dirty="0"/>
              <a:t/>
            </a:r>
            <a:br>
              <a:rPr lang="fr-FR" sz="2000" dirty="0"/>
            </a:br>
            <a:endParaRPr lang="fr-FR" sz="2000" dirty="0" smtClean="0"/>
          </a:p>
          <a:p>
            <a:r>
              <a:rPr lang="fr-FR" sz="2000" dirty="0" smtClean="0"/>
              <a:t>Découverte de l’agronomie en stage + CDD + thèse à l’UMR AGIR</a:t>
            </a:r>
            <a:r>
              <a:rPr lang="fr-FR" sz="2000" dirty="0"/>
              <a:t/>
            </a:r>
            <a:br>
              <a:rPr lang="fr-FR" sz="2000" dirty="0"/>
            </a:br>
            <a:endParaRPr lang="fr-FR" sz="2000" dirty="0"/>
          </a:p>
          <a:p>
            <a:endParaRPr lang="fr-FR" sz="2000" dirty="0"/>
          </a:p>
          <a:p>
            <a:r>
              <a:rPr lang="fr-FR" sz="2000" dirty="0" smtClean="0"/>
              <a:t>Sujet </a:t>
            </a:r>
            <a:r>
              <a:rPr lang="fr-FR" sz="2000" dirty="0"/>
              <a:t>de la thèse : </a:t>
            </a:r>
            <a:r>
              <a:rPr lang="fr-FR" sz="2000" dirty="0">
                <a:solidFill>
                  <a:schemeClr val="accent2"/>
                </a:solidFill>
              </a:rPr>
              <a:t>modélisation de la performance de </a:t>
            </a:r>
            <a:r>
              <a:rPr lang="fr-FR" sz="2000" dirty="0" smtClean="0">
                <a:solidFill>
                  <a:schemeClr val="accent2"/>
                </a:solidFill>
              </a:rPr>
              <a:t>cultures </a:t>
            </a:r>
            <a:r>
              <a:rPr lang="fr-FR" sz="2000" dirty="0">
                <a:solidFill>
                  <a:schemeClr val="accent2"/>
                </a:solidFill>
              </a:rPr>
              <a:t>associées </a:t>
            </a:r>
            <a:r>
              <a:rPr lang="fr-FR" sz="2000" dirty="0" smtClean="0">
                <a:solidFill>
                  <a:schemeClr val="accent2"/>
                </a:solidFill>
              </a:rPr>
              <a:t>céréale-légumineuse</a:t>
            </a:r>
          </a:p>
          <a:p>
            <a:endParaRPr lang="fr-FR" sz="2000" dirty="0"/>
          </a:p>
          <a:p>
            <a:endParaRPr lang="fr-FR" sz="2000" dirty="0"/>
          </a:p>
        </p:txBody>
      </p:sp>
      <p:pic>
        <p:nvPicPr>
          <p:cNvPr id="2050" name="Picture 2" descr="INSA Rennes : classement école ingénieur insa rennes - Usine Nouvell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7651" y="567336"/>
            <a:ext cx="2066885" cy="1085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44" r="14326"/>
          <a:stretch/>
        </p:blipFill>
        <p:spPr>
          <a:xfrm>
            <a:off x="9274437" y="232896"/>
            <a:ext cx="2450203" cy="2059635"/>
          </a:xfrm>
          <a:prstGeom prst="rect">
            <a:avLst/>
          </a:prstGeom>
        </p:spPr>
      </p:pic>
      <p:grpSp>
        <p:nvGrpSpPr>
          <p:cNvPr id="6" name="Groupe 5"/>
          <p:cNvGrpSpPr/>
          <p:nvPr/>
        </p:nvGrpSpPr>
        <p:grpSpPr>
          <a:xfrm>
            <a:off x="7637251" y="3575948"/>
            <a:ext cx="2418080" cy="2678635"/>
            <a:chOff x="7771448" y="3101416"/>
            <a:chExt cx="2418080" cy="2678635"/>
          </a:xfrm>
        </p:grpSpPr>
        <p:pic>
          <p:nvPicPr>
            <p:cNvPr id="2054" name="Picture 6" descr="https://agir.toulouse.hub.inrae.fr/var/hub_internet_toulouse_agir/storage/images/equipes/vasco/membres-vasco/gaudio-noemie/40884-7-fre-FR/GAUDIO-Noemie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63840" y="3101416"/>
              <a:ext cx="1999509" cy="23523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ZoneTexte 3"/>
            <p:cNvSpPr txBox="1"/>
            <p:nvPr/>
          </p:nvSpPr>
          <p:spPr>
            <a:xfrm>
              <a:off x="7771448" y="5441497"/>
              <a:ext cx="241808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i="1" dirty="0" smtClean="0"/>
                <a:t>Noémie </a:t>
              </a:r>
              <a:r>
                <a:rPr lang="fr-FR" sz="1600" i="1" dirty="0" err="1" smtClean="0"/>
                <a:t>Gaudio</a:t>
              </a:r>
              <a:r>
                <a:rPr lang="fr-FR" sz="1600" i="1" dirty="0" smtClean="0"/>
                <a:t> (AGIR)</a:t>
              </a:r>
              <a:endParaRPr lang="fr-FR" sz="1600" i="1" dirty="0"/>
            </a:p>
          </p:txBody>
        </p:sp>
      </p:grpSp>
      <p:grpSp>
        <p:nvGrpSpPr>
          <p:cNvPr id="8" name="Groupe 7"/>
          <p:cNvGrpSpPr/>
          <p:nvPr/>
        </p:nvGrpSpPr>
        <p:grpSpPr>
          <a:xfrm>
            <a:off x="9773920" y="3575948"/>
            <a:ext cx="2418080" cy="2703201"/>
            <a:chOff x="9863349" y="3089133"/>
            <a:chExt cx="2418080" cy="2703201"/>
          </a:xfrm>
        </p:grpSpPr>
        <p:pic>
          <p:nvPicPr>
            <p:cNvPr id="2052" name="Picture 4" descr="CASADEBAIG Pierre - International Sunflower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20" t="764" r="4678"/>
            <a:stretch/>
          </p:blipFill>
          <p:spPr bwMode="auto">
            <a:xfrm>
              <a:off x="9982200" y="3089133"/>
              <a:ext cx="2102650" cy="23523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ZoneTexte 15"/>
            <p:cNvSpPr txBox="1"/>
            <p:nvPr/>
          </p:nvSpPr>
          <p:spPr>
            <a:xfrm>
              <a:off x="9863349" y="5453780"/>
              <a:ext cx="241808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i="1" dirty="0" smtClean="0"/>
                <a:t>Pierre </a:t>
              </a:r>
              <a:r>
                <a:rPr lang="fr-FR" sz="1600" i="1" dirty="0" err="1" smtClean="0"/>
                <a:t>Casadebaig</a:t>
              </a:r>
              <a:r>
                <a:rPr lang="fr-FR" sz="1600" i="1" dirty="0" smtClean="0"/>
                <a:t> (AGIR)</a:t>
              </a:r>
              <a:endParaRPr lang="fr-FR" sz="1600" i="1" dirty="0"/>
            </a:p>
          </p:txBody>
        </p:sp>
      </p:grpSp>
      <p:sp>
        <p:nvSpPr>
          <p:cNvPr id="15" name="ZoneTexte 14"/>
          <p:cNvSpPr txBox="1"/>
          <p:nvPr/>
        </p:nvSpPr>
        <p:spPr>
          <a:xfrm>
            <a:off x="5500582" y="5940595"/>
            <a:ext cx="24180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i="1" dirty="0" smtClean="0"/>
              <a:t>Nadine </a:t>
            </a:r>
            <a:r>
              <a:rPr lang="fr-FR" sz="1600" i="1" dirty="0" err="1" smtClean="0"/>
              <a:t>Hilgert</a:t>
            </a:r>
            <a:r>
              <a:rPr lang="fr-FR" sz="1600" i="1" dirty="0" smtClean="0"/>
              <a:t> (MISTEA)</a:t>
            </a:r>
            <a:endParaRPr lang="fr-FR" sz="1600" i="1" dirty="0"/>
          </a:p>
        </p:txBody>
      </p:sp>
      <p:sp>
        <p:nvSpPr>
          <p:cNvPr id="10" name="Espace réservé de la date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AED99-7590-4A27-879D-096CADF01FC8}" type="datetime1">
              <a:rPr lang="en-GB" smtClean="0"/>
              <a:t>16/05/2024</a:t>
            </a:fld>
            <a:endParaRPr lang="en-GB" dirty="0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7"/>
          <a:srcRect l="4533" r="6911"/>
          <a:stretch/>
        </p:blipFill>
        <p:spPr>
          <a:xfrm>
            <a:off x="5562384" y="3672747"/>
            <a:ext cx="1991361" cy="2158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761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95E98-1E9E-4749-A03F-2F651A0752DA}" type="datetime1">
              <a:rPr lang="en-GB" smtClean="0"/>
              <a:t>16/05/2024</a:t>
            </a:fld>
            <a:endParaRPr lang="en-GB" dirty="0"/>
          </a:p>
        </p:txBody>
      </p:sp>
      <p:sp>
        <p:nvSpPr>
          <p:cNvPr id="15" name="ZoneTexte 14"/>
          <p:cNvSpPr txBox="1"/>
          <p:nvPr/>
        </p:nvSpPr>
        <p:spPr>
          <a:xfrm>
            <a:off x="4481993" y="2300772"/>
            <a:ext cx="3965798" cy="70788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2000" dirty="0" smtClean="0">
                <a:solidFill>
                  <a:schemeClr val="tx1"/>
                </a:solidFill>
              </a:rPr>
              <a:t>Modélisation des blancs et corriger les valeurs de DO</a:t>
            </a:r>
            <a:endParaRPr lang="en-GB" sz="2000" dirty="0">
              <a:solidFill>
                <a:schemeClr val="tx1"/>
              </a:solidFill>
            </a:endParaRPr>
          </a:p>
        </p:txBody>
      </p:sp>
      <p:sp>
        <p:nvSpPr>
          <p:cNvPr id="18" name="Flèche droite 17"/>
          <p:cNvSpPr/>
          <p:nvPr/>
        </p:nvSpPr>
        <p:spPr>
          <a:xfrm rot="5400000">
            <a:off x="6025396" y="1534206"/>
            <a:ext cx="878992" cy="638049"/>
          </a:xfrm>
          <a:prstGeom prst="rightArrow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sz="1793">
              <a:solidFill>
                <a:schemeClr val="tx1"/>
              </a:solidFill>
            </a:endParaRPr>
          </a:p>
        </p:txBody>
      </p:sp>
      <p:sp>
        <p:nvSpPr>
          <p:cNvPr id="19" name="Espace réservé du numéro de diapositive 6"/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669E16D-A69B-44CF-9060-F7410659E127}" type="slidenum">
              <a:rPr lang="en-GB" smtClean="0"/>
              <a:pPr/>
              <a:t>24</a:t>
            </a:fld>
            <a:endParaRPr lang="en-GB"/>
          </a:p>
        </p:txBody>
      </p:sp>
      <p:sp>
        <p:nvSpPr>
          <p:cNvPr id="20" name="Rectangle 19"/>
          <p:cNvSpPr/>
          <p:nvPr/>
        </p:nvSpPr>
        <p:spPr>
          <a:xfrm>
            <a:off x="3780182" y="5286547"/>
            <a:ext cx="5369421" cy="565469"/>
          </a:xfrm>
          <a:prstGeom prst="rect">
            <a:avLst/>
          </a:prstGeom>
          <a:solidFill>
            <a:srgbClr val="E1E0E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000" dirty="0" smtClean="0">
                <a:solidFill>
                  <a:schemeClr val="tx1"/>
                </a:solidFill>
              </a:rPr>
              <a:t>Modélisation de la </a:t>
            </a:r>
            <a:r>
              <a:rPr lang="fr-FR" sz="2000" dirty="0">
                <a:solidFill>
                  <a:schemeClr val="tx1"/>
                </a:solidFill>
              </a:rPr>
              <a:t>compétition entre </a:t>
            </a:r>
            <a:r>
              <a:rPr lang="fr-FR" sz="2000" dirty="0" smtClean="0">
                <a:solidFill>
                  <a:schemeClr val="tx1"/>
                </a:solidFill>
              </a:rPr>
              <a:t>≠ souches </a:t>
            </a:r>
            <a:endParaRPr lang="en-GB" sz="2000" dirty="0">
              <a:solidFill>
                <a:schemeClr val="tx1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846048" y="995082"/>
            <a:ext cx="5237689" cy="41865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000" dirty="0" smtClean="0">
                <a:solidFill>
                  <a:schemeClr val="tx1"/>
                </a:solidFill>
              </a:rPr>
              <a:t>Présentation du dispositif</a:t>
            </a:r>
            <a:endParaRPr lang="en-GB" sz="2000" dirty="0">
              <a:solidFill>
                <a:schemeClr val="tx1"/>
              </a:solidFill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2947585" y="3502900"/>
            <a:ext cx="7034615" cy="36824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1793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fr-FR" sz="2000" dirty="0">
                <a:solidFill>
                  <a:schemeClr val="tx1"/>
                </a:solidFill>
              </a:rPr>
              <a:t>Caractérisation de la probabilité de pousse des </a:t>
            </a:r>
            <a:r>
              <a:rPr lang="fr-FR" sz="2000" dirty="0" smtClean="0">
                <a:solidFill>
                  <a:schemeClr val="tx1"/>
                </a:solidFill>
              </a:rPr>
              <a:t>échantillons</a:t>
            </a:r>
            <a:endParaRPr lang="en-GB" sz="2000" dirty="0">
              <a:solidFill>
                <a:schemeClr val="tx1"/>
              </a:solidFill>
            </a:endParaRPr>
          </a:p>
        </p:txBody>
      </p:sp>
      <p:sp>
        <p:nvSpPr>
          <p:cNvPr id="25" name="Flèche droite 24"/>
          <p:cNvSpPr/>
          <p:nvPr/>
        </p:nvSpPr>
        <p:spPr>
          <a:xfrm rot="5400000">
            <a:off x="6215766" y="2934751"/>
            <a:ext cx="498253" cy="638050"/>
          </a:xfrm>
          <a:prstGeom prst="rightArrow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sz="1793">
              <a:solidFill>
                <a:schemeClr val="tx1"/>
              </a:solidFill>
            </a:endParaRPr>
          </a:p>
        </p:txBody>
      </p:sp>
      <p:sp>
        <p:nvSpPr>
          <p:cNvPr id="27" name="Flèche droite 26"/>
          <p:cNvSpPr/>
          <p:nvPr/>
        </p:nvSpPr>
        <p:spPr>
          <a:xfrm rot="5400000">
            <a:off x="6197827" y="4661441"/>
            <a:ext cx="534130" cy="697543"/>
          </a:xfrm>
          <a:prstGeom prst="rightArrow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sz="1793">
              <a:solidFill>
                <a:schemeClr val="tx1"/>
              </a:solidFill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3A415-2573-44F9-8A31-B30F51FB65B6}" type="slidenum">
              <a:rPr lang="en-GB" smtClean="0"/>
              <a:pPr/>
              <a:t>24</a:t>
            </a:fld>
            <a:endParaRPr lang="en-GB" dirty="0"/>
          </a:p>
        </p:txBody>
      </p:sp>
      <p:sp>
        <p:nvSpPr>
          <p:cNvPr id="30" name="ZoneTexte 29"/>
          <p:cNvSpPr txBox="1"/>
          <p:nvPr/>
        </p:nvSpPr>
        <p:spPr>
          <a:xfrm>
            <a:off x="4415555" y="4377265"/>
            <a:ext cx="4098674" cy="36824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1793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fr-FR" sz="2000" dirty="0" smtClean="0">
                <a:solidFill>
                  <a:schemeClr val="tx1"/>
                </a:solidFill>
              </a:rPr>
              <a:t>Modélisation des cinétiques de </a:t>
            </a:r>
            <a:r>
              <a:rPr lang="el-GR" sz="2000" dirty="0" smtClean="0">
                <a:solidFill>
                  <a:schemeClr val="tx1"/>
                </a:solidFill>
              </a:rPr>
              <a:t>Δ</a:t>
            </a:r>
            <a:r>
              <a:rPr lang="fr-FR" sz="2000" dirty="0" smtClean="0">
                <a:solidFill>
                  <a:schemeClr val="tx1"/>
                </a:solidFill>
              </a:rPr>
              <a:t>DO</a:t>
            </a:r>
            <a:endParaRPr lang="en-GB" sz="2000" dirty="0">
              <a:solidFill>
                <a:schemeClr val="tx1"/>
              </a:solidFill>
            </a:endParaRPr>
          </a:p>
        </p:txBody>
      </p:sp>
      <p:sp>
        <p:nvSpPr>
          <p:cNvPr id="31" name="Flèche droite 30"/>
          <p:cNvSpPr/>
          <p:nvPr/>
        </p:nvSpPr>
        <p:spPr>
          <a:xfrm rot="5400000">
            <a:off x="6215766" y="3797235"/>
            <a:ext cx="498253" cy="638050"/>
          </a:xfrm>
          <a:prstGeom prst="rightArrow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sz="1793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1232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8" grpId="0" animBg="1"/>
      <p:bldP spid="20" grpId="0" animBg="1"/>
      <p:bldP spid="23" grpId="0" animBg="1"/>
      <p:bldP spid="24" grpId="0" animBg="1"/>
      <p:bldP spid="25" grpId="0" animBg="1"/>
      <p:bldP spid="27" grpId="0" animBg="1"/>
      <p:bldP spid="30" grpId="0" animBg="1"/>
      <p:bldP spid="3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95E98-1E9E-4749-A03F-2F651A0752DA}" type="datetime1">
              <a:rPr lang="en-GB" smtClean="0"/>
              <a:t>16/05/2024</a:t>
            </a:fld>
            <a:endParaRPr lang="en-GB" dirty="0"/>
          </a:p>
        </p:txBody>
      </p:sp>
      <p:sp>
        <p:nvSpPr>
          <p:cNvPr id="15" name="ZoneTexte 14"/>
          <p:cNvSpPr txBox="1"/>
          <p:nvPr/>
        </p:nvSpPr>
        <p:spPr>
          <a:xfrm>
            <a:off x="4481993" y="2300772"/>
            <a:ext cx="3965798" cy="70788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2000" dirty="0" smtClean="0">
                <a:solidFill>
                  <a:schemeClr val="tx1"/>
                </a:solidFill>
              </a:rPr>
              <a:t>Modélisation des blancs et corriger les valeurs de DO</a:t>
            </a:r>
            <a:endParaRPr lang="en-GB" sz="2000" dirty="0">
              <a:solidFill>
                <a:schemeClr val="tx1"/>
              </a:solidFill>
            </a:endParaRPr>
          </a:p>
        </p:txBody>
      </p:sp>
      <p:sp>
        <p:nvSpPr>
          <p:cNvPr id="18" name="Flèche droite 17"/>
          <p:cNvSpPr/>
          <p:nvPr/>
        </p:nvSpPr>
        <p:spPr>
          <a:xfrm rot="5400000">
            <a:off x="5828344" y="1534206"/>
            <a:ext cx="878992" cy="638049"/>
          </a:xfrm>
          <a:prstGeom prst="rightArrow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sz="1793">
              <a:solidFill>
                <a:schemeClr val="tx1"/>
              </a:solidFill>
            </a:endParaRPr>
          </a:p>
        </p:txBody>
      </p:sp>
      <p:sp>
        <p:nvSpPr>
          <p:cNvPr id="19" name="Espace réservé du numéro de diapositive 6"/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669E16D-A69B-44CF-9060-F7410659E127}" type="slidenum">
              <a:rPr lang="en-GB" smtClean="0"/>
              <a:pPr/>
              <a:t>25</a:t>
            </a:fld>
            <a:endParaRPr lang="en-GB"/>
          </a:p>
        </p:txBody>
      </p:sp>
      <p:sp>
        <p:nvSpPr>
          <p:cNvPr id="20" name="Rectangle 19"/>
          <p:cNvSpPr/>
          <p:nvPr/>
        </p:nvSpPr>
        <p:spPr>
          <a:xfrm>
            <a:off x="3780182" y="5286547"/>
            <a:ext cx="5369421" cy="565469"/>
          </a:xfrm>
          <a:prstGeom prst="rect">
            <a:avLst/>
          </a:prstGeom>
          <a:solidFill>
            <a:srgbClr val="E1E0E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000" dirty="0" smtClean="0">
                <a:solidFill>
                  <a:schemeClr val="tx1"/>
                </a:solidFill>
              </a:rPr>
              <a:t>Modélisation de la </a:t>
            </a:r>
            <a:r>
              <a:rPr lang="fr-FR" sz="2000" dirty="0">
                <a:solidFill>
                  <a:schemeClr val="tx1"/>
                </a:solidFill>
              </a:rPr>
              <a:t>compétition entre </a:t>
            </a:r>
            <a:r>
              <a:rPr lang="fr-FR" sz="2000" dirty="0" smtClean="0">
                <a:solidFill>
                  <a:schemeClr val="tx1"/>
                </a:solidFill>
              </a:rPr>
              <a:t>≠ souches </a:t>
            </a:r>
            <a:endParaRPr lang="en-GB" sz="2000" dirty="0">
              <a:solidFill>
                <a:schemeClr val="tx1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846048" y="995082"/>
            <a:ext cx="5237689" cy="418651"/>
          </a:xfrm>
          <a:prstGeom prst="rect">
            <a:avLst/>
          </a:prstGeom>
          <a:solidFill>
            <a:srgbClr val="83A197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000" dirty="0" smtClean="0">
                <a:solidFill>
                  <a:schemeClr val="tx1"/>
                </a:solidFill>
              </a:rPr>
              <a:t>Présentation du dispositif</a:t>
            </a:r>
            <a:endParaRPr lang="en-GB" sz="2000" dirty="0">
              <a:solidFill>
                <a:schemeClr val="tx1"/>
              </a:solidFill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2947585" y="3502900"/>
            <a:ext cx="7034615" cy="36824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1793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fr-FR" sz="2000" dirty="0">
                <a:solidFill>
                  <a:schemeClr val="tx1"/>
                </a:solidFill>
              </a:rPr>
              <a:t>Caractérisation de la probabilité de pousse des </a:t>
            </a:r>
            <a:r>
              <a:rPr lang="fr-FR" sz="2000" dirty="0" smtClean="0">
                <a:solidFill>
                  <a:schemeClr val="tx1"/>
                </a:solidFill>
              </a:rPr>
              <a:t>échantillons</a:t>
            </a:r>
            <a:endParaRPr lang="en-GB" sz="2000" dirty="0">
              <a:solidFill>
                <a:schemeClr val="tx1"/>
              </a:solidFill>
            </a:endParaRPr>
          </a:p>
        </p:txBody>
      </p:sp>
      <p:sp>
        <p:nvSpPr>
          <p:cNvPr id="25" name="Flèche droite 24"/>
          <p:cNvSpPr/>
          <p:nvPr/>
        </p:nvSpPr>
        <p:spPr>
          <a:xfrm rot="5400000">
            <a:off x="6018714" y="2934751"/>
            <a:ext cx="498253" cy="638050"/>
          </a:xfrm>
          <a:prstGeom prst="rightArrow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sz="1793">
              <a:solidFill>
                <a:schemeClr val="tx1"/>
              </a:solidFill>
            </a:endParaRPr>
          </a:p>
        </p:txBody>
      </p:sp>
      <p:sp>
        <p:nvSpPr>
          <p:cNvPr id="27" name="Flèche droite 26"/>
          <p:cNvSpPr/>
          <p:nvPr/>
        </p:nvSpPr>
        <p:spPr>
          <a:xfrm rot="5400000">
            <a:off x="6000775" y="4661441"/>
            <a:ext cx="534130" cy="697543"/>
          </a:xfrm>
          <a:prstGeom prst="rightArrow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sz="1793">
              <a:solidFill>
                <a:schemeClr val="tx1"/>
              </a:solidFill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3A415-2573-44F9-8A31-B30F51FB65B6}" type="slidenum">
              <a:rPr lang="en-GB" smtClean="0"/>
              <a:pPr/>
              <a:t>25</a:t>
            </a:fld>
            <a:endParaRPr lang="en-GB" dirty="0"/>
          </a:p>
        </p:txBody>
      </p:sp>
      <p:sp>
        <p:nvSpPr>
          <p:cNvPr id="30" name="ZoneTexte 29"/>
          <p:cNvSpPr txBox="1"/>
          <p:nvPr/>
        </p:nvSpPr>
        <p:spPr>
          <a:xfrm>
            <a:off x="4415555" y="4377265"/>
            <a:ext cx="4098674" cy="36824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1793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fr-FR" sz="2000" dirty="0" smtClean="0">
                <a:solidFill>
                  <a:schemeClr val="tx1"/>
                </a:solidFill>
              </a:rPr>
              <a:t>Modélisation des cinétiques de </a:t>
            </a:r>
            <a:r>
              <a:rPr lang="el-GR" sz="2000" dirty="0" smtClean="0">
                <a:solidFill>
                  <a:schemeClr val="tx1"/>
                </a:solidFill>
              </a:rPr>
              <a:t>Δ</a:t>
            </a:r>
            <a:r>
              <a:rPr lang="fr-FR" sz="2000" dirty="0" smtClean="0">
                <a:solidFill>
                  <a:schemeClr val="tx1"/>
                </a:solidFill>
              </a:rPr>
              <a:t>DO</a:t>
            </a:r>
            <a:endParaRPr lang="en-GB" sz="2000" dirty="0">
              <a:solidFill>
                <a:schemeClr val="tx1"/>
              </a:solidFill>
            </a:endParaRPr>
          </a:p>
        </p:txBody>
      </p:sp>
      <p:sp>
        <p:nvSpPr>
          <p:cNvPr id="31" name="Flèche droite 30"/>
          <p:cNvSpPr/>
          <p:nvPr/>
        </p:nvSpPr>
        <p:spPr>
          <a:xfrm rot="5400000">
            <a:off x="6018714" y="3797235"/>
            <a:ext cx="498253" cy="638050"/>
          </a:xfrm>
          <a:prstGeom prst="rightArrow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sz="1793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2975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3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6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9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2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5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8" dur="indefinite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8" grpId="0" animBg="1"/>
      <p:bldP spid="20" grpId="0" animBg="1"/>
      <p:bldP spid="24" grpId="0" animBg="1"/>
      <p:bldP spid="25" grpId="0" animBg="1"/>
      <p:bldP spid="27" grpId="0" animBg="1"/>
      <p:bldP spid="30" grpId="0" animBg="1"/>
      <p:bldP spid="3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95E98-1E9E-4749-A03F-2F651A0752DA}" type="datetime1">
              <a:rPr lang="en-GB" smtClean="0"/>
              <a:t>16/05/2024</a:t>
            </a:fld>
            <a:endParaRPr lang="en-GB" dirty="0"/>
          </a:p>
        </p:txBody>
      </p:sp>
      <p:sp>
        <p:nvSpPr>
          <p:cNvPr id="15" name="ZoneTexte 14"/>
          <p:cNvSpPr txBox="1"/>
          <p:nvPr/>
        </p:nvSpPr>
        <p:spPr>
          <a:xfrm>
            <a:off x="4481993" y="2300772"/>
            <a:ext cx="3965798" cy="707886"/>
          </a:xfrm>
          <a:prstGeom prst="rect">
            <a:avLst/>
          </a:prstGeom>
          <a:solidFill>
            <a:srgbClr val="83A197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2000" dirty="0" smtClean="0">
                <a:solidFill>
                  <a:schemeClr val="tx1"/>
                </a:solidFill>
              </a:rPr>
              <a:t>Modélisation des blancs et corriger les valeurs de DO</a:t>
            </a:r>
            <a:endParaRPr lang="en-GB" sz="2000" dirty="0">
              <a:solidFill>
                <a:schemeClr val="tx1"/>
              </a:solidFill>
            </a:endParaRPr>
          </a:p>
        </p:txBody>
      </p:sp>
      <p:sp>
        <p:nvSpPr>
          <p:cNvPr id="18" name="Flèche droite 17"/>
          <p:cNvSpPr/>
          <p:nvPr/>
        </p:nvSpPr>
        <p:spPr>
          <a:xfrm rot="5400000">
            <a:off x="5828344" y="1534206"/>
            <a:ext cx="878992" cy="638049"/>
          </a:xfrm>
          <a:prstGeom prst="rightArrow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sz="1793">
              <a:solidFill>
                <a:schemeClr val="tx1"/>
              </a:solidFill>
            </a:endParaRPr>
          </a:p>
        </p:txBody>
      </p:sp>
      <p:sp>
        <p:nvSpPr>
          <p:cNvPr id="19" name="Espace réservé du numéro de diapositive 6"/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669E16D-A69B-44CF-9060-F7410659E127}" type="slidenum">
              <a:rPr lang="en-GB" smtClean="0"/>
              <a:pPr/>
              <a:t>26</a:t>
            </a:fld>
            <a:endParaRPr lang="en-GB"/>
          </a:p>
        </p:txBody>
      </p:sp>
      <p:sp>
        <p:nvSpPr>
          <p:cNvPr id="20" name="Rectangle 19"/>
          <p:cNvSpPr/>
          <p:nvPr/>
        </p:nvSpPr>
        <p:spPr>
          <a:xfrm>
            <a:off x="3780182" y="5286547"/>
            <a:ext cx="5369421" cy="565469"/>
          </a:xfrm>
          <a:prstGeom prst="rect">
            <a:avLst/>
          </a:prstGeom>
          <a:solidFill>
            <a:srgbClr val="E1E0E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000" dirty="0" smtClean="0">
                <a:solidFill>
                  <a:schemeClr val="tx1"/>
                </a:solidFill>
              </a:rPr>
              <a:t>Modélisation de la </a:t>
            </a:r>
            <a:r>
              <a:rPr lang="fr-FR" sz="2000" dirty="0">
                <a:solidFill>
                  <a:schemeClr val="tx1"/>
                </a:solidFill>
              </a:rPr>
              <a:t>compétition entre </a:t>
            </a:r>
            <a:r>
              <a:rPr lang="fr-FR" sz="2000" dirty="0" smtClean="0">
                <a:solidFill>
                  <a:schemeClr val="tx1"/>
                </a:solidFill>
              </a:rPr>
              <a:t>≠ souches </a:t>
            </a:r>
            <a:endParaRPr lang="en-GB" sz="2000" dirty="0">
              <a:solidFill>
                <a:schemeClr val="tx1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846048" y="995082"/>
            <a:ext cx="5237689" cy="418651"/>
          </a:xfrm>
          <a:prstGeom prst="rect">
            <a:avLst/>
          </a:prstGeom>
          <a:solidFill>
            <a:srgbClr val="E1E0E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000" dirty="0" smtClean="0">
                <a:solidFill>
                  <a:schemeClr val="tx1"/>
                </a:solidFill>
              </a:rPr>
              <a:t>Présentation du dispositif</a:t>
            </a:r>
            <a:endParaRPr lang="en-GB" sz="2000" dirty="0">
              <a:solidFill>
                <a:schemeClr val="tx1"/>
              </a:solidFill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2947585" y="3502900"/>
            <a:ext cx="7034615" cy="36824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1793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fr-FR" sz="2000" dirty="0">
                <a:solidFill>
                  <a:schemeClr val="tx1"/>
                </a:solidFill>
              </a:rPr>
              <a:t>Caractérisation de la probabilité de pousse des </a:t>
            </a:r>
            <a:r>
              <a:rPr lang="fr-FR" sz="2000" dirty="0" smtClean="0">
                <a:solidFill>
                  <a:schemeClr val="tx1"/>
                </a:solidFill>
              </a:rPr>
              <a:t>échantillons</a:t>
            </a:r>
            <a:endParaRPr lang="en-GB" sz="2000" dirty="0">
              <a:solidFill>
                <a:schemeClr val="tx1"/>
              </a:solidFill>
            </a:endParaRPr>
          </a:p>
        </p:txBody>
      </p:sp>
      <p:sp>
        <p:nvSpPr>
          <p:cNvPr id="25" name="Flèche droite 24"/>
          <p:cNvSpPr/>
          <p:nvPr/>
        </p:nvSpPr>
        <p:spPr>
          <a:xfrm rot="5400000">
            <a:off x="6018714" y="2934751"/>
            <a:ext cx="498253" cy="638050"/>
          </a:xfrm>
          <a:prstGeom prst="rightArrow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sz="1793">
              <a:solidFill>
                <a:schemeClr val="tx1"/>
              </a:solidFill>
            </a:endParaRPr>
          </a:p>
        </p:txBody>
      </p:sp>
      <p:sp>
        <p:nvSpPr>
          <p:cNvPr id="27" name="Flèche droite 26"/>
          <p:cNvSpPr/>
          <p:nvPr/>
        </p:nvSpPr>
        <p:spPr>
          <a:xfrm rot="5400000">
            <a:off x="6000775" y="4661441"/>
            <a:ext cx="534130" cy="697543"/>
          </a:xfrm>
          <a:prstGeom prst="rightArrow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sz="1793">
              <a:solidFill>
                <a:schemeClr val="tx1"/>
              </a:solidFill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3A415-2573-44F9-8A31-B30F51FB65B6}" type="slidenum">
              <a:rPr lang="en-GB" smtClean="0"/>
              <a:pPr/>
              <a:t>26</a:t>
            </a:fld>
            <a:endParaRPr lang="en-GB" dirty="0"/>
          </a:p>
        </p:txBody>
      </p:sp>
      <p:sp>
        <p:nvSpPr>
          <p:cNvPr id="30" name="ZoneTexte 29"/>
          <p:cNvSpPr txBox="1"/>
          <p:nvPr/>
        </p:nvSpPr>
        <p:spPr>
          <a:xfrm>
            <a:off x="4415555" y="4377265"/>
            <a:ext cx="4098674" cy="36824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1793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fr-FR" sz="2000" dirty="0" smtClean="0">
                <a:solidFill>
                  <a:schemeClr val="tx1"/>
                </a:solidFill>
              </a:rPr>
              <a:t>Modélisation des cinétiques de </a:t>
            </a:r>
            <a:r>
              <a:rPr lang="el-GR" sz="2000" dirty="0" smtClean="0">
                <a:solidFill>
                  <a:schemeClr val="tx1"/>
                </a:solidFill>
              </a:rPr>
              <a:t>Δ</a:t>
            </a:r>
            <a:r>
              <a:rPr lang="fr-FR" sz="2000" dirty="0" smtClean="0">
                <a:solidFill>
                  <a:schemeClr val="tx1"/>
                </a:solidFill>
              </a:rPr>
              <a:t>DO</a:t>
            </a:r>
            <a:endParaRPr lang="en-GB" sz="2000" dirty="0">
              <a:solidFill>
                <a:schemeClr val="tx1"/>
              </a:solidFill>
            </a:endParaRPr>
          </a:p>
        </p:txBody>
      </p:sp>
      <p:sp>
        <p:nvSpPr>
          <p:cNvPr id="31" name="Flèche droite 30"/>
          <p:cNvSpPr/>
          <p:nvPr/>
        </p:nvSpPr>
        <p:spPr>
          <a:xfrm rot="5400000">
            <a:off x="6018714" y="3797235"/>
            <a:ext cx="498253" cy="638050"/>
          </a:xfrm>
          <a:prstGeom prst="rightArrow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sz="1793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6421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3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6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9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2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5" dur="indefinite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8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 animBg="1"/>
      <p:bldP spid="23" grpId="0" animBg="1"/>
      <p:bldP spid="24" grpId="0" animBg="1"/>
      <p:bldP spid="25" grpId="0" animBg="1"/>
      <p:bldP spid="27" grpId="0" animBg="1"/>
      <p:bldP spid="30" grpId="0" animBg="1"/>
      <p:bldP spid="3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3A415-2573-44F9-8A31-B30F51FB65B6}" type="slidenum">
              <a:rPr lang="en-GB" smtClean="0"/>
              <a:pPr/>
              <a:t>27</a:t>
            </a:fld>
            <a:endParaRPr lang="en-GB" dirty="0"/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155574" y="-95446"/>
            <a:ext cx="118332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dirty="0" smtClean="0"/>
              <a:t>Modéliser les blancs pour inter(extra)</a:t>
            </a:r>
            <a:r>
              <a:rPr lang="fr-FR" sz="3200" dirty="0" err="1" smtClean="0"/>
              <a:t>poler</a:t>
            </a:r>
            <a:r>
              <a:rPr lang="fr-FR" sz="3200" dirty="0" smtClean="0"/>
              <a:t> les valeurs et corriger les DO: Modèles additifs généralisés (GAM)</a:t>
            </a:r>
            <a:endParaRPr lang="en-GB" sz="3200" dirty="0"/>
          </a:p>
        </p:txBody>
      </p:sp>
      <p:sp>
        <p:nvSpPr>
          <p:cNvPr id="6" name="ZoneTexte 5"/>
          <p:cNvSpPr txBox="1"/>
          <p:nvPr/>
        </p:nvSpPr>
        <p:spPr>
          <a:xfrm>
            <a:off x="257324" y="1230117"/>
            <a:ext cx="616379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u="sng" dirty="0" smtClean="0"/>
              <a:t>Contexte : Mesure de DO des échantillons biaisées par la DO des </a:t>
            </a:r>
            <a:r>
              <a:rPr lang="fr-FR" sz="2000" b="1" u="sng" dirty="0" err="1" smtClean="0"/>
              <a:t>micro-plaques</a:t>
            </a:r>
            <a:endParaRPr lang="fr-FR" sz="2000" b="1" dirty="0"/>
          </a:p>
          <a:p>
            <a:endParaRPr lang="fr-FR" sz="2000" dirty="0"/>
          </a:p>
          <a:p>
            <a:pPr marL="457200" indent="-457200">
              <a:buFont typeface="+mj-lt"/>
              <a:buAutoNum type="arabicPeriod"/>
            </a:pPr>
            <a:r>
              <a:rPr lang="fr-FR" sz="2000" dirty="0" smtClean="0"/>
              <a:t>Modéliser spatialement la DO des microplaques grâces aux mesures sur les blancs</a:t>
            </a:r>
            <a:br>
              <a:rPr lang="fr-FR" sz="2000" dirty="0" smtClean="0"/>
            </a:br>
            <a:endParaRPr lang="fr-FR" sz="2000" dirty="0" smtClean="0"/>
          </a:p>
          <a:p>
            <a:pPr marL="457200" indent="-457200">
              <a:buFont typeface="+mj-lt"/>
              <a:buAutoNum type="arabicPeriod"/>
            </a:pPr>
            <a:r>
              <a:rPr lang="fr-FR" sz="2000" dirty="0" smtClean="0"/>
              <a:t>GAM: DO = f(X,Y) avec f fonction lisse (</a:t>
            </a:r>
            <a:r>
              <a:rPr lang="fr-FR" sz="2000" dirty="0" err="1" smtClean="0"/>
              <a:t>splines</a:t>
            </a:r>
            <a:r>
              <a:rPr lang="fr-FR" sz="2000" dirty="0" smtClean="0"/>
              <a:t>), prenant en compte l’aspect spatial</a:t>
            </a:r>
          </a:p>
          <a:p>
            <a:pPr marL="457200" indent="-457200">
              <a:buFont typeface="+mj-lt"/>
              <a:buAutoNum type="arabicPeriod"/>
            </a:pPr>
            <a:endParaRPr lang="fr-FR" sz="2000" dirty="0" smtClean="0"/>
          </a:p>
          <a:p>
            <a:pPr marL="457200" indent="-457200">
              <a:buFont typeface="+mj-lt"/>
              <a:buAutoNum type="arabicPeriod"/>
            </a:pPr>
            <a:r>
              <a:rPr lang="fr-FR" sz="2000" b="1" dirty="0" smtClean="0"/>
              <a:t>Avantages</a:t>
            </a:r>
            <a:r>
              <a:rPr lang="fr-FR" sz="2000" dirty="0" smtClean="0"/>
              <a:t>: Anisotrope, lisse, plus flexible que modèles linéaires traditionnels</a:t>
            </a:r>
          </a:p>
          <a:p>
            <a:pPr marL="457200" indent="-457200">
              <a:buFont typeface="+mj-lt"/>
              <a:buAutoNum type="arabicPeriod"/>
            </a:pPr>
            <a:endParaRPr lang="fr-FR" sz="2000" dirty="0" smtClean="0"/>
          </a:p>
          <a:p>
            <a:pPr marL="457200" indent="-457200">
              <a:buFont typeface="+mj-lt"/>
              <a:buAutoNum type="arabicPeriod"/>
            </a:pPr>
            <a:r>
              <a:rPr lang="fr-FR" sz="2000" dirty="0" smtClean="0"/>
              <a:t>1 modèle pour chaque T x </a:t>
            </a:r>
            <a:r>
              <a:rPr lang="fr-FR" sz="2000" dirty="0" err="1" smtClean="0"/>
              <a:t>aw</a:t>
            </a:r>
            <a:r>
              <a:rPr lang="fr-FR" sz="2000" dirty="0" smtClean="0"/>
              <a:t> x Plaque x DPI x Lecture = 5040 modèles ajustés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29B03-A7C9-48EC-8C89-39B280841714}" type="datetime1">
              <a:rPr lang="en-GB" smtClean="0"/>
              <a:t>16/05/2024</a:t>
            </a:fld>
            <a:endParaRPr lang="en-GB" dirty="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9" t="2454" r="49950" b="3913"/>
          <a:stretch/>
        </p:blipFill>
        <p:spPr>
          <a:xfrm>
            <a:off x="6563150" y="1150813"/>
            <a:ext cx="5425649" cy="524256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681239" y="860785"/>
            <a:ext cx="46725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Exemple: T = 25°C, </a:t>
            </a:r>
            <a:r>
              <a:rPr lang="fr-FR" dirty="0" err="1"/>
              <a:t>aw</a:t>
            </a:r>
            <a:r>
              <a:rPr lang="fr-FR" dirty="0"/>
              <a:t> = 97%, DPI = 3, Lecture 5 </a:t>
            </a:r>
          </a:p>
        </p:txBody>
      </p:sp>
    </p:spTree>
    <p:extLst>
      <p:ext uri="{BB962C8B-B14F-4D97-AF65-F5344CB8AC3E}">
        <p14:creationId xmlns:p14="http://schemas.microsoft.com/office/powerpoint/2010/main" val="1748272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3A415-2573-44F9-8A31-B30F51FB65B6}" type="slidenum">
              <a:rPr lang="en-GB" smtClean="0"/>
              <a:pPr/>
              <a:t>28</a:t>
            </a:fld>
            <a:endParaRPr lang="en-GB" dirty="0"/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155574" y="-95446"/>
            <a:ext cx="118332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dirty="0" smtClean="0"/>
              <a:t>Exemple: T = 25°C, </a:t>
            </a:r>
            <a:r>
              <a:rPr lang="fr-FR" sz="3200" dirty="0" err="1" smtClean="0"/>
              <a:t>aw</a:t>
            </a:r>
            <a:r>
              <a:rPr lang="fr-FR" sz="3200" dirty="0" smtClean="0"/>
              <a:t> = 97%, DPI = 3, Lecture 5 </a:t>
            </a:r>
            <a:endParaRPr lang="en-GB" sz="3200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073" y="757238"/>
            <a:ext cx="11198225" cy="559911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008818" y="833377"/>
            <a:ext cx="5636871" cy="53938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751DA-CBFF-49DE-A841-43C290CF4F75}" type="datetime1">
              <a:rPr lang="en-GB" smtClean="0"/>
              <a:t>16/05/2024</a:t>
            </a:fld>
            <a:endParaRPr lang="en-GB" dirty="0"/>
          </a:p>
        </p:txBody>
      </p:sp>
      <p:pic>
        <p:nvPicPr>
          <p:cNvPr id="2050" name="Picture 2" descr="Done - Free time and date icon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5188" y="52375"/>
            <a:ext cx="781002" cy="781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2905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95E98-1E9E-4749-A03F-2F651A0752DA}" type="datetime1">
              <a:rPr lang="en-GB" smtClean="0"/>
              <a:t>16/05/2024</a:t>
            </a:fld>
            <a:endParaRPr lang="en-GB" dirty="0"/>
          </a:p>
        </p:txBody>
      </p:sp>
      <p:sp>
        <p:nvSpPr>
          <p:cNvPr id="15" name="ZoneTexte 14"/>
          <p:cNvSpPr txBox="1"/>
          <p:nvPr/>
        </p:nvSpPr>
        <p:spPr>
          <a:xfrm>
            <a:off x="4481993" y="2300772"/>
            <a:ext cx="3965798" cy="707886"/>
          </a:xfrm>
          <a:prstGeom prst="rect">
            <a:avLst/>
          </a:prstGeom>
          <a:solidFill>
            <a:srgbClr val="E1E0E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2000" dirty="0" smtClean="0">
                <a:solidFill>
                  <a:schemeClr val="tx1"/>
                </a:solidFill>
              </a:rPr>
              <a:t>Modélisation des blancs et corriger les valeurs de DO</a:t>
            </a:r>
            <a:endParaRPr lang="en-GB" sz="2000" dirty="0">
              <a:solidFill>
                <a:schemeClr val="tx1"/>
              </a:solidFill>
            </a:endParaRPr>
          </a:p>
        </p:txBody>
      </p:sp>
      <p:sp>
        <p:nvSpPr>
          <p:cNvPr id="18" name="Flèche droite 17"/>
          <p:cNvSpPr/>
          <p:nvPr/>
        </p:nvSpPr>
        <p:spPr>
          <a:xfrm rot="5400000">
            <a:off x="5828344" y="1534206"/>
            <a:ext cx="878992" cy="638049"/>
          </a:xfrm>
          <a:prstGeom prst="rightArrow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sz="1793">
              <a:solidFill>
                <a:schemeClr val="tx1"/>
              </a:solidFill>
            </a:endParaRPr>
          </a:p>
        </p:txBody>
      </p:sp>
      <p:sp>
        <p:nvSpPr>
          <p:cNvPr id="19" name="Espace réservé du numéro de diapositive 6"/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669E16D-A69B-44CF-9060-F7410659E127}" type="slidenum">
              <a:rPr lang="en-GB" smtClean="0"/>
              <a:pPr/>
              <a:t>29</a:t>
            </a:fld>
            <a:endParaRPr lang="en-GB"/>
          </a:p>
        </p:txBody>
      </p:sp>
      <p:sp>
        <p:nvSpPr>
          <p:cNvPr id="20" name="Rectangle 19"/>
          <p:cNvSpPr/>
          <p:nvPr/>
        </p:nvSpPr>
        <p:spPr>
          <a:xfrm>
            <a:off x="3780182" y="5286547"/>
            <a:ext cx="5369421" cy="565469"/>
          </a:xfrm>
          <a:prstGeom prst="rect">
            <a:avLst/>
          </a:prstGeom>
          <a:solidFill>
            <a:srgbClr val="E1E0E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000" dirty="0" smtClean="0">
                <a:solidFill>
                  <a:schemeClr val="tx1"/>
                </a:solidFill>
              </a:rPr>
              <a:t>Modélisation de la </a:t>
            </a:r>
            <a:r>
              <a:rPr lang="fr-FR" sz="2000" dirty="0">
                <a:solidFill>
                  <a:schemeClr val="tx1"/>
                </a:solidFill>
              </a:rPr>
              <a:t>compétition entre </a:t>
            </a:r>
            <a:r>
              <a:rPr lang="fr-FR" sz="2000" dirty="0" smtClean="0">
                <a:solidFill>
                  <a:schemeClr val="tx1"/>
                </a:solidFill>
              </a:rPr>
              <a:t>≠ souches </a:t>
            </a:r>
            <a:endParaRPr lang="en-GB" sz="2000" dirty="0">
              <a:solidFill>
                <a:schemeClr val="tx1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846048" y="995082"/>
            <a:ext cx="5237689" cy="418651"/>
          </a:xfrm>
          <a:prstGeom prst="rect">
            <a:avLst/>
          </a:prstGeom>
          <a:solidFill>
            <a:srgbClr val="E1E0E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000" dirty="0" smtClean="0">
                <a:solidFill>
                  <a:schemeClr val="tx1"/>
                </a:solidFill>
              </a:rPr>
              <a:t>Présentation du dispositif</a:t>
            </a:r>
            <a:endParaRPr lang="en-GB" sz="2000" dirty="0">
              <a:solidFill>
                <a:schemeClr val="tx1"/>
              </a:solidFill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2947585" y="3502900"/>
            <a:ext cx="7034615" cy="368242"/>
          </a:xfrm>
          <a:prstGeom prst="rect">
            <a:avLst/>
          </a:prstGeom>
          <a:solidFill>
            <a:srgbClr val="83A197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1793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fr-FR" sz="2000" dirty="0">
                <a:solidFill>
                  <a:schemeClr val="tx1"/>
                </a:solidFill>
              </a:rPr>
              <a:t>Caractérisation de la probabilité de pousse des </a:t>
            </a:r>
            <a:r>
              <a:rPr lang="fr-FR" sz="2000" dirty="0" smtClean="0">
                <a:solidFill>
                  <a:schemeClr val="tx1"/>
                </a:solidFill>
              </a:rPr>
              <a:t>échantillons</a:t>
            </a:r>
            <a:endParaRPr lang="en-GB" sz="2000" dirty="0">
              <a:solidFill>
                <a:schemeClr val="tx1"/>
              </a:solidFill>
            </a:endParaRPr>
          </a:p>
        </p:txBody>
      </p:sp>
      <p:sp>
        <p:nvSpPr>
          <p:cNvPr id="25" name="Flèche droite 24"/>
          <p:cNvSpPr/>
          <p:nvPr/>
        </p:nvSpPr>
        <p:spPr>
          <a:xfrm rot="5400000">
            <a:off x="6018714" y="2934751"/>
            <a:ext cx="498253" cy="638050"/>
          </a:xfrm>
          <a:prstGeom prst="rightArrow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sz="1793">
              <a:solidFill>
                <a:schemeClr val="tx1"/>
              </a:solidFill>
            </a:endParaRPr>
          </a:p>
        </p:txBody>
      </p:sp>
      <p:sp>
        <p:nvSpPr>
          <p:cNvPr id="27" name="Flèche droite 26"/>
          <p:cNvSpPr/>
          <p:nvPr/>
        </p:nvSpPr>
        <p:spPr>
          <a:xfrm rot="5400000">
            <a:off x="6000775" y="4661441"/>
            <a:ext cx="534130" cy="697543"/>
          </a:xfrm>
          <a:prstGeom prst="rightArrow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sz="1793">
              <a:solidFill>
                <a:schemeClr val="tx1"/>
              </a:solidFill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3A415-2573-44F9-8A31-B30F51FB65B6}" type="slidenum">
              <a:rPr lang="en-GB" smtClean="0"/>
              <a:pPr/>
              <a:t>29</a:t>
            </a:fld>
            <a:endParaRPr lang="en-GB" dirty="0"/>
          </a:p>
        </p:txBody>
      </p:sp>
      <p:sp>
        <p:nvSpPr>
          <p:cNvPr id="30" name="ZoneTexte 29"/>
          <p:cNvSpPr txBox="1"/>
          <p:nvPr/>
        </p:nvSpPr>
        <p:spPr>
          <a:xfrm>
            <a:off x="4415555" y="4377265"/>
            <a:ext cx="4098674" cy="36824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1793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fr-FR" sz="2000" dirty="0" smtClean="0">
                <a:solidFill>
                  <a:schemeClr val="tx1"/>
                </a:solidFill>
              </a:rPr>
              <a:t>Modélisation des cinétiques de </a:t>
            </a:r>
            <a:r>
              <a:rPr lang="el-GR" sz="2000" dirty="0" smtClean="0">
                <a:solidFill>
                  <a:schemeClr val="tx1"/>
                </a:solidFill>
              </a:rPr>
              <a:t>Δ</a:t>
            </a:r>
            <a:r>
              <a:rPr lang="fr-FR" sz="2000" dirty="0" smtClean="0">
                <a:solidFill>
                  <a:schemeClr val="tx1"/>
                </a:solidFill>
              </a:rPr>
              <a:t>DO</a:t>
            </a:r>
            <a:endParaRPr lang="en-GB" sz="2000" dirty="0">
              <a:solidFill>
                <a:schemeClr val="tx1"/>
              </a:solidFill>
            </a:endParaRPr>
          </a:p>
        </p:txBody>
      </p:sp>
      <p:sp>
        <p:nvSpPr>
          <p:cNvPr id="31" name="Flèche droite 30"/>
          <p:cNvSpPr/>
          <p:nvPr/>
        </p:nvSpPr>
        <p:spPr>
          <a:xfrm rot="5400000">
            <a:off x="6018714" y="3797235"/>
            <a:ext cx="498253" cy="638050"/>
          </a:xfrm>
          <a:prstGeom prst="rightArrow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sz="1793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4207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3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6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9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2" dur="indefinite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5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8" dur="indefinite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8" grpId="0" animBg="1"/>
      <p:bldP spid="20" grpId="0" animBg="1"/>
      <p:bldP spid="23" grpId="0" animBg="1"/>
      <p:bldP spid="25" grpId="0" animBg="1"/>
      <p:bldP spid="27" grpId="0" animBg="1"/>
      <p:bldP spid="30" grpId="0" animBg="1"/>
      <p:bldP spid="3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7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ctrTitle"/>
          </p:nvPr>
        </p:nvSpPr>
        <p:spPr>
          <a:xfrm>
            <a:off x="4061022" y="3102127"/>
            <a:ext cx="4473378" cy="653746"/>
          </a:xfrm>
          <a:prstGeom prst="roundRect">
            <a:avLst/>
          </a:prstGeom>
          <a:solidFill>
            <a:srgbClr val="CDE3BC"/>
          </a:solidFill>
        </p:spPr>
        <p:txBody>
          <a:bodyPr>
            <a:noAutofit/>
          </a:bodyPr>
          <a:lstStyle/>
          <a:p>
            <a:r>
              <a:rPr lang="fr-FR" sz="3600" b="1" dirty="0" smtClean="0"/>
              <a:t>EXPERIMENTAL SETUP</a:t>
            </a:r>
            <a:endParaRPr lang="en-GB" sz="3600" b="1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B1A5ED-4979-47A3-AEB3-C8A14BB68CB2}" type="slidenum">
              <a:rPr kumimoji="0" lang="en-GB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E758D9-83BE-4D4B-BE16-79AACEA9D47D}" type="datetime1">
              <a:rPr kumimoji="0" lang="en-GB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16/05/2024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6787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95E98-1E9E-4749-A03F-2F651A0752DA}" type="datetime1">
              <a:rPr lang="en-GB" smtClean="0"/>
              <a:t>16/05/2024</a:t>
            </a:fld>
            <a:endParaRPr lang="en-GB" dirty="0"/>
          </a:p>
        </p:txBody>
      </p:sp>
      <p:sp>
        <p:nvSpPr>
          <p:cNvPr id="15" name="ZoneTexte 14"/>
          <p:cNvSpPr txBox="1"/>
          <p:nvPr/>
        </p:nvSpPr>
        <p:spPr>
          <a:xfrm>
            <a:off x="4481993" y="2300772"/>
            <a:ext cx="3965798" cy="707886"/>
          </a:xfrm>
          <a:prstGeom prst="rect">
            <a:avLst/>
          </a:prstGeom>
          <a:solidFill>
            <a:srgbClr val="E1E0E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2000" dirty="0" smtClean="0">
                <a:solidFill>
                  <a:schemeClr val="tx1"/>
                </a:solidFill>
              </a:rPr>
              <a:t>Modélisation des blancs et corriger les valeurs de DO</a:t>
            </a:r>
            <a:endParaRPr lang="en-GB" sz="2000" dirty="0">
              <a:solidFill>
                <a:schemeClr val="tx1"/>
              </a:solidFill>
            </a:endParaRPr>
          </a:p>
        </p:txBody>
      </p:sp>
      <p:sp>
        <p:nvSpPr>
          <p:cNvPr id="18" name="Flèche droite 17"/>
          <p:cNvSpPr/>
          <p:nvPr/>
        </p:nvSpPr>
        <p:spPr>
          <a:xfrm rot="5400000">
            <a:off x="5828344" y="1534206"/>
            <a:ext cx="878992" cy="638049"/>
          </a:xfrm>
          <a:prstGeom prst="rightArrow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sz="1793">
              <a:solidFill>
                <a:schemeClr val="tx1"/>
              </a:solidFill>
            </a:endParaRPr>
          </a:p>
        </p:txBody>
      </p:sp>
      <p:sp>
        <p:nvSpPr>
          <p:cNvPr id="19" name="Espace réservé du numéro de diapositive 6"/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669E16D-A69B-44CF-9060-F7410659E127}" type="slidenum">
              <a:rPr lang="en-GB" smtClean="0"/>
              <a:pPr/>
              <a:t>30</a:t>
            </a:fld>
            <a:endParaRPr lang="en-GB"/>
          </a:p>
        </p:txBody>
      </p:sp>
      <p:sp>
        <p:nvSpPr>
          <p:cNvPr id="20" name="Rectangle 19"/>
          <p:cNvSpPr/>
          <p:nvPr/>
        </p:nvSpPr>
        <p:spPr>
          <a:xfrm>
            <a:off x="3780182" y="5286547"/>
            <a:ext cx="5369421" cy="565469"/>
          </a:xfrm>
          <a:prstGeom prst="rect">
            <a:avLst/>
          </a:prstGeom>
          <a:solidFill>
            <a:srgbClr val="E1E0E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000" dirty="0" smtClean="0">
                <a:solidFill>
                  <a:schemeClr val="tx1"/>
                </a:solidFill>
              </a:rPr>
              <a:t>Modélisation de la </a:t>
            </a:r>
            <a:r>
              <a:rPr lang="fr-FR" sz="2000" dirty="0">
                <a:solidFill>
                  <a:schemeClr val="tx1"/>
                </a:solidFill>
              </a:rPr>
              <a:t>compétition entre </a:t>
            </a:r>
            <a:r>
              <a:rPr lang="fr-FR" sz="2000" dirty="0" smtClean="0">
                <a:solidFill>
                  <a:schemeClr val="tx1"/>
                </a:solidFill>
              </a:rPr>
              <a:t>≠ souches </a:t>
            </a:r>
            <a:endParaRPr lang="en-GB" sz="2000" dirty="0">
              <a:solidFill>
                <a:schemeClr val="tx1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846048" y="995082"/>
            <a:ext cx="5237689" cy="418651"/>
          </a:xfrm>
          <a:prstGeom prst="rect">
            <a:avLst/>
          </a:prstGeom>
          <a:solidFill>
            <a:srgbClr val="E1E0E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000" dirty="0" smtClean="0">
                <a:solidFill>
                  <a:schemeClr val="tx1"/>
                </a:solidFill>
              </a:rPr>
              <a:t>Présentation du dispositif</a:t>
            </a:r>
            <a:endParaRPr lang="en-GB" sz="2000" dirty="0">
              <a:solidFill>
                <a:schemeClr val="tx1"/>
              </a:solidFill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2947585" y="3502900"/>
            <a:ext cx="7034615" cy="36824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1793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fr-FR" sz="2000" dirty="0">
                <a:solidFill>
                  <a:schemeClr val="tx1"/>
                </a:solidFill>
              </a:rPr>
              <a:t>Caractérisation de la probabilité de pousse des </a:t>
            </a:r>
            <a:r>
              <a:rPr lang="fr-FR" sz="2000" dirty="0" smtClean="0">
                <a:solidFill>
                  <a:schemeClr val="tx1"/>
                </a:solidFill>
              </a:rPr>
              <a:t>échantillons</a:t>
            </a:r>
            <a:endParaRPr lang="en-GB" sz="2000" dirty="0">
              <a:solidFill>
                <a:schemeClr val="tx1"/>
              </a:solidFill>
            </a:endParaRPr>
          </a:p>
        </p:txBody>
      </p:sp>
      <p:sp>
        <p:nvSpPr>
          <p:cNvPr id="25" name="Flèche droite 24"/>
          <p:cNvSpPr/>
          <p:nvPr/>
        </p:nvSpPr>
        <p:spPr>
          <a:xfrm rot="5400000">
            <a:off x="6018714" y="2934751"/>
            <a:ext cx="498253" cy="638050"/>
          </a:xfrm>
          <a:prstGeom prst="rightArrow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sz="1793">
              <a:solidFill>
                <a:schemeClr val="tx1"/>
              </a:solidFill>
            </a:endParaRPr>
          </a:p>
        </p:txBody>
      </p:sp>
      <p:sp>
        <p:nvSpPr>
          <p:cNvPr id="27" name="Flèche droite 26"/>
          <p:cNvSpPr/>
          <p:nvPr/>
        </p:nvSpPr>
        <p:spPr>
          <a:xfrm rot="5400000">
            <a:off x="6000775" y="4661441"/>
            <a:ext cx="534130" cy="697543"/>
          </a:xfrm>
          <a:prstGeom prst="rightArrow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sz="1793">
              <a:solidFill>
                <a:schemeClr val="tx1"/>
              </a:solidFill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3A415-2573-44F9-8A31-B30F51FB65B6}" type="slidenum">
              <a:rPr lang="en-GB" smtClean="0"/>
              <a:pPr/>
              <a:t>30</a:t>
            </a:fld>
            <a:endParaRPr lang="en-GB" dirty="0"/>
          </a:p>
        </p:txBody>
      </p:sp>
      <p:sp>
        <p:nvSpPr>
          <p:cNvPr id="30" name="ZoneTexte 29"/>
          <p:cNvSpPr txBox="1"/>
          <p:nvPr/>
        </p:nvSpPr>
        <p:spPr>
          <a:xfrm>
            <a:off x="4415555" y="4377265"/>
            <a:ext cx="4098674" cy="368242"/>
          </a:xfrm>
          <a:prstGeom prst="rect">
            <a:avLst/>
          </a:prstGeom>
          <a:solidFill>
            <a:srgbClr val="83A197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1793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fr-FR" sz="2000" dirty="0" smtClean="0">
                <a:solidFill>
                  <a:schemeClr val="tx1"/>
                </a:solidFill>
              </a:rPr>
              <a:t>Modélisation des cinétiques de </a:t>
            </a:r>
            <a:r>
              <a:rPr lang="el-GR" sz="2000" dirty="0" smtClean="0">
                <a:solidFill>
                  <a:schemeClr val="tx1"/>
                </a:solidFill>
              </a:rPr>
              <a:t>Δ</a:t>
            </a:r>
            <a:r>
              <a:rPr lang="fr-FR" sz="2000" dirty="0" smtClean="0">
                <a:solidFill>
                  <a:schemeClr val="tx1"/>
                </a:solidFill>
              </a:rPr>
              <a:t>DO</a:t>
            </a:r>
            <a:endParaRPr lang="en-GB" sz="2000" dirty="0">
              <a:solidFill>
                <a:schemeClr val="tx1"/>
              </a:solidFill>
            </a:endParaRPr>
          </a:p>
        </p:txBody>
      </p:sp>
      <p:sp>
        <p:nvSpPr>
          <p:cNvPr id="31" name="Flèche droite 30"/>
          <p:cNvSpPr/>
          <p:nvPr/>
        </p:nvSpPr>
        <p:spPr>
          <a:xfrm rot="5400000">
            <a:off x="6018714" y="3797235"/>
            <a:ext cx="498253" cy="638050"/>
          </a:xfrm>
          <a:prstGeom prst="rightArrow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sz="1793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7809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3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6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9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2" dur="indefinite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5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8" dur="indefinite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8" grpId="0" animBg="1"/>
      <p:bldP spid="20" grpId="0" animBg="1"/>
      <p:bldP spid="23" grpId="0" animBg="1"/>
      <p:bldP spid="24" grpId="0" animBg="1"/>
      <p:bldP spid="25" grpId="0" animBg="1"/>
      <p:bldP spid="27" grpId="0" animBg="1"/>
      <p:bldP spid="3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6FADD-0066-4ACB-946C-5304491F4074}" type="datetime1">
              <a:rPr lang="en-GB" smtClean="0"/>
              <a:t>16/05/2024</a:t>
            </a:fld>
            <a:endParaRPr lang="en-GB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3A415-2573-44F9-8A31-B30F51FB65B6}" type="slidenum">
              <a:rPr lang="en-GB" smtClean="0"/>
              <a:pPr/>
              <a:t>31</a:t>
            </a:fld>
            <a:endParaRPr lang="en-GB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6121" y="874791"/>
            <a:ext cx="4715077" cy="4715077"/>
          </a:xfrm>
          <a:prstGeom prst="rect">
            <a:avLst/>
          </a:prstGeom>
        </p:spPr>
      </p:pic>
      <p:sp>
        <p:nvSpPr>
          <p:cNvPr id="6" name="Titre 1"/>
          <p:cNvSpPr txBox="1">
            <a:spLocks/>
          </p:cNvSpPr>
          <p:nvPr/>
        </p:nvSpPr>
        <p:spPr>
          <a:xfrm>
            <a:off x="155575" y="-28042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dirty="0" smtClean="0"/>
              <a:t>Modèle 2b) sur exemple jouet</a:t>
            </a:r>
            <a:endParaRPr lang="en-GB" sz="3200" dirty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76" y="943225"/>
            <a:ext cx="6505302" cy="4646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384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6FADD-0066-4ACB-946C-5304491F4074}" type="datetime1">
              <a:rPr lang="en-GB" smtClean="0"/>
              <a:t>16/05/2024</a:t>
            </a:fld>
            <a:endParaRPr lang="en-GB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3A415-2573-44F9-8A31-B30F51FB65B6}" type="slidenum">
              <a:rPr lang="en-GB" smtClean="0"/>
              <a:pPr/>
              <a:t>32</a:t>
            </a:fld>
            <a:endParaRPr lang="en-GB" dirty="0"/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155575" y="-28042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dirty="0" smtClean="0"/>
              <a:t>ACP sur 3 paramètres: difficile d’y voir quelque chose…</a:t>
            </a:r>
            <a:endParaRPr lang="en-GB" sz="3200" dirty="0"/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7103" y="1607467"/>
            <a:ext cx="8564743" cy="4641161"/>
          </a:xfrm>
          <a:prstGeom prst="rect">
            <a:avLst/>
          </a:prstGeom>
        </p:spPr>
      </p:pic>
      <p:sp>
        <p:nvSpPr>
          <p:cNvPr id="17" name="ZoneTexte 16"/>
          <p:cNvSpPr txBox="1"/>
          <p:nvPr/>
        </p:nvSpPr>
        <p:spPr>
          <a:xfrm>
            <a:off x="216087" y="783533"/>
            <a:ext cx="114143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En fonction de l’espèce</a:t>
            </a:r>
          </a:p>
        </p:txBody>
      </p:sp>
    </p:spTree>
    <p:extLst>
      <p:ext uri="{BB962C8B-B14F-4D97-AF65-F5344CB8AC3E}">
        <p14:creationId xmlns:p14="http://schemas.microsoft.com/office/powerpoint/2010/main" val="2868774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6FADD-0066-4ACB-946C-5304491F4074}" type="datetime1">
              <a:rPr lang="en-GB" smtClean="0"/>
              <a:t>16/05/2024</a:t>
            </a:fld>
            <a:endParaRPr lang="en-GB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3A415-2573-44F9-8A31-B30F51FB65B6}" type="slidenum">
              <a:rPr lang="en-GB" smtClean="0"/>
              <a:pPr/>
              <a:t>33</a:t>
            </a:fld>
            <a:endParaRPr lang="en-GB" dirty="0"/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155575" y="-28042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dirty="0" smtClean="0"/>
              <a:t>ACP sur 3 </a:t>
            </a:r>
            <a:r>
              <a:rPr lang="fr-FR" sz="2800" dirty="0" smtClean="0"/>
              <a:t>paramètres</a:t>
            </a:r>
            <a:endParaRPr lang="en-GB" sz="3200" dirty="0"/>
          </a:p>
        </p:txBody>
      </p:sp>
      <p:sp>
        <p:nvSpPr>
          <p:cNvPr id="17" name="ZoneTexte 16"/>
          <p:cNvSpPr txBox="1"/>
          <p:nvPr/>
        </p:nvSpPr>
        <p:spPr>
          <a:xfrm>
            <a:off x="155575" y="531215"/>
            <a:ext cx="114143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/>
              <a:t>En fonction de la T° ou de l’</a:t>
            </a:r>
            <a:r>
              <a:rPr lang="fr-FR" sz="2000" dirty="0" err="1" smtClean="0"/>
              <a:t>aw</a:t>
            </a:r>
            <a:endParaRPr lang="fr-FR" sz="2000" dirty="0" smtClean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756" y="1232776"/>
            <a:ext cx="5915619" cy="4732025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375" y="1232776"/>
            <a:ext cx="6065625" cy="4852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691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6FADD-0066-4ACB-946C-5304491F4074}" type="datetime1">
              <a:rPr lang="en-GB" smtClean="0"/>
              <a:t>16/05/2024</a:t>
            </a:fld>
            <a:endParaRPr lang="en-GB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3A415-2573-44F9-8A31-B30F51FB65B6}" type="slidenum">
              <a:rPr lang="en-GB" smtClean="0"/>
              <a:pPr/>
              <a:t>34</a:t>
            </a:fld>
            <a:endParaRPr lang="en-GB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7486" y="1641273"/>
            <a:ext cx="4715077" cy="4715077"/>
          </a:xfrm>
          <a:prstGeom prst="rect">
            <a:avLst/>
          </a:prstGeom>
        </p:spPr>
      </p:pic>
      <p:sp>
        <p:nvSpPr>
          <p:cNvPr id="6" name="Titre 1"/>
          <p:cNvSpPr txBox="1">
            <a:spLocks/>
          </p:cNvSpPr>
          <p:nvPr/>
        </p:nvSpPr>
        <p:spPr>
          <a:xfrm>
            <a:off x="155575" y="-28042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dirty="0" smtClean="0"/>
              <a:t>Modèle 2b) sur exemple jouet</a:t>
            </a:r>
            <a:endParaRPr lang="en-GB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ZoneTexte 6"/>
              <p:cNvSpPr txBox="1"/>
              <p:nvPr/>
            </p:nvSpPr>
            <p:spPr>
              <a:xfrm>
                <a:off x="155575" y="537311"/>
                <a:ext cx="11414339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Font typeface="+mj-lt"/>
                  <a:buAutoNum type="arabicPeriod"/>
                </a:pPr>
                <a:r>
                  <a:rPr lang="fr-FR" sz="2000" dirty="0" smtClean="0"/>
                  <a:t>Choix paramètres a priori Gamma ? </a:t>
                </a:r>
              </a:p>
              <a:p>
                <a:pPr marL="457200" indent="-457200">
                  <a:buFont typeface="+mj-lt"/>
                  <a:buAutoNum type="arabicPeriod"/>
                </a:pPr>
                <a:r>
                  <a:rPr lang="fr-FR" sz="2000" dirty="0" smtClean="0"/>
                  <a:t>Nécessité de modèle conjugué ? Quid d’un choix de loi à priori avec support sur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FR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2000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fr-FR" sz="20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fr-FR" sz="2000" dirty="0" smtClean="0"/>
                  <a:t> (</a:t>
                </a:r>
                <a:r>
                  <a:rPr lang="fr-FR" sz="2000" dirty="0" err="1" smtClean="0"/>
                  <a:t>Weibull</a:t>
                </a:r>
                <a:r>
                  <a:rPr lang="fr-FR" sz="2000" dirty="0" smtClean="0"/>
                  <a:t>, </a:t>
                </a:r>
                <a:r>
                  <a:rPr lang="fr-FR" sz="2000" dirty="0" err="1" smtClean="0"/>
                  <a:t>Inv</a:t>
                </a:r>
                <a:r>
                  <a:rPr lang="fr-FR" sz="2000" dirty="0" smtClean="0"/>
                  <a:t>-Gamma) ? Possibilité de tronquer loi usuelles, avec quel impact sur l’échantillonnage ?</a:t>
                </a:r>
              </a:p>
            </p:txBody>
          </p:sp>
        </mc:Choice>
        <mc:Fallback xmlns="">
          <p:sp>
            <p:nvSpPr>
              <p:cNvPr id="7" name="ZoneTexte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575" y="537311"/>
                <a:ext cx="11414339" cy="1015663"/>
              </a:xfrm>
              <a:prstGeom prst="rect">
                <a:avLst/>
              </a:prstGeom>
              <a:blipFill>
                <a:blip r:embed="rId3"/>
                <a:stretch>
                  <a:fillRect l="-588" t="-4192" b="-958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Imag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1" y="1709707"/>
            <a:ext cx="6505302" cy="464664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0343998" y="1765371"/>
                <a:ext cx="1392365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FR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  <m:r>
                            <a:rPr lang="fr-FR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∈</m:t>
                          </m:r>
                          <m:r>
                            <a:rPr lang="fr-FR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ℝ</m:t>
                          </m:r>
                        </m:e>
                        <m:sup>
                          <m:r>
                            <a:rPr lang="fr-FR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fr-FR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43998" y="1765371"/>
                <a:ext cx="1392365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8354090" y="3998811"/>
                <a:ext cx="1016725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FR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  <m:r>
                            <a:rPr lang="fr-FR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∈</m:t>
                          </m:r>
                          <m:r>
                            <a:rPr lang="fr-FR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ℝ</m:t>
                          </m:r>
                        </m:e>
                        <m:sup>
                          <m:r>
                            <a:rPr lang="fr-FR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fr-FR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54090" y="3998811"/>
                <a:ext cx="1016725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10465919" y="4052946"/>
                <a:ext cx="1016725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FR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  <m:r>
                            <a:rPr lang="fr-FR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∈</m:t>
                          </m:r>
                          <m:r>
                            <a:rPr lang="fr-FR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ℝ</m:t>
                          </m:r>
                        </m:e>
                        <m:sup>
                          <m:r>
                            <a:rPr lang="fr-FR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fr-FR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65919" y="4052946"/>
                <a:ext cx="1016725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14405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1F8519-8923-4FA2-BCC6-71752A3D020F}" type="datetime1">
              <a:rPr lang="en-GB" smtClean="0"/>
              <a:t>16/05/2024</a:t>
            </a:fld>
            <a:endParaRPr lang="en-GB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3A415-2573-44F9-8A31-B30F51FB65B6}" type="slidenum">
              <a:rPr lang="en-GB" smtClean="0"/>
              <a:pPr/>
              <a:t>4</a:t>
            </a:fld>
            <a:endParaRPr lang="en-GB" dirty="0"/>
          </a:p>
        </p:txBody>
      </p:sp>
      <p:sp>
        <p:nvSpPr>
          <p:cNvPr id="4" name="Titre 1"/>
          <p:cNvSpPr txBox="1">
            <a:spLocks/>
          </p:cNvSpPr>
          <p:nvPr/>
        </p:nvSpPr>
        <p:spPr>
          <a:xfrm>
            <a:off x="25750" y="-298130"/>
            <a:ext cx="1147827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600" dirty="0" err="1" smtClean="0"/>
              <a:t>Experimental</a:t>
            </a:r>
            <a:r>
              <a:rPr lang="fr-FR" sz="2600" dirty="0" smtClean="0"/>
              <a:t> setup: </a:t>
            </a:r>
            <a:r>
              <a:rPr lang="en-US" sz="2600" dirty="0"/>
              <a:t>monitoring growth through optical density </a:t>
            </a:r>
            <a:r>
              <a:rPr lang="en-US" sz="2600" dirty="0" smtClean="0"/>
              <a:t>measurements </a:t>
            </a:r>
            <a:r>
              <a:rPr lang="fr-FR" sz="2600" dirty="0" smtClean="0"/>
              <a:t>(OD)</a:t>
            </a:r>
            <a:endParaRPr lang="en-GB" sz="2600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63024" y="94830"/>
            <a:ext cx="932603" cy="932603"/>
          </a:xfrm>
          <a:prstGeom prst="rect">
            <a:avLst/>
          </a:prstGeom>
        </p:spPr>
      </p:pic>
      <p:grpSp>
        <p:nvGrpSpPr>
          <p:cNvPr id="7" name="Groupe 6"/>
          <p:cNvGrpSpPr/>
          <p:nvPr/>
        </p:nvGrpSpPr>
        <p:grpSpPr>
          <a:xfrm>
            <a:off x="504395" y="979692"/>
            <a:ext cx="5501640" cy="5376658"/>
            <a:chOff x="1556198" y="1240794"/>
            <a:chExt cx="2970512" cy="2987776"/>
          </a:xfrm>
        </p:grpSpPr>
        <p:pic>
          <p:nvPicPr>
            <p:cNvPr id="11" name="Image 10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01" r="51705" b="31986"/>
            <a:stretch/>
          </p:blipFill>
          <p:spPr>
            <a:xfrm>
              <a:off x="1556198" y="1240794"/>
              <a:ext cx="2970512" cy="2921904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3474720" y="2960915"/>
              <a:ext cx="957943" cy="126765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Rectangle 8"/>
            <p:cNvSpPr/>
            <p:nvPr/>
          </p:nvSpPr>
          <p:spPr>
            <a:xfrm rot="10800000">
              <a:off x="3341081" y="3727269"/>
              <a:ext cx="753150" cy="5013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70" r="2693" b="12193"/>
          <a:stretch/>
        </p:blipFill>
        <p:spPr>
          <a:xfrm>
            <a:off x="6482295" y="1090589"/>
            <a:ext cx="4600414" cy="5084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208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1F8519-8923-4FA2-BCC6-71752A3D020F}" type="datetime1">
              <a:rPr lang="en-GB" smtClean="0"/>
              <a:t>16/05/2024</a:t>
            </a:fld>
            <a:endParaRPr lang="en-GB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3A415-2573-44F9-8A31-B30F51FB65B6}" type="slidenum">
              <a:rPr lang="en-GB" smtClean="0"/>
              <a:pPr/>
              <a:t>5</a:t>
            </a:fld>
            <a:endParaRPr lang="en-GB" dirty="0"/>
          </a:p>
        </p:txBody>
      </p:sp>
      <p:sp>
        <p:nvSpPr>
          <p:cNvPr id="4" name="Titre 1"/>
          <p:cNvSpPr txBox="1">
            <a:spLocks/>
          </p:cNvSpPr>
          <p:nvPr/>
        </p:nvSpPr>
        <p:spPr>
          <a:xfrm>
            <a:off x="25750" y="-298130"/>
            <a:ext cx="1179802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600" dirty="0" err="1"/>
              <a:t>Experimental</a:t>
            </a:r>
            <a:r>
              <a:rPr lang="fr-FR" sz="2600" dirty="0"/>
              <a:t> setup: </a:t>
            </a:r>
            <a:r>
              <a:rPr lang="en-US" sz="2600" dirty="0"/>
              <a:t>monitoring growth through optical density measurements </a:t>
            </a:r>
            <a:r>
              <a:rPr lang="fr-FR" sz="2600" dirty="0" smtClean="0"/>
              <a:t>(OD)</a:t>
            </a:r>
            <a:endParaRPr lang="en-GB" sz="2600" dirty="0"/>
          </a:p>
        </p:txBody>
      </p:sp>
      <p:sp>
        <p:nvSpPr>
          <p:cNvPr id="6" name="Rectangle 5"/>
          <p:cNvSpPr/>
          <p:nvPr/>
        </p:nvSpPr>
        <p:spPr>
          <a:xfrm>
            <a:off x="981400" y="5103223"/>
            <a:ext cx="9909775" cy="1253127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 smtClean="0">
                <a:solidFill>
                  <a:schemeClr val="tx1"/>
                </a:solidFill>
              </a:rPr>
              <a:t>600</a:t>
            </a:r>
            <a:r>
              <a:rPr lang="fr-FR" sz="2400" dirty="0" smtClean="0">
                <a:solidFill>
                  <a:schemeClr val="tx1"/>
                </a:solidFill>
              </a:rPr>
              <a:t> </a:t>
            </a:r>
            <a:r>
              <a:rPr lang="fr-FR" sz="2400" dirty="0" err="1" smtClean="0">
                <a:solidFill>
                  <a:schemeClr val="tx1"/>
                </a:solidFill>
              </a:rPr>
              <a:t>treatments</a:t>
            </a:r>
            <a:r>
              <a:rPr lang="fr-FR" sz="2400" dirty="0" smtClean="0">
                <a:solidFill>
                  <a:schemeClr val="tx1"/>
                </a:solidFill>
              </a:rPr>
              <a:t>, </a:t>
            </a:r>
            <a:r>
              <a:rPr lang="fr-FR" sz="2400" b="1" dirty="0" smtClean="0">
                <a:solidFill>
                  <a:schemeClr val="tx1"/>
                </a:solidFill>
              </a:rPr>
              <a:t>6</a:t>
            </a:r>
            <a:r>
              <a:rPr lang="fr-FR" sz="2400" dirty="0" smtClean="0">
                <a:solidFill>
                  <a:schemeClr val="tx1"/>
                </a:solidFill>
              </a:rPr>
              <a:t> </a:t>
            </a:r>
            <a:r>
              <a:rPr lang="fr-FR" sz="2400" dirty="0" err="1" smtClean="0">
                <a:solidFill>
                  <a:schemeClr val="tx1"/>
                </a:solidFill>
              </a:rPr>
              <a:t>replicates</a:t>
            </a:r>
            <a:r>
              <a:rPr lang="fr-FR" sz="2400" dirty="0" smtClean="0">
                <a:solidFill>
                  <a:schemeClr val="tx1"/>
                </a:solidFill>
              </a:rPr>
              <a:t>/</a:t>
            </a:r>
            <a:r>
              <a:rPr lang="fr-FR" sz="2400" dirty="0" err="1" smtClean="0">
                <a:solidFill>
                  <a:schemeClr val="tx1"/>
                </a:solidFill>
              </a:rPr>
              <a:t>treatments</a:t>
            </a:r>
            <a:r>
              <a:rPr lang="fr-FR" sz="2400" dirty="0" smtClean="0">
                <a:solidFill>
                  <a:schemeClr val="tx1"/>
                </a:solidFill>
              </a:rPr>
              <a:t> = </a:t>
            </a:r>
            <a:r>
              <a:rPr lang="fr-FR" sz="2400" b="1" dirty="0">
                <a:solidFill>
                  <a:schemeClr val="tx1"/>
                </a:solidFill>
              </a:rPr>
              <a:t>3600</a:t>
            </a:r>
            <a:r>
              <a:rPr lang="fr-FR" sz="2400" dirty="0" smtClean="0">
                <a:solidFill>
                  <a:schemeClr val="tx1"/>
                </a:solidFill>
              </a:rPr>
              <a:t> </a:t>
            </a:r>
            <a:r>
              <a:rPr lang="fr-FR" sz="2400" dirty="0" err="1" smtClean="0">
                <a:solidFill>
                  <a:schemeClr val="tx1"/>
                </a:solidFill>
              </a:rPr>
              <a:t>samples</a:t>
            </a:r>
            <a:r>
              <a:rPr lang="fr-FR" sz="2400" dirty="0" smtClean="0">
                <a:solidFill>
                  <a:schemeClr val="tx1"/>
                </a:solidFill>
              </a:rPr>
              <a:t> (</a:t>
            </a:r>
            <a:r>
              <a:rPr lang="fr-FR" sz="2400" dirty="0" err="1" smtClean="0">
                <a:solidFill>
                  <a:schemeClr val="tx1"/>
                </a:solidFill>
              </a:rPr>
              <a:t>statistical</a:t>
            </a:r>
            <a:r>
              <a:rPr lang="fr-FR" sz="2400" dirty="0" smtClean="0">
                <a:solidFill>
                  <a:schemeClr val="tx1"/>
                </a:solidFill>
              </a:rPr>
              <a:t> </a:t>
            </a:r>
            <a:r>
              <a:rPr lang="fr-FR" sz="2400" dirty="0" err="1" smtClean="0">
                <a:solidFill>
                  <a:schemeClr val="tx1"/>
                </a:solidFill>
              </a:rPr>
              <a:t>individuals</a:t>
            </a:r>
            <a:r>
              <a:rPr lang="fr-FR" sz="2400" dirty="0" smtClean="0">
                <a:solidFill>
                  <a:schemeClr val="tx1"/>
                </a:solidFill>
              </a:rPr>
              <a:t>)</a:t>
            </a:r>
          </a:p>
          <a:p>
            <a:pPr algn="ctr"/>
            <a:r>
              <a:rPr lang="fr-FR" sz="2400" b="1" dirty="0" smtClean="0">
                <a:solidFill>
                  <a:schemeClr val="tx1"/>
                </a:solidFill>
                <a:sym typeface="Wingdings" panose="05000000000000000000" pitchFamily="2" charset="2"/>
              </a:rPr>
              <a:t>120 </a:t>
            </a:r>
            <a:r>
              <a:rPr lang="fr-FR" sz="2400" b="1" dirty="0">
                <a:solidFill>
                  <a:schemeClr val="tx1"/>
                </a:solidFill>
                <a:sym typeface="Wingdings" panose="05000000000000000000" pitchFamily="2" charset="2"/>
              </a:rPr>
              <a:t>000 </a:t>
            </a:r>
            <a:r>
              <a:rPr lang="fr-FR" sz="2400" b="1" dirty="0" err="1" smtClean="0">
                <a:solidFill>
                  <a:schemeClr val="tx1"/>
                </a:solidFill>
                <a:sym typeface="Wingdings" panose="05000000000000000000" pitchFamily="2" charset="2"/>
              </a:rPr>
              <a:t>measures</a:t>
            </a:r>
            <a:r>
              <a:rPr lang="fr-FR" sz="2400" b="1" dirty="0" smtClean="0">
                <a:solidFill>
                  <a:schemeClr val="tx1"/>
                </a:solidFill>
                <a:sym typeface="Wingdings" panose="05000000000000000000" pitchFamily="2" charset="2"/>
              </a:rPr>
              <a:t> of DO</a:t>
            </a:r>
            <a:endParaRPr lang="fr-FR" sz="2400" b="1" dirty="0">
              <a:solidFill>
                <a:schemeClr val="tx1"/>
              </a:solidFill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63024" y="94830"/>
            <a:ext cx="932603" cy="932603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846" y="653094"/>
            <a:ext cx="10713178" cy="4284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315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7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ctrTitle"/>
          </p:nvPr>
        </p:nvSpPr>
        <p:spPr>
          <a:xfrm>
            <a:off x="4061022" y="3102127"/>
            <a:ext cx="4069956" cy="653746"/>
          </a:xfrm>
          <a:prstGeom prst="roundRect">
            <a:avLst/>
          </a:prstGeom>
          <a:solidFill>
            <a:srgbClr val="CDE3BC"/>
          </a:solidFill>
        </p:spPr>
        <p:txBody>
          <a:bodyPr>
            <a:noAutofit/>
          </a:bodyPr>
          <a:lstStyle/>
          <a:p>
            <a:r>
              <a:rPr lang="fr-FR" sz="3600" b="1" dirty="0" smtClean="0"/>
              <a:t>DOES IT GROW ?</a:t>
            </a:r>
            <a:endParaRPr lang="en-GB" sz="3600" b="1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B1A5ED-4979-47A3-AEB3-C8A14BB68CB2}" type="slidenum">
              <a:rPr kumimoji="0" lang="en-GB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E758D9-83BE-4D4B-BE16-79AACEA9D47D}" type="datetime1">
              <a:rPr kumimoji="0" lang="en-GB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16/05/2024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1257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3A415-2573-44F9-8A31-B30F51FB65B6}" type="slidenum">
              <a:rPr lang="en-GB" smtClean="0"/>
              <a:pPr/>
              <a:t>7</a:t>
            </a:fld>
            <a:endParaRPr lang="en-GB" dirty="0"/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155575" y="-28042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dirty="0" smtClean="0"/>
              <a:t>All the samples did not grow</a:t>
            </a:r>
            <a:endParaRPr lang="en-GB" sz="3200" dirty="0"/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76968-B8CA-4FAC-A14A-824C39720284}" type="datetime1">
              <a:rPr lang="en-GB" smtClean="0"/>
              <a:t>16/05/2024</a:t>
            </a:fld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6792520" y="490762"/>
            <a:ext cx="330926" cy="32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0" name="Groupe 9"/>
          <p:cNvGrpSpPr/>
          <p:nvPr/>
        </p:nvGrpSpPr>
        <p:grpSpPr>
          <a:xfrm>
            <a:off x="838200" y="681919"/>
            <a:ext cx="10515600" cy="5674431"/>
            <a:chOff x="838200" y="681919"/>
            <a:chExt cx="10515600" cy="5674431"/>
          </a:xfrm>
        </p:grpSpPr>
        <p:pic>
          <p:nvPicPr>
            <p:cNvPr id="12" name="Image 1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59"/>
            <a:stretch/>
          </p:blipFill>
          <p:spPr>
            <a:xfrm>
              <a:off x="838200" y="1003651"/>
              <a:ext cx="10515600" cy="5352699"/>
            </a:xfrm>
            <a:prstGeom prst="rect">
              <a:avLst/>
            </a:prstGeom>
          </p:spPr>
        </p:pic>
        <p:sp>
          <p:nvSpPr>
            <p:cNvPr id="9" name="ZoneTexte 8"/>
            <p:cNvSpPr txBox="1"/>
            <p:nvPr/>
          </p:nvSpPr>
          <p:spPr>
            <a:xfrm>
              <a:off x="1390530" y="681919"/>
              <a:ext cx="40494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/>
                <a:t>Evolution of OD (20°C, </a:t>
              </a:r>
              <a:r>
                <a:rPr lang="fr-FR" dirty="0" err="1" smtClean="0"/>
                <a:t>aw</a:t>
              </a:r>
              <a:r>
                <a:rPr lang="fr-FR" dirty="0"/>
                <a:t> </a:t>
              </a:r>
              <a:r>
                <a:rPr lang="fr-FR" dirty="0" smtClean="0"/>
                <a:t>= 98%)</a:t>
              </a:r>
              <a:endParaRPr lang="fr-FR" dirty="0"/>
            </a:p>
          </p:txBody>
        </p:sp>
      </p:grpSp>
    </p:spTree>
    <p:extLst>
      <p:ext uri="{BB962C8B-B14F-4D97-AF65-F5344CB8AC3E}">
        <p14:creationId xmlns:p14="http://schemas.microsoft.com/office/powerpoint/2010/main" val="643742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6FADD-0066-4ACB-946C-5304491F4074}" type="datetime1">
              <a:rPr lang="en-GB" smtClean="0"/>
              <a:t>16/05/2024</a:t>
            </a:fld>
            <a:endParaRPr lang="en-GB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3A415-2573-44F9-8A31-B30F51FB65B6}" type="slidenum">
              <a:rPr lang="en-GB" smtClean="0"/>
              <a:pPr/>
              <a:t>8</a:t>
            </a:fld>
            <a:endParaRPr lang="en-GB" dirty="0"/>
          </a:p>
        </p:txBody>
      </p:sp>
      <p:sp>
        <p:nvSpPr>
          <p:cNvPr id="4" name="Titre 1"/>
          <p:cNvSpPr txBox="1">
            <a:spLocks/>
          </p:cNvSpPr>
          <p:nvPr/>
        </p:nvSpPr>
        <p:spPr>
          <a:xfrm>
            <a:off x="155575" y="-28042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dirty="0"/>
              <a:t>Proportion of </a:t>
            </a:r>
            <a:r>
              <a:rPr lang="fr-FR" sz="3200" dirty="0" err="1" smtClean="0"/>
              <a:t>wells</a:t>
            </a:r>
            <a:r>
              <a:rPr lang="fr-FR" sz="3200" dirty="0" smtClean="0"/>
              <a:t> </a:t>
            </a:r>
            <a:r>
              <a:rPr lang="fr-FR" sz="3200" dirty="0" err="1"/>
              <a:t>with</a:t>
            </a:r>
            <a:r>
              <a:rPr lang="fr-FR" sz="3200" dirty="0"/>
              <a:t> </a:t>
            </a:r>
            <a:r>
              <a:rPr lang="fr-FR" sz="3200" dirty="0" err="1"/>
              <a:t>growth</a:t>
            </a:r>
            <a:r>
              <a:rPr lang="fr-FR" sz="3200" dirty="0"/>
              <a:t>, </a:t>
            </a:r>
            <a:r>
              <a:rPr lang="fr-FR" sz="3200" dirty="0" err="1"/>
              <a:t>given</a:t>
            </a:r>
            <a:r>
              <a:rPr lang="fr-FR" sz="3200" dirty="0"/>
              <a:t> </a:t>
            </a:r>
            <a:r>
              <a:rPr lang="fr-FR" sz="3200" dirty="0" err="1"/>
              <a:t>temperature</a:t>
            </a:r>
            <a:r>
              <a:rPr lang="fr-FR" sz="3200" dirty="0"/>
              <a:t> and </a:t>
            </a:r>
            <a:r>
              <a:rPr lang="fr-FR" sz="3200" dirty="0" err="1"/>
              <a:t>aw</a:t>
            </a:r>
            <a:endParaRPr lang="en-GB" sz="3200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156" y="666509"/>
            <a:ext cx="9144019" cy="5485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008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6FADD-0066-4ACB-946C-5304491F4074}" type="datetime1">
              <a:rPr lang="en-GB" smtClean="0"/>
              <a:t>16/05/2024</a:t>
            </a:fld>
            <a:endParaRPr lang="en-GB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3A415-2573-44F9-8A31-B30F51FB65B6}" type="slidenum">
              <a:rPr lang="en-GB" smtClean="0"/>
              <a:pPr/>
              <a:t>9</a:t>
            </a:fld>
            <a:endParaRPr lang="en-GB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249" y="607256"/>
            <a:ext cx="9407651" cy="5644590"/>
          </a:xfrm>
          <a:prstGeom prst="rect">
            <a:avLst/>
          </a:prstGeom>
        </p:spPr>
      </p:pic>
      <p:sp>
        <p:nvSpPr>
          <p:cNvPr id="5" name="Titre 1"/>
          <p:cNvSpPr txBox="1">
            <a:spLocks/>
          </p:cNvSpPr>
          <p:nvPr/>
        </p:nvSpPr>
        <p:spPr>
          <a:xfrm>
            <a:off x="155575" y="-28042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Different behavior depending on the species?</a:t>
            </a:r>
          </a:p>
        </p:txBody>
      </p:sp>
      <p:sp>
        <p:nvSpPr>
          <p:cNvPr id="6" name="Rectangle 5"/>
          <p:cNvSpPr/>
          <p:nvPr/>
        </p:nvSpPr>
        <p:spPr>
          <a:xfrm>
            <a:off x="3811652" y="659507"/>
            <a:ext cx="6655526" cy="28021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609599" y="3363686"/>
            <a:ext cx="6992983" cy="26906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/>
          <p:cNvSpPr txBox="1"/>
          <p:nvPr/>
        </p:nvSpPr>
        <p:spPr>
          <a:xfrm>
            <a:off x="838200" y="3370218"/>
            <a:ext cx="751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T15</a:t>
            </a:r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1604818" y="3370218"/>
            <a:ext cx="751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T20</a:t>
            </a:r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2332678" y="3370218"/>
            <a:ext cx="751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T25</a:t>
            </a:r>
            <a:endParaRPr lang="fr-FR" dirty="0"/>
          </a:p>
        </p:txBody>
      </p:sp>
      <p:sp>
        <p:nvSpPr>
          <p:cNvPr id="11" name="ZoneTexte 10"/>
          <p:cNvSpPr txBox="1"/>
          <p:nvPr/>
        </p:nvSpPr>
        <p:spPr>
          <a:xfrm>
            <a:off x="3072165" y="3370218"/>
            <a:ext cx="751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T30</a:t>
            </a:r>
          </a:p>
        </p:txBody>
      </p:sp>
    </p:spTree>
    <p:extLst>
      <p:ext uri="{BB962C8B-B14F-4D97-AF65-F5344CB8AC3E}">
        <p14:creationId xmlns:p14="http://schemas.microsoft.com/office/powerpoint/2010/main" val="2714897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</p:bldLst>
  </p:timing>
</p:sld>
</file>

<file path=ppt/theme/theme1.xml><?xml version="1.0" encoding="utf-8"?>
<a:theme xmlns:a="http://schemas.openxmlformats.org/drawingml/2006/main" name="Thème Office">
  <a:themeElements>
    <a:clrScheme name="Orange roug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20861</TotalTime>
  <Words>1577</Words>
  <Application>Microsoft Office PowerPoint</Application>
  <PresentationFormat>Grand écran</PresentationFormat>
  <Paragraphs>220</Paragraphs>
  <Slides>34</Slides>
  <Notes>15</Notes>
  <HiddenSlides>14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34</vt:i4>
      </vt:variant>
    </vt:vector>
  </HeadingPairs>
  <TitlesOfParts>
    <vt:vector size="41" baseType="lpstr">
      <vt:lpstr>Arial</vt:lpstr>
      <vt:lpstr>Calibri</vt:lpstr>
      <vt:lpstr>Calibri Light</vt:lpstr>
      <vt:lpstr>Cambria Math</vt:lpstr>
      <vt:lpstr>Wingdings</vt:lpstr>
      <vt:lpstr>Thème Office</vt:lpstr>
      <vt:lpstr>Conception personnalisée</vt:lpstr>
      <vt:lpstr>Wheat Fusarium Head Blight (FHB) evolution with climate change: an ecological modelling approach of competing fungal species</vt:lpstr>
      <vt:lpstr>Présentation PowerPoint</vt:lpstr>
      <vt:lpstr>EXPERIMENTAL SETUP</vt:lpstr>
      <vt:lpstr>Présentation PowerPoint</vt:lpstr>
      <vt:lpstr>Présentation PowerPoint</vt:lpstr>
      <vt:lpstr>DOES IT GROW ?</vt:lpstr>
      <vt:lpstr>Présentation PowerPoint</vt:lpstr>
      <vt:lpstr>Présentation PowerPoint</vt:lpstr>
      <vt:lpstr>Présentation PowerPoint</vt:lpstr>
      <vt:lpstr>Présentation PowerPoint</vt:lpstr>
      <vt:lpstr>HOW DOES IT GROW ?</vt:lpstr>
      <vt:lpstr>Présentation PowerPoint</vt:lpstr>
      <vt:lpstr>Présentation PowerPoint</vt:lpstr>
      <vt:lpstr>HOW DOES IT GROW IN CO-CULTURE ?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PERSPECTIVES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Remi Mahmoud</dc:creator>
  <cp:lastModifiedBy>Remi Mahmoud</cp:lastModifiedBy>
  <cp:revision>755</cp:revision>
  <dcterms:created xsi:type="dcterms:W3CDTF">2023-02-20T08:26:47Z</dcterms:created>
  <dcterms:modified xsi:type="dcterms:W3CDTF">2024-05-16T06:06:18Z</dcterms:modified>
</cp:coreProperties>
</file>