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77" r:id="rId2"/>
  </p:sldMasterIdLst>
  <p:notesMasterIdLst>
    <p:notesMasterId r:id="rId33"/>
  </p:notesMasterIdLst>
  <p:sldIdLst>
    <p:sldId id="265" r:id="rId3"/>
    <p:sldId id="451" r:id="rId4"/>
    <p:sldId id="460" r:id="rId5"/>
    <p:sldId id="452" r:id="rId6"/>
    <p:sldId id="453" r:id="rId7"/>
    <p:sldId id="461" r:id="rId8"/>
    <p:sldId id="471" r:id="rId9"/>
    <p:sldId id="457" r:id="rId10"/>
    <p:sldId id="458" r:id="rId11"/>
    <p:sldId id="459" r:id="rId12"/>
    <p:sldId id="463" r:id="rId13"/>
    <p:sldId id="464" r:id="rId14"/>
    <p:sldId id="465" r:id="rId15"/>
    <p:sldId id="467" r:id="rId16"/>
    <p:sldId id="468" r:id="rId17"/>
    <p:sldId id="469" r:id="rId18"/>
    <p:sldId id="462" r:id="rId19"/>
    <p:sldId id="472" r:id="rId20"/>
    <p:sldId id="473" r:id="rId21"/>
    <p:sldId id="474" r:id="rId22"/>
    <p:sldId id="475" r:id="rId23"/>
    <p:sldId id="476" r:id="rId24"/>
    <p:sldId id="478" r:id="rId25"/>
    <p:sldId id="477" r:id="rId26"/>
    <p:sldId id="479" r:id="rId27"/>
    <p:sldId id="480" r:id="rId28"/>
    <p:sldId id="481" r:id="rId29"/>
    <p:sldId id="482" r:id="rId30"/>
    <p:sldId id="483" r:id="rId31"/>
    <p:sldId id="485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DIN Condensed" panose="00000500000000000000" pitchFamily="2" charset="0"/>
      <p:bold r:id="rId41"/>
    </p:embeddedFont>
    <p:embeddedFont>
      <p:font typeface="DIN Condensed" panose="00000500000000000000" pitchFamily="2" charset="0"/>
      <p:bold r:id="rId41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4A9"/>
    <a:srgbClr val="B0E0E6"/>
    <a:srgbClr val="FFFFFF"/>
    <a:srgbClr val="EAEAEA"/>
    <a:srgbClr val="A31115"/>
    <a:srgbClr val="75A568"/>
    <a:srgbClr val="EF7D44"/>
    <a:srgbClr val="1B8891"/>
    <a:srgbClr val="237BB5"/>
    <a:srgbClr val="C8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165" autoAdjust="0"/>
  </p:normalViewPr>
  <p:slideViewPr>
    <p:cSldViewPr>
      <p:cViewPr>
        <p:scale>
          <a:sx n="80" d="100"/>
          <a:sy n="80" d="100"/>
        </p:scale>
        <p:origin x="87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17EA0-9FE0-416A-A577-06B9DCC22A3D}" type="datetimeFigureOut">
              <a:rPr lang="fr-FR" smtClean="0"/>
              <a:t>20/10/2025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0C71-3247-472E-80F5-5495176C93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99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571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217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88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453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80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8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818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889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2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88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10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66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426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1648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360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6400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622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318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420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264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486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33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62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50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142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62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28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9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1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0C71-3247-472E-80F5-5495176C930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72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82590B-901C-48B8-9E4E-91313917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AC2E2-218F-4FE7-9DCF-AC46795766D1}" type="datetimeFigureOut">
              <a:rPr lang="fr-FR"/>
              <a:pPr>
                <a:defRPr/>
              </a:pPr>
              <a:t>20/10/2025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93BCB5-D66C-4D76-95F1-16C7BEEB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0E34E-460F-44FA-A977-769CF0777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96455-A661-4E13-84FB-A3044DBB2CF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01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- T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ENVT_ppt_logo-T.png">
            <a:extLst>
              <a:ext uri="{FF2B5EF4-FFF2-40B4-BE49-F238E27FC236}">
                <a16:creationId xmlns:a16="http://schemas.microsoft.com/office/drawing/2014/main" id="{0030C5D6-1EEB-4517-B045-19401840F9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021388"/>
            <a:ext cx="15113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7">
            <a:extLst>
              <a:ext uri="{FF2B5EF4-FFF2-40B4-BE49-F238E27FC236}">
                <a16:creationId xmlns:a16="http://schemas.microsoft.com/office/drawing/2014/main" id="{16DB795F-B434-444D-A9AE-8AB3CC056449}"/>
              </a:ext>
            </a:extLst>
          </p:cNvPr>
          <p:cNvSpPr/>
          <p:nvPr userDrawn="1"/>
        </p:nvSpPr>
        <p:spPr>
          <a:xfrm>
            <a:off x="-411163" y="414338"/>
            <a:ext cx="7646988" cy="679450"/>
          </a:xfrm>
          <a:prstGeom prst="roundRect">
            <a:avLst/>
          </a:prstGeom>
          <a:solidFill>
            <a:schemeClr val="accent1"/>
          </a:solidFill>
          <a:ln/>
          <a:effectLst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E4738-9488-46C6-A6CF-7A90A6770AE2}"/>
              </a:ext>
            </a:extLst>
          </p:cNvPr>
          <p:cNvSpPr/>
          <p:nvPr userDrawn="1"/>
        </p:nvSpPr>
        <p:spPr>
          <a:xfrm>
            <a:off x="7524750" y="6021388"/>
            <a:ext cx="1511300" cy="7000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13699"/>
            <a:ext cx="8229600" cy="6802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56904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4909AF-FC9F-47A2-AE8D-0AE9B8B8930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18000"/>
            <a:ext cx="540000" cy="54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E6893FA9-E315-4416-91D5-6DEBFFAB0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5" y="6318250"/>
            <a:ext cx="539750" cy="53975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730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ENVT_ppt_triangle-rouge.png">
            <a:extLst>
              <a:ext uri="{FF2B5EF4-FFF2-40B4-BE49-F238E27FC236}">
                <a16:creationId xmlns:a16="http://schemas.microsoft.com/office/drawing/2014/main" id="{B5743F96-6AA7-4296-9BB7-B7A708F1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7" descr="ENVT_ppt_logo-T.png">
            <a:extLst>
              <a:ext uri="{FF2B5EF4-FFF2-40B4-BE49-F238E27FC236}">
                <a16:creationId xmlns:a16="http://schemas.microsoft.com/office/drawing/2014/main" id="{45D30ED1-5487-4AC0-ACB9-D884FDCE8A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021388"/>
            <a:ext cx="15113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8087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FORM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32D967A8-0F0E-4478-9232-993F826D0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989638"/>
            <a:ext cx="14843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A97F637A-ECF8-40E8-9B33-4A5C92E37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2184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87806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FORM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docs_cgeraud\CREA - DIVERS\IMAGES PPT\Forme_Violet_Clair.jpg">
            <a:extLst>
              <a:ext uri="{FF2B5EF4-FFF2-40B4-BE49-F238E27FC236}">
                <a16:creationId xmlns:a16="http://schemas.microsoft.com/office/drawing/2014/main" id="{1EFEEE20-59CA-474B-B2A6-0C5E81F031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2184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8D868F4C-D168-4AD4-91C4-FF15BC42B7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989638"/>
            <a:ext cx="14843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036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RECHERCH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docs_cgeraud\CREA - DIVERS\IMAGES PPT\Forme_Vert_Foncé.jpg">
            <a:extLst>
              <a:ext uri="{FF2B5EF4-FFF2-40B4-BE49-F238E27FC236}">
                <a16:creationId xmlns:a16="http://schemas.microsoft.com/office/drawing/2014/main" id="{C689831B-6D4A-45B6-AD38-FDA314D4F2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28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ocs_cgeraud\CREA - DIVERS\IMAGES PPT\T-Recherche.jpg">
            <a:extLst>
              <a:ext uri="{FF2B5EF4-FFF2-40B4-BE49-F238E27FC236}">
                <a16:creationId xmlns:a16="http://schemas.microsoft.com/office/drawing/2014/main" id="{43E3F973-47E7-4ED8-AAC8-884A1E3943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972175"/>
            <a:ext cx="15589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711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RECHERCH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docs_cgeraud\CREA - DIVERS\IMAGES PPT\Forme_Vert_Clair.jpg">
            <a:extLst>
              <a:ext uri="{FF2B5EF4-FFF2-40B4-BE49-F238E27FC236}">
                <a16:creationId xmlns:a16="http://schemas.microsoft.com/office/drawing/2014/main" id="{9C0F6DEF-6272-4A72-B4CE-470B24D97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2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ocs_cgeraud\CREA - DIVERS\IMAGES PPT\T-Recherche.jpg">
            <a:extLst>
              <a:ext uri="{FF2B5EF4-FFF2-40B4-BE49-F238E27FC236}">
                <a16:creationId xmlns:a16="http://schemas.microsoft.com/office/drawing/2014/main" id="{5A8B0819-D155-4E62-BCB2-CB92782706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972175"/>
            <a:ext cx="15589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8940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LINIQ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ocs_cgeraud\CREA - DIVERS\IMAGES PPT\Forme_bleu_Foncé.jpg">
            <a:extLst>
              <a:ext uri="{FF2B5EF4-FFF2-40B4-BE49-F238E27FC236}">
                <a16:creationId xmlns:a16="http://schemas.microsoft.com/office/drawing/2014/main" id="{840CDD4A-C90B-4311-9C71-05B9CC44D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2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ocs_cgeraud\CREA - DIVERS\IMAGES PPT\T-Cliniques.jpg">
            <a:extLst>
              <a:ext uri="{FF2B5EF4-FFF2-40B4-BE49-F238E27FC236}">
                <a16:creationId xmlns:a16="http://schemas.microsoft.com/office/drawing/2014/main" id="{11E02987-AED9-4946-BAFD-3984B3620C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972175"/>
            <a:ext cx="15827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47360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LINIQ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s_cgeraud\CREA - DIVERS\IMAGES PPT\Forme_bleu_Clair.jpg">
            <a:extLst>
              <a:ext uri="{FF2B5EF4-FFF2-40B4-BE49-F238E27FC236}">
                <a16:creationId xmlns:a16="http://schemas.microsoft.com/office/drawing/2014/main" id="{9CA2F5AF-FA75-4217-AB9E-91C06850D3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9525"/>
            <a:ext cx="2190751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docs_cgeraud\CREA - DIVERS\IMAGES PPT\T-Cliniques.jpg">
            <a:extLst>
              <a:ext uri="{FF2B5EF4-FFF2-40B4-BE49-F238E27FC236}">
                <a16:creationId xmlns:a16="http://schemas.microsoft.com/office/drawing/2014/main" id="{A8D9BAD1-E1D0-44C4-B639-85EFFBC787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972175"/>
            <a:ext cx="15827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7753" y="2920531"/>
            <a:ext cx="3440086" cy="130339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76734" y="2995790"/>
            <a:ext cx="1828799" cy="874655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14428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 descr="ENVT_ppt_T_gris.png">
            <a:extLst>
              <a:ext uri="{FF2B5EF4-FFF2-40B4-BE49-F238E27FC236}">
                <a16:creationId xmlns:a16="http://schemas.microsoft.com/office/drawing/2014/main" id="{54B2E27F-B625-4422-B870-327057BDF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31750"/>
            <a:ext cx="411956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F489A57A-532A-409A-B742-9E2F279B67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91B9D393-53D2-45B6-8E35-CA7AC961121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230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841365DE-BB8D-412D-917C-C38609C4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13DD-D89A-4096-9BF6-F6AA3F7F58C5}" type="datetimeFigureOut">
              <a:rPr lang="fr-FR"/>
              <a:pPr>
                <a:defRPr/>
              </a:pPr>
              <a:t>20/10/2025</a:t>
            </a:fld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85E9EAA6-30CF-4802-AA71-3C41C043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491E49A-E7C9-4789-95D3-D837EF6E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53EA0-823C-4FCC-89A5-9325110030F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7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ENVT_ppt_T.png">
            <a:extLst>
              <a:ext uri="{FF2B5EF4-FFF2-40B4-BE49-F238E27FC236}">
                <a16:creationId xmlns:a16="http://schemas.microsoft.com/office/drawing/2014/main" id="{D818081C-BFCC-4402-862E-C84461A6A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0"/>
            <a:ext cx="434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 descr="ENVT_ppt_logo-T.png">
            <a:extLst>
              <a:ext uri="{FF2B5EF4-FFF2-40B4-BE49-F238E27FC236}">
                <a16:creationId xmlns:a16="http://schemas.microsoft.com/office/drawing/2014/main" id="{3320E71D-2FFD-4C68-AD99-D0C075773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754563"/>
            <a:ext cx="21971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27829"/>
            <a:ext cx="3949354" cy="1336817"/>
          </a:xfrm>
        </p:spPr>
        <p:txBody>
          <a:bodyPr>
            <a:normAutofit/>
          </a:bodyPr>
          <a:lstStyle>
            <a:lvl1pPr>
              <a:defRPr sz="3600"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163086"/>
            <a:ext cx="3949354" cy="1101436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B7AB4AB-17DA-4936-AFD5-3A23CB6865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908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59101" y="1188001"/>
            <a:ext cx="4037189" cy="359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013" y="2209800"/>
            <a:ext cx="4463987" cy="3609304"/>
          </a:xfrm>
          <a:prstGeom prst="rect">
            <a:avLst/>
          </a:prstGeom>
        </p:spPr>
        <p:txBody>
          <a:bodyPr lIns="0" tIns="0" rIns="540000" anchor="t" anchorCtr="0"/>
          <a:lstStyle>
            <a:lvl1pPr marL="121500" indent="-135000" algn="l">
              <a:buClr>
                <a:srgbClr val="5792C9"/>
              </a:buClr>
              <a:buFont typeface="Wingdings" charset="2"/>
              <a:buChar char="§"/>
              <a:defRPr sz="1500">
                <a:solidFill>
                  <a:schemeClr val="tx1"/>
                </a:solidFill>
              </a:defRPr>
            </a:lvl1pPr>
            <a:lvl2pPr marL="270000" indent="-135000" algn="l">
              <a:buClr>
                <a:srgbClr val="5792C9"/>
              </a:buClr>
              <a:buSzPct val="110000"/>
              <a:buFont typeface="Arial" charset="0"/>
              <a:buChar char="•"/>
              <a:defRPr sz="1500">
                <a:solidFill>
                  <a:schemeClr val="tx1"/>
                </a:solidFill>
              </a:defRPr>
            </a:lvl2pPr>
            <a:lvl3pPr marL="459000" indent="-162000" algn="l">
              <a:buClr>
                <a:srgbClr val="5792C9"/>
              </a:buClr>
              <a:buFont typeface=".AppleSystemUIFont" charset="-120"/>
              <a:buChar char="–"/>
              <a:defRPr sz="1500"/>
            </a:lvl3pPr>
            <a:lvl4pPr marL="648000" indent="-135000" algn="l">
              <a:buClr>
                <a:schemeClr val="tx1"/>
              </a:buClr>
              <a:buFont typeface=".AppleSystemUIFont" charset="-120"/>
              <a:buChar char="–"/>
              <a:defRPr sz="1500">
                <a:solidFill>
                  <a:schemeClr val="tx1"/>
                </a:solidFill>
              </a:defRPr>
            </a:lvl4pPr>
            <a:lvl5pPr marL="810000" indent="-135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1500">
                <a:solidFill>
                  <a:schemeClr val="bg2">
                    <a:lumMod val="50000"/>
                  </a:schemeClr>
                </a:solidFill>
              </a:defRPr>
            </a:lvl5pPr>
            <a:lvl6pPr marL="810000" indent="-135000" algn="l">
              <a:buClr>
                <a:schemeClr val="bg2">
                  <a:lumMod val="75000"/>
                </a:schemeClr>
              </a:buClr>
              <a:buFont typeface=".AppleSystemUIFont" charset="-120"/>
              <a:buChar char="–"/>
              <a:defRPr sz="1500">
                <a:solidFill>
                  <a:schemeClr val="bg2">
                    <a:lumMod val="50000"/>
                  </a:schemeClr>
                </a:solidFill>
              </a:defRPr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US" dirty="0"/>
              <a:t>List 1</a:t>
            </a:r>
          </a:p>
          <a:p>
            <a:pPr lvl="1"/>
            <a:r>
              <a:rPr lang="en-US" dirty="0"/>
              <a:t>List 2</a:t>
            </a:r>
          </a:p>
          <a:p>
            <a:pPr lvl="2"/>
            <a:r>
              <a:rPr lang="en-US" dirty="0"/>
              <a:t>List 3</a:t>
            </a:r>
          </a:p>
          <a:p>
            <a:pPr lvl="3"/>
            <a:r>
              <a:rPr lang="en-US" dirty="0"/>
              <a:t>List 4</a:t>
            </a:r>
          </a:p>
          <a:p>
            <a:pPr lvl="4"/>
            <a:r>
              <a:rPr lang="en-US" dirty="0"/>
              <a:t>List 5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9583D8E-5B3B-3843-83A2-A85ED2635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13" y="1188001"/>
            <a:ext cx="4463987" cy="863895"/>
          </a:xfrm>
          <a:prstGeom prst="rect">
            <a:avLst/>
          </a:prstGeom>
          <a:noFill/>
        </p:spPr>
        <p:txBody>
          <a:bodyPr vert="horz" lIns="0" tIns="0" rIns="540000" bIns="45720" rtlCol="0" anchor="t" anchorCtr="0">
            <a:noAutofit/>
          </a:bodyPr>
          <a:lstStyle>
            <a:lvl1pPr>
              <a:defRPr sz="2100" b="1">
                <a:solidFill>
                  <a:srgbClr val="5792C9"/>
                </a:solidFill>
                <a:latin typeface="+mn-lt"/>
              </a:defRPr>
            </a:lvl1pPr>
          </a:lstStyle>
          <a:p>
            <a:r>
              <a:rPr lang="en-US" dirty="0"/>
              <a:t>Click to edit Section title</a:t>
            </a:r>
            <a:br>
              <a:rPr lang="en-US" dirty="0"/>
            </a:br>
            <a:r>
              <a:rPr lang="en-US" dirty="0"/>
              <a:t>lorem ipsum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AC59357-451E-534A-92B1-7E9652E5A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68000"/>
            <a:ext cx="9144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15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7711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A26912F-EE60-0E4E-8A8F-95B31547CC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676400"/>
            <a:ext cx="9144001" cy="4113296"/>
          </a:xfrm>
          <a:prstGeom prst="rect">
            <a:avLst/>
          </a:prstGeom>
        </p:spPr>
        <p:txBody>
          <a:bodyPr lIns="540000" tIns="0" rIns="540000" bIns="360000" numCol="2" spcCol="720000" anchor="t" anchorCtr="0"/>
          <a:lstStyle>
            <a:lvl1pPr marL="0" indent="0" algn="l">
              <a:buClr>
                <a:srgbClr val="5792C9"/>
              </a:buClr>
              <a:buFont typeface="Wingdings" charset="2"/>
              <a:buNone/>
              <a:defRPr sz="15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24000" indent="-135000" algn="l">
              <a:buClr>
                <a:srgbClr val="5792C9"/>
              </a:buClr>
              <a:buSzPct val="110000"/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13000" indent="-162000" algn="l">
              <a:buClr>
                <a:srgbClr val="5792C9"/>
              </a:buClr>
              <a:buFont typeface=".AppleSystemUIFont" charset="-120"/>
              <a:buChar char="–"/>
              <a:defRPr sz="1500"/>
            </a:lvl3pPr>
            <a:lvl4pPr marL="702000" indent="-162000" algn="l">
              <a:buFont typeface=".AppleSystemUIFont" charset="-120"/>
              <a:buChar char="–"/>
              <a:defRPr sz="1500"/>
            </a:lvl4pPr>
            <a:lvl5pPr marL="891000" indent="-162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1500">
                <a:solidFill>
                  <a:schemeClr val="bg2">
                    <a:lumMod val="50000"/>
                  </a:schemeClr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US" dirty="0"/>
              <a:t>Txt</a:t>
            </a:r>
            <a:endParaRPr lang="it-IT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766441-E5F4-154E-B3C0-A66B6AA9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403" y="1188000"/>
            <a:ext cx="9153392" cy="360040"/>
          </a:xfrm>
          <a:prstGeom prst="rect">
            <a:avLst/>
          </a:prstGeom>
          <a:noFill/>
        </p:spPr>
        <p:txBody>
          <a:bodyPr vert="horz" lIns="540000" tIns="0" rIns="2880000" bIns="45720" rtlCol="0" anchor="t" anchorCtr="0">
            <a:noAutofit/>
          </a:bodyPr>
          <a:lstStyle>
            <a:lvl1pPr>
              <a:defRPr sz="1650" b="1">
                <a:solidFill>
                  <a:srgbClr val="5792C9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DDB417-8CAA-4840-938B-C098DD89DA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68000"/>
            <a:ext cx="9144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15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19531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676401"/>
            <a:ext cx="5328084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>
              <a:buNone/>
              <a:defRPr sz="1500"/>
            </a:lvl1pPr>
            <a:lvl2pPr marL="135000" indent="-135000" algn="l">
              <a:buClr>
                <a:srgbClr val="5792C9"/>
              </a:buClr>
              <a:buFont typeface="Wingdings" charset="2"/>
              <a:buChar char="§"/>
              <a:defRPr sz="1500"/>
            </a:lvl2pPr>
            <a:lvl3pPr marL="270000" indent="-135000" algn="l">
              <a:buClr>
                <a:srgbClr val="5792C9"/>
              </a:buClr>
              <a:buSzPct val="110000"/>
              <a:buFont typeface="Arial" charset="0"/>
              <a:buChar char="•"/>
              <a:defRPr sz="1500"/>
            </a:lvl3pPr>
            <a:lvl4pPr marL="432000" indent="-162000" algn="l">
              <a:buClr>
                <a:srgbClr val="5792C9"/>
              </a:buClr>
              <a:buFont typeface=".AppleSystemUIFont" charset="-120"/>
              <a:buChar char="–"/>
              <a:defRPr sz="1500"/>
            </a:lvl4pPr>
            <a:lvl5pPr marL="594000" indent="-162000" algn="l">
              <a:buFont typeface=".AppleSystemUIFont" charset="-120"/>
              <a:buChar char="–"/>
              <a:defRPr sz="1500"/>
            </a:lvl5pPr>
            <a:lvl6pPr marL="783000" indent="-162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1500">
                <a:solidFill>
                  <a:schemeClr val="bg2">
                    <a:lumMod val="50000"/>
                  </a:schemeClr>
                </a:solidFill>
              </a:defRPr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1"/>
            <a:r>
              <a:rPr lang="en-US" dirty="0"/>
              <a:t>Click to edit txt</a:t>
            </a:r>
          </a:p>
          <a:p>
            <a:pPr lvl="2"/>
            <a:r>
              <a:rPr lang="en-US" dirty="0"/>
              <a:t>List 2</a:t>
            </a:r>
          </a:p>
          <a:p>
            <a:pPr lvl="3"/>
            <a:r>
              <a:rPr lang="en-US" dirty="0"/>
              <a:t>List 3</a:t>
            </a:r>
          </a:p>
          <a:p>
            <a:pPr lvl="4"/>
            <a:r>
              <a:rPr lang="en-US" dirty="0"/>
              <a:t>List 4</a:t>
            </a:r>
          </a:p>
          <a:p>
            <a:pPr lvl="5"/>
            <a:r>
              <a:rPr lang="en-US" dirty="0"/>
              <a:t>List 5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8100" y="1188000"/>
            <a:ext cx="5340185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1650" b="1">
                <a:solidFill>
                  <a:srgbClr val="5792C9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532134" y="1188001"/>
            <a:ext cx="3240000" cy="29029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/>
              <a:t>Picture/Figure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7F190AF-78DB-5E4B-A08A-72A53839C7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04000"/>
            <a:ext cx="9144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15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6510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6192180" y="1188001"/>
            <a:ext cx="2538282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192180" y="3419062"/>
            <a:ext cx="2538282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692016"/>
            <a:ext cx="5976156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>
              <a:buNone/>
              <a:defRPr sz="1500"/>
            </a:lvl1pPr>
            <a:lvl2pPr marL="135000" indent="-135000" algn="l">
              <a:buClr>
                <a:srgbClr val="5792C9"/>
              </a:buClr>
              <a:buFont typeface="Wingdings" charset="2"/>
              <a:buChar char="§"/>
              <a:defRPr sz="1500"/>
            </a:lvl2pPr>
            <a:lvl3pPr marL="270000" indent="-135000" algn="l">
              <a:buClr>
                <a:srgbClr val="5792C9"/>
              </a:buClr>
              <a:buSzPct val="110000"/>
              <a:buFont typeface="Arial" charset="0"/>
              <a:buChar char="•"/>
              <a:defRPr sz="1500"/>
            </a:lvl3pPr>
            <a:lvl4pPr marL="432000" indent="-162000" algn="l">
              <a:buClr>
                <a:srgbClr val="5792C9"/>
              </a:buClr>
              <a:buFont typeface=".AppleSystemUIFont" charset="-120"/>
              <a:buChar char="–"/>
              <a:defRPr sz="1500"/>
            </a:lvl4pPr>
            <a:lvl5pPr marL="594000" indent="-162000" algn="l">
              <a:buFont typeface=".AppleSystemUIFont" charset="-120"/>
              <a:buChar char="–"/>
              <a:defRPr sz="1500"/>
            </a:lvl5pPr>
            <a:lvl6pPr marL="783000" indent="-162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1500">
                <a:solidFill>
                  <a:schemeClr val="bg2">
                    <a:lumMod val="50000"/>
                  </a:schemeClr>
                </a:solidFill>
              </a:defRPr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1"/>
            <a:r>
              <a:rPr lang="en-US" dirty="0"/>
              <a:t>Click to edit txt</a:t>
            </a:r>
          </a:p>
          <a:p>
            <a:pPr lvl="2"/>
            <a:r>
              <a:rPr lang="en-US" dirty="0"/>
              <a:t>List 2</a:t>
            </a:r>
          </a:p>
          <a:p>
            <a:pPr lvl="3"/>
            <a:r>
              <a:rPr lang="en-US" dirty="0"/>
              <a:t>List 3</a:t>
            </a:r>
          </a:p>
          <a:p>
            <a:pPr lvl="4"/>
            <a:r>
              <a:rPr lang="en-US" dirty="0"/>
              <a:t>List 4</a:t>
            </a:r>
          </a:p>
          <a:p>
            <a:pPr lvl="5"/>
            <a:r>
              <a:rPr lang="en-US" dirty="0"/>
              <a:t>List 5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8100" y="1188000"/>
            <a:ext cx="5989728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1650" b="1">
                <a:solidFill>
                  <a:srgbClr val="5792C9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3733434-B425-6B47-ACA6-F68A462D43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04000"/>
            <a:ext cx="9144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15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2192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23047" y="1188000"/>
            <a:ext cx="2761421" cy="4473296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vert="horz" lIns="180000" tIns="180000" rIns="180000" bIns="180000" rtlCol="0" anchor="t" anchorCtr="0">
            <a:normAutofit/>
          </a:bodyPr>
          <a:lstStyle>
            <a:lvl1pPr>
              <a:defRPr sz="1350" b="1" baseline="0">
                <a:solidFill>
                  <a:srgbClr val="5792C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txt</a:t>
            </a:r>
            <a:br>
              <a:rPr lang="en-US" dirty="0"/>
            </a:b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23DA365-03D8-D643-90D3-7672345782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188000"/>
            <a:ext cx="5760132" cy="4473296"/>
          </a:xfrm>
          <a:prstGeom prst="rect">
            <a:avLst/>
          </a:prstGeom>
        </p:spPr>
        <p:txBody>
          <a:bodyPr lIns="540000" tIns="0" rIns="360000" anchor="t" anchorCtr="0"/>
          <a:lstStyle>
            <a:lvl1pPr marL="121500" indent="-135000" algn="l">
              <a:buClr>
                <a:srgbClr val="5792C9"/>
              </a:buClr>
              <a:buFont typeface="Wingdings" charset="2"/>
              <a:buChar char="§"/>
              <a:defRPr sz="1500" baseline="0">
                <a:latin typeface="Calibri" charset="0"/>
                <a:ea typeface="Calibri" charset="0"/>
                <a:cs typeface="Calibri" charset="0"/>
              </a:defRPr>
            </a:lvl1pPr>
            <a:lvl2pPr marL="324000" indent="-135000" algn="l">
              <a:buClr>
                <a:srgbClr val="5792C9"/>
              </a:buClr>
              <a:buSzPct val="110000"/>
              <a:buFont typeface="Arial" charset="0"/>
              <a:buChar char="•"/>
              <a:defRPr sz="1500"/>
            </a:lvl2pPr>
            <a:lvl3pPr marL="513000" indent="-162000" algn="l">
              <a:buClr>
                <a:srgbClr val="5792C9"/>
              </a:buClr>
              <a:buFont typeface=".AppleSystemUIFont" charset="-120"/>
              <a:buChar char="–"/>
              <a:defRPr sz="1500">
                <a:latin typeface="Calibri" charset="0"/>
                <a:ea typeface="Calibri" charset="0"/>
                <a:cs typeface="Calibri" charset="0"/>
              </a:defRPr>
            </a:lvl3pPr>
            <a:lvl4pPr marL="702000" indent="-162000" algn="l">
              <a:buFont typeface=".AppleSystemUIFont" charset="-120"/>
              <a:buChar char="–"/>
              <a:defRPr sz="1500">
                <a:latin typeface="Calibri" charset="0"/>
                <a:ea typeface="Calibri" charset="0"/>
                <a:cs typeface="Calibri" charset="0"/>
              </a:defRPr>
            </a:lvl4pPr>
            <a:lvl5pPr marL="891000" indent="-162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1500">
                <a:solidFill>
                  <a:schemeClr val="bg2">
                    <a:lumMod val="50000"/>
                  </a:schemeClr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US" dirty="0"/>
              <a:t>Click to edit txt</a:t>
            </a:r>
          </a:p>
          <a:p>
            <a:pPr lvl="1"/>
            <a:r>
              <a:rPr lang="en-US" dirty="0"/>
              <a:t>List 2</a:t>
            </a:r>
          </a:p>
          <a:p>
            <a:pPr lvl="2"/>
            <a:r>
              <a:rPr lang="en-US" dirty="0"/>
              <a:t>List 3</a:t>
            </a:r>
          </a:p>
          <a:p>
            <a:pPr lvl="3"/>
            <a:r>
              <a:rPr lang="en-US" dirty="0"/>
              <a:t>List 4</a:t>
            </a:r>
          </a:p>
          <a:p>
            <a:pPr lvl="4"/>
            <a:r>
              <a:rPr lang="en-US" dirty="0"/>
              <a:t>List 5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50480E-E84C-114C-9617-92D44B5CA5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04000"/>
            <a:ext cx="9144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15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2979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ENVT_ppt_T.png">
            <a:extLst>
              <a:ext uri="{FF2B5EF4-FFF2-40B4-BE49-F238E27FC236}">
                <a16:creationId xmlns:a16="http://schemas.microsoft.com/office/drawing/2014/main" id="{629E8E6F-C3EA-4BDD-9746-5ED468577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0"/>
            <a:ext cx="434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 descr="ENVT_ppt_logo-T.png">
            <a:extLst>
              <a:ext uri="{FF2B5EF4-FFF2-40B4-BE49-F238E27FC236}">
                <a16:creationId xmlns:a16="http://schemas.microsoft.com/office/drawing/2014/main" id="{B30D52A6-79DD-4DE1-BC94-C0EE0F8C77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38150"/>
            <a:ext cx="18875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8">
            <a:extLst>
              <a:ext uri="{FF2B5EF4-FFF2-40B4-BE49-F238E27FC236}">
                <a16:creationId xmlns:a16="http://schemas.microsoft.com/office/drawing/2014/main" id="{F740247F-3F93-4814-B699-7C36DBDE406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5800" y="5060950"/>
            <a:ext cx="4094163" cy="785813"/>
            <a:chOff x="685799" y="5060770"/>
            <a:chExt cx="4094831" cy="786711"/>
          </a:xfrm>
        </p:grpSpPr>
        <p:pic>
          <p:nvPicPr>
            <p:cNvPr id="7" name="Image 9" descr="Bandeau-logos-PPT.png">
              <a:extLst>
                <a:ext uri="{FF2B5EF4-FFF2-40B4-BE49-F238E27FC236}">
                  <a16:creationId xmlns:a16="http://schemas.microsoft.com/office/drawing/2014/main" id="{C6D14C28-D665-4A7B-A5CF-A2205981C9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5060770"/>
              <a:ext cx="4094831" cy="786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0">
              <a:extLst>
                <a:ext uri="{FF2B5EF4-FFF2-40B4-BE49-F238E27FC236}">
                  <a16:creationId xmlns:a16="http://schemas.microsoft.com/office/drawing/2014/main" id="{8689EA13-F731-46F0-BDD8-5D1123B18C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8" t="11574" b="12209"/>
            <a:stretch>
              <a:fillRect/>
            </a:stretch>
          </p:blipFill>
          <p:spPr bwMode="auto">
            <a:xfrm>
              <a:off x="1533599" y="5094125"/>
              <a:ext cx="1820701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27829"/>
            <a:ext cx="3949354" cy="1336817"/>
          </a:xfrm>
        </p:spPr>
        <p:txBody>
          <a:bodyPr>
            <a:normAutofit/>
          </a:bodyPr>
          <a:lstStyle>
            <a:lvl1pPr>
              <a:defRPr sz="3600"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163086"/>
            <a:ext cx="3949354" cy="1101436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1B77688F-02DB-458A-B38B-7AD171727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56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ENVT_ppt_logo-T.png">
            <a:extLst>
              <a:ext uri="{FF2B5EF4-FFF2-40B4-BE49-F238E27FC236}">
                <a16:creationId xmlns:a16="http://schemas.microsoft.com/office/drawing/2014/main" id="{3B62B81F-89E2-478A-87AF-00A26B120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4779963"/>
            <a:ext cx="264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 descr="ENVT_ppt_T_transparent.png">
            <a:extLst>
              <a:ext uri="{FF2B5EF4-FFF2-40B4-BE49-F238E27FC236}">
                <a16:creationId xmlns:a16="http://schemas.microsoft.com/office/drawing/2014/main" id="{40F2ABFE-68F3-4C50-8BC3-95CE27EEF9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3578225"/>
            <a:ext cx="20796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27829"/>
            <a:ext cx="3949354" cy="1336817"/>
          </a:xfrm>
        </p:spPr>
        <p:txBody>
          <a:bodyPr>
            <a:normAutofit/>
          </a:bodyPr>
          <a:lstStyle>
            <a:lvl1pPr>
              <a:defRPr sz="3600"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163086"/>
            <a:ext cx="3949354" cy="1101436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4E16E97-2586-4D48-8503-206D29ADA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69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6" descr="ENVT_ppt_T_gris.png">
            <a:extLst>
              <a:ext uri="{FF2B5EF4-FFF2-40B4-BE49-F238E27FC236}">
                <a16:creationId xmlns:a16="http://schemas.microsoft.com/office/drawing/2014/main" id="{AA028732-C0E0-4254-9F78-57FE20BDE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0"/>
            <a:ext cx="434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7" descr="ENVT_ppt_logo-T.png">
            <a:extLst>
              <a:ext uri="{FF2B5EF4-FFF2-40B4-BE49-F238E27FC236}">
                <a16:creationId xmlns:a16="http://schemas.microsoft.com/office/drawing/2014/main" id="{23BF7072-5A7B-4247-BAE1-6C8B4E51AF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919788"/>
            <a:ext cx="139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à coins arrondis 8">
            <a:extLst>
              <a:ext uri="{FF2B5EF4-FFF2-40B4-BE49-F238E27FC236}">
                <a16:creationId xmlns:a16="http://schemas.microsoft.com/office/drawing/2014/main" id="{C4067D9C-125F-4114-8526-52AC0151A209}"/>
              </a:ext>
            </a:extLst>
          </p:cNvPr>
          <p:cNvSpPr/>
          <p:nvPr/>
        </p:nvSpPr>
        <p:spPr>
          <a:xfrm>
            <a:off x="-219075" y="447675"/>
            <a:ext cx="2676525" cy="595313"/>
          </a:xfrm>
          <a:prstGeom prst="roundRect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A8F0654-9081-48FD-9093-3DC14D11F4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325" y="496888"/>
            <a:ext cx="186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2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82652" y="1950508"/>
            <a:ext cx="3514735" cy="44873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982663" y="2399241"/>
            <a:ext cx="3514725" cy="4270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603250" y="2006335"/>
            <a:ext cx="287338" cy="7858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7" name="Espace réservé du contenu 3"/>
          <p:cNvSpPr>
            <a:spLocks noGrp="1"/>
          </p:cNvSpPr>
          <p:nvPr>
            <p:ph sz="half" idx="15"/>
          </p:nvPr>
        </p:nvSpPr>
        <p:spPr>
          <a:xfrm>
            <a:off x="982663" y="3187580"/>
            <a:ext cx="3514735" cy="44873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982673" y="3639096"/>
            <a:ext cx="3514725" cy="4270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982652" y="4850775"/>
            <a:ext cx="3514725" cy="4270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8"/>
          </p:nvPr>
        </p:nvSpPr>
        <p:spPr>
          <a:xfrm>
            <a:off x="982642" y="4402042"/>
            <a:ext cx="3514735" cy="44873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contenu 3"/>
          <p:cNvSpPr>
            <a:spLocks noGrp="1"/>
          </p:cNvSpPr>
          <p:nvPr>
            <p:ph sz="half" idx="19"/>
          </p:nvPr>
        </p:nvSpPr>
        <p:spPr>
          <a:xfrm>
            <a:off x="5371594" y="1950508"/>
            <a:ext cx="3514735" cy="44873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contenu 3"/>
          <p:cNvSpPr>
            <a:spLocks noGrp="1"/>
          </p:cNvSpPr>
          <p:nvPr>
            <p:ph sz="half" idx="20"/>
          </p:nvPr>
        </p:nvSpPr>
        <p:spPr>
          <a:xfrm>
            <a:off x="5371594" y="3190363"/>
            <a:ext cx="3514735" cy="44873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sz="half" idx="21"/>
          </p:nvPr>
        </p:nvSpPr>
        <p:spPr>
          <a:xfrm>
            <a:off x="5371594" y="4399039"/>
            <a:ext cx="3514735" cy="44873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13"/>
          <p:cNvSpPr>
            <a:spLocks noGrp="1"/>
          </p:cNvSpPr>
          <p:nvPr>
            <p:ph type="body" sz="quarter" idx="22"/>
          </p:nvPr>
        </p:nvSpPr>
        <p:spPr>
          <a:xfrm>
            <a:off x="5371594" y="2399241"/>
            <a:ext cx="3514725" cy="4270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23"/>
          </p:nvPr>
        </p:nvSpPr>
        <p:spPr>
          <a:xfrm>
            <a:off x="5371594" y="3633895"/>
            <a:ext cx="3514725" cy="4270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5371604" y="4847772"/>
            <a:ext cx="3514725" cy="4270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15"/>
          <p:cNvSpPr>
            <a:spLocks noGrp="1"/>
          </p:cNvSpPr>
          <p:nvPr>
            <p:ph type="body" sz="quarter" idx="25"/>
          </p:nvPr>
        </p:nvSpPr>
        <p:spPr>
          <a:xfrm>
            <a:off x="603250" y="3240989"/>
            <a:ext cx="287338" cy="7858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5"/>
          <p:cNvSpPr>
            <a:spLocks noGrp="1"/>
          </p:cNvSpPr>
          <p:nvPr>
            <p:ph type="body" sz="quarter" idx="26"/>
          </p:nvPr>
        </p:nvSpPr>
        <p:spPr>
          <a:xfrm>
            <a:off x="603250" y="4457869"/>
            <a:ext cx="287338" cy="7858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15"/>
          <p:cNvSpPr>
            <a:spLocks noGrp="1"/>
          </p:cNvSpPr>
          <p:nvPr>
            <p:ph type="body" sz="quarter" idx="27"/>
          </p:nvPr>
        </p:nvSpPr>
        <p:spPr>
          <a:xfrm>
            <a:off x="4982910" y="2006335"/>
            <a:ext cx="287338" cy="7858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Espace réservé du texte 15"/>
          <p:cNvSpPr>
            <a:spLocks noGrp="1"/>
          </p:cNvSpPr>
          <p:nvPr>
            <p:ph type="body" sz="quarter" idx="28"/>
          </p:nvPr>
        </p:nvSpPr>
        <p:spPr>
          <a:xfrm>
            <a:off x="4982910" y="3240989"/>
            <a:ext cx="287338" cy="7858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5"/>
          <p:cNvSpPr>
            <a:spLocks noGrp="1"/>
          </p:cNvSpPr>
          <p:nvPr>
            <p:ph type="body" sz="quarter" idx="29"/>
          </p:nvPr>
        </p:nvSpPr>
        <p:spPr>
          <a:xfrm>
            <a:off x="4982910" y="4454866"/>
            <a:ext cx="287338" cy="7858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6" name="Espace réservé du numéro de diapositive 8">
            <a:extLst>
              <a:ext uri="{FF2B5EF4-FFF2-40B4-BE49-F238E27FC236}">
                <a16:creationId xmlns:a16="http://schemas.microsoft.com/office/drawing/2014/main" id="{2596E3FC-2E58-43DF-A7A5-C7AA7EC3C0E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135B917-7037-4725-847B-CBF8A3C4EB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525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ENVT_ppt_T_gris.png">
            <a:extLst>
              <a:ext uri="{FF2B5EF4-FFF2-40B4-BE49-F238E27FC236}">
                <a16:creationId xmlns:a16="http://schemas.microsoft.com/office/drawing/2014/main" id="{53ED125C-DCC5-468F-9756-860CA6CD7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588"/>
            <a:ext cx="399573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7">
            <a:extLst>
              <a:ext uri="{FF2B5EF4-FFF2-40B4-BE49-F238E27FC236}">
                <a16:creationId xmlns:a16="http://schemas.microsoft.com/office/drawing/2014/main" id="{5645F110-EAB9-4AAE-8D7E-8C031C79D9C3}"/>
              </a:ext>
            </a:extLst>
          </p:cNvPr>
          <p:cNvSpPr/>
          <p:nvPr userDrawn="1"/>
        </p:nvSpPr>
        <p:spPr>
          <a:xfrm>
            <a:off x="-365125" y="433388"/>
            <a:ext cx="6592888" cy="642937"/>
          </a:xfrm>
          <a:prstGeom prst="roundRect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 8" descr="ENVT_ppt_logo-T.png">
            <a:extLst>
              <a:ext uri="{FF2B5EF4-FFF2-40B4-BE49-F238E27FC236}">
                <a16:creationId xmlns:a16="http://schemas.microsoft.com/office/drawing/2014/main" id="{08419E75-52F8-4B23-B625-A6A78AAF7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15038"/>
            <a:ext cx="151288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0471"/>
            <a:ext cx="8229600" cy="11430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68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_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6">
            <a:extLst>
              <a:ext uri="{FF2B5EF4-FFF2-40B4-BE49-F238E27FC236}">
                <a16:creationId xmlns:a16="http://schemas.microsoft.com/office/drawing/2014/main" id="{990FA4F2-30F1-4224-879C-6153C326608F}"/>
              </a:ext>
            </a:extLst>
          </p:cNvPr>
          <p:cNvSpPr/>
          <p:nvPr userDrawn="1"/>
        </p:nvSpPr>
        <p:spPr>
          <a:xfrm>
            <a:off x="-365125" y="433388"/>
            <a:ext cx="4721225" cy="642937"/>
          </a:xfrm>
          <a:prstGeom prst="roundRect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0471"/>
            <a:ext cx="8229600" cy="11430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5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6">
            <a:extLst>
              <a:ext uri="{FF2B5EF4-FFF2-40B4-BE49-F238E27FC236}">
                <a16:creationId xmlns:a16="http://schemas.microsoft.com/office/drawing/2014/main" id="{3595D093-C12A-4828-8E0D-B6952E0FB50D}"/>
              </a:ext>
            </a:extLst>
          </p:cNvPr>
          <p:cNvSpPr/>
          <p:nvPr userDrawn="1"/>
        </p:nvSpPr>
        <p:spPr>
          <a:xfrm>
            <a:off x="-365125" y="433388"/>
            <a:ext cx="9040813" cy="642937"/>
          </a:xfrm>
          <a:prstGeom prst="roundRect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0471"/>
            <a:ext cx="8229600" cy="11430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C383B0-69EE-4585-A1AD-C6AF0F90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AB9E4-0022-4605-AE2F-2E025C909E2D}" type="datetimeFigureOut">
              <a:rPr lang="fr-FR" smtClean="0"/>
              <a:pPr>
                <a:defRPr/>
              </a:pPr>
              <a:t>20/10/2025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ADB271-D075-4CA0-97D3-70916848B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D3EEAA-151D-4E01-A235-2A6EF123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571D7-FF68-469E-827B-AA76B1F5C39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908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6">
            <a:extLst>
              <a:ext uri="{FF2B5EF4-FFF2-40B4-BE49-F238E27FC236}">
                <a16:creationId xmlns:a16="http://schemas.microsoft.com/office/drawing/2014/main" id="{7C08E63E-074C-4E7C-97DF-FC92439ABAC1}"/>
              </a:ext>
            </a:extLst>
          </p:cNvPr>
          <p:cNvSpPr/>
          <p:nvPr userDrawn="1"/>
        </p:nvSpPr>
        <p:spPr>
          <a:xfrm>
            <a:off x="-411163" y="414338"/>
            <a:ext cx="7646988" cy="679450"/>
          </a:xfrm>
          <a:prstGeom prst="roundRect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 7" descr="ENVT_ppt_logo-T.png">
            <a:extLst>
              <a:ext uri="{FF2B5EF4-FFF2-40B4-BE49-F238E27FC236}">
                <a16:creationId xmlns:a16="http://schemas.microsoft.com/office/drawing/2014/main" id="{63973D97-B2E1-4054-A917-2807A58E6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40438"/>
            <a:ext cx="1512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13699"/>
            <a:ext cx="8229600" cy="6802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56904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6319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0BA19A81-98F7-46DE-9D25-95AC186A5D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3A43BF88-772B-42F3-8AD8-40C082E2C4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712FCE-1D15-4A4D-A764-F762EC7C9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BAB9E4-0022-4605-AE2F-2E025C909E2D}" type="datetimeFigureOut">
              <a:rPr lang="fr-FR"/>
              <a:pPr>
                <a:defRPr/>
              </a:pPr>
              <a:t>20/10/2025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61672-F523-4058-96DC-BF5C45959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1586A3-6556-4708-B58D-5262D0512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3571D7-FF68-469E-827B-AA76B1F5C39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58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31">
            <a:extLst>
              <a:ext uri="{FF2B5EF4-FFF2-40B4-BE49-F238E27FC236}">
                <a16:creationId xmlns:a16="http://schemas.microsoft.com/office/drawing/2014/main" id="{5E6F0889-9732-8040-8EFE-A07CECF78221}"/>
              </a:ext>
            </a:extLst>
          </p:cNvPr>
          <p:cNvCxnSpPr>
            <a:cxnSpLocks/>
          </p:cNvCxnSpPr>
          <p:nvPr userDrawn="1"/>
        </p:nvCxnSpPr>
        <p:spPr>
          <a:xfrm>
            <a:off x="0" y="63813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DD8725-49B3-D342-9F1F-C89854ECFDFA}"/>
              </a:ext>
            </a:extLst>
          </p:cNvPr>
          <p:cNvSpPr txBox="1">
            <a:spLocks/>
          </p:cNvSpPr>
          <p:nvPr userDrawn="1"/>
        </p:nvSpPr>
        <p:spPr>
          <a:xfrm>
            <a:off x="0" y="6435622"/>
            <a:ext cx="9144000" cy="323462"/>
          </a:xfrm>
          <a:prstGeom prst="rect">
            <a:avLst/>
          </a:prstGeom>
        </p:spPr>
        <p:txBody>
          <a:bodyPr lIns="405000" rIns="405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FAO Global consultation on HPAI, 2 May 2023, Rome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41064-735A-594D-9BF3-6EDDFBCD0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2"/>
          <a:stretch/>
        </p:blipFill>
        <p:spPr>
          <a:xfrm>
            <a:off x="0" y="0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7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11" Type="http://schemas.openxmlformats.org/officeDocument/2006/relationships/image" Target="../media/image76.tmp"/><Relationship Id="rId5" Type="http://schemas.openxmlformats.org/officeDocument/2006/relationships/image" Target="../media/image62.png"/><Relationship Id="rId10" Type="http://schemas.openxmlformats.org/officeDocument/2006/relationships/image" Target="../media/image75.png"/><Relationship Id="rId4" Type="http://schemas.openxmlformats.org/officeDocument/2006/relationships/image" Target="../media/image34.png"/><Relationship Id="rId9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2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jpeg"/><Relationship Id="rId5" Type="http://schemas.openxmlformats.org/officeDocument/2006/relationships/image" Target="../media/image73.jpeg"/><Relationship Id="rId4" Type="http://schemas.openxmlformats.org/officeDocument/2006/relationships/image" Target="../media/image71.png"/><Relationship Id="rId9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mp"/><Relationship Id="rId3" Type="http://schemas.openxmlformats.org/officeDocument/2006/relationships/image" Target="../media/image62.png"/><Relationship Id="rId7" Type="http://schemas.openxmlformats.org/officeDocument/2006/relationships/image" Target="../media/image8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tmp"/><Relationship Id="rId11" Type="http://schemas.openxmlformats.org/officeDocument/2006/relationships/image" Target="../media/image78.jpeg"/><Relationship Id="rId5" Type="http://schemas.openxmlformats.org/officeDocument/2006/relationships/image" Target="../media/image81.tmp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61.png"/><Relationship Id="rId3" Type="http://schemas.openxmlformats.org/officeDocument/2006/relationships/image" Target="../media/image70.tmp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30.png"/><Relationship Id="rId5" Type="http://schemas.openxmlformats.org/officeDocument/2006/relationships/image" Target="../media/image86.png"/><Relationship Id="rId15" Type="http://schemas.openxmlformats.org/officeDocument/2006/relationships/image" Target="../media/image63.jpg"/><Relationship Id="rId10" Type="http://schemas.openxmlformats.org/officeDocument/2006/relationships/image" Target="../media/image91.png"/><Relationship Id="rId4" Type="http://schemas.openxmlformats.org/officeDocument/2006/relationships/image" Target="../media/image85.jpg"/><Relationship Id="rId9" Type="http://schemas.openxmlformats.org/officeDocument/2006/relationships/image" Target="../media/image90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tmp"/><Relationship Id="rId11" Type="http://schemas.openxmlformats.org/officeDocument/2006/relationships/image" Target="../media/image71.png"/><Relationship Id="rId5" Type="http://schemas.openxmlformats.org/officeDocument/2006/relationships/image" Target="../media/image97.jpg"/><Relationship Id="rId10" Type="http://schemas.openxmlformats.org/officeDocument/2006/relationships/image" Target="../media/image6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10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78.jpeg"/><Relationship Id="rId3" Type="http://schemas.openxmlformats.org/officeDocument/2006/relationships/image" Target="../media/image62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jpeg"/><Relationship Id="rId11" Type="http://schemas.openxmlformats.org/officeDocument/2006/relationships/image" Target="../media/image110.png"/><Relationship Id="rId5" Type="http://schemas.openxmlformats.org/officeDocument/2006/relationships/image" Target="../media/image106.jpeg"/><Relationship Id="rId10" Type="http://schemas.openxmlformats.org/officeDocument/2006/relationships/image" Target="../media/image109.tmp"/><Relationship Id="rId4" Type="http://schemas.openxmlformats.org/officeDocument/2006/relationships/image" Target="../media/image71.png"/><Relationship Id="rId9" Type="http://schemas.openxmlformats.org/officeDocument/2006/relationships/image" Target="../media/image108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mp"/><Relationship Id="rId3" Type="http://schemas.openxmlformats.org/officeDocument/2006/relationships/image" Target="../media/image62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6.jpeg"/><Relationship Id="rId5" Type="http://schemas.openxmlformats.org/officeDocument/2006/relationships/image" Target="../media/image78.jpeg"/><Relationship Id="rId10" Type="http://schemas.openxmlformats.org/officeDocument/2006/relationships/image" Target="../media/image105.png"/><Relationship Id="rId4" Type="http://schemas.openxmlformats.org/officeDocument/2006/relationships/image" Target="../media/image71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6.png"/><Relationship Id="rId3" Type="http://schemas.openxmlformats.org/officeDocument/2006/relationships/image" Target="../media/image114.jpg"/><Relationship Id="rId7" Type="http://schemas.openxmlformats.org/officeDocument/2006/relationships/image" Target="../media/image115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68.jp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jpg"/><Relationship Id="rId3" Type="http://schemas.openxmlformats.org/officeDocument/2006/relationships/image" Target="../media/image61.png"/><Relationship Id="rId12" Type="http://schemas.openxmlformats.org/officeDocument/2006/relationships/image" Target="../media/image1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11" Type="http://schemas.openxmlformats.org/officeDocument/2006/relationships/image" Target="../media/image119.tmp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62.png"/><Relationship Id="rId1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5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115.png"/><Relationship Id="rId4" Type="http://schemas.openxmlformats.org/officeDocument/2006/relationships/image" Target="../media/image62.png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13" Type="http://schemas.openxmlformats.org/officeDocument/2006/relationships/image" Target="../media/image131.png"/><Relationship Id="rId3" Type="http://schemas.openxmlformats.org/officeDocument/2006/relationships/image" Target="../media/image122.png"/><Relationship Id="rId7" Type="http://schemas.openxmlformats.org/officeDocument/2006/relationships/image" Target="../media/image126.svg"/><Relationship Id="rId12" Type="http://schemas.openxmlformats.org/officeDocument/2006/relationships/image" Target="../media/image13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5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0" Type="http://schemas.openxmlformats.org/officeDocument/2006/relationships/image" Target="../media/image128.jpg"/><Relationship Id="rId4" Type="http://schemas.openxmlformats.org/officeDocument/2006/relationships/image" Target="../media/image123.png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3.tmp"/><Relationship Id="rId3" Type="http://schemas.openxmlformats.org/officeDocument/2006/relationships/image" Target="../media/image132.png"/><Relationship Id="rId7" Type="http://schemas.openxmlformats.org/officeDocument/2006/relationships/image" Target="../media/image61.png"/><Relationship Id="rId12" Type="http://schemas.openxmlformats.org/officeDocument/2006/relationships/image" Target="../media/image70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11" Type="http://schemas.openxmlformats.org/officeDocument/2006/relationships/image" Target="../media/image109.tmp"/><Relationship Id="rId5" Type="http://schemas.openxmlformats.org/officeDocument/2006/relationships/image" Target="../media/image62.png"/><Relationship Id="rId10" Type="http://schemas.openxmlformats.org/officeDocument/2006/relationships/image" Target="../media/image119.tmp"/><Relationship Id="rId4" Type="http://schemas.openxmlformats.org/officeDocument/2006/relationships/image" Target="../media/image133.svg"/><Relationship Id="rId9" Type="http://schemas.openxmlformats.org/officeDocument/2006/relationships/image" Target="../media/image63.jpg"/><Relationship Id="rId14" Type="http://schemas.openxmlformats.org/officeDocument/2006/relationships/image" Target="../media/image76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4.pn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44.png"/><Relationship Id="rId18" Type="http://schemas.openxmlformats.org/officeDocument/2006/relationships/image" Target="../media/image148.jpeg"/><Relationship Id="rId3" Type="http://schemas.openxmlformats.org/officeDocument/2006/relationships/image" Target="../media/image20.jpg"/><Relationship Id="rId7" Type="http://schemas.openxmlformats.org/officeDocument/2006/relationships/image" Target="../media/image139.png"/><Relationship Id="rId12" Type="http://schemas.openxmlformats.org/officeDocument/2006/relationships/image" Target="../media/image143.png"/><Relationship Id="rId17" Type="http://schemas.openxmlformats.org/officeDocument/2006/relationships/image" Target="../media/image147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9.tm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142.png"/><Relationship Id="rId5" Type="http://schemas.openxmlformats.org/officeDocument/2006/relationships/image" Target="../media/image22.png"/><Relationship Id="rId15" Type="http://schemas.openxmlformats.org/officeDocument/2006/relationships/image" Target="../media/image146.jpg"/><Relationship Id="rId10" Type="http://schemas.openxmlformats.org/officeDocument/2006/relationships/image" Target="../media/image96.png"/><Relationship Id="rId4" Type="http://schemas.openxmlformats.org/officeDocument/2006/relationships/image" Target="../media/image21.png"/><Relationship Id="rId9" Type="http://schemas.openxmlformats.org/officeDocument/2006/relationships/image" Target="../media/image141.png"/><Relationship Id="rId14" Type="http://schemas.openxmlformats.org/officeDocument/2006/relationships/image" Target="../media/image14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4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jpeg"/><Relationship Id="rId3" Type="http://schemas.openxmlformats.org/officeDocument/2006/relationships/image" Target="../media/image50.tmp"/><Relationship Id="rId7" Type="http://schemas.openxmlformats.org/officeDocument/2006/relationships/image" Target="../media/image34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54.png"/><Relationship Id="rId4" Type="http://schemas.openxmlformats.org/officeDocument/2006/relationships/image" Target="../media/image51.tmp"/><Relationship Id="rId9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7.png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g"/><Relationship Id="rId5" Type="http://schemas.openxmlformats.org/officeDocument/2006/relationships/image" Target="../media/image59.tmp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68.jpg"/><Relationship Id="rId3" Type="http://schemas.openxmlformats.org/officeDocument/2006/relationships/image" Target="../media/image61.png"/><Relationship Id="rId7" Type="http://schemas.openxmlformats.org/officeDocument/2006/relationships/image" Target="../media/image64.tiff"/><Relationship Id="rId12" Type="http://schemas.openxmlformats.org/officeDocument/2006/relationships/image" Target="../media/image40.pn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tiff"/><Relationship Id="rId11" Type="http://schemas.openxmlformats.org/officeDocument/2006/relationships/image" Target="../media/image64.png"/><Relationship Id="rId5" Type="http://schemas.openxmlformats.org/officeDocument/2006/relationships/image" Target="../media/image63.jpg"/><Relationship Id="rId15" Type="http://schemas.openxmlformats.org/officeDocument/2006/relationships/image" Target="../media/image65.png"/><Relationship Id="rId19" Type="http://schemas.openxmlformats.org/officeDocument/2006/relationships/image" Target="../media/image69.tmp"/><Relationship Id="rId4" Type="http://schemas.openxmlformats.org/officeDocument/2006/relationships/image" Target="../media/image62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8" Type="http://schemas.openxmlformats.org/officeDocument/2006/relationships/image" Target="../media/image67.jpe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17" Type="http://schemas.openxmlformats.org/officeDocument/2006/relationships/image" Target="../media/image69.tm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tiff"/><Relationship Id="rId5" Type="http://schemas.openxmlformats.org/officeDocument/2006/relationships/image" Target="../media/image63.jpg"/><Relationship Id="rId15" Type="http://schemas.openxmlformats.org/officeDocument/2006/relationships/image" Target="../media/image64.png"/><Relationship Id="rId10" Type="http://schemas.openxmlformats.org/officeDocument/2006/relationships/image" Target="../media/image70.tmp"/><Relationship Id="rId19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CA285D3-9B3A-41DA-98C0-708F542F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"/>
            <a:ext cx="9144000" cy="609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268E36-47BF-43C8-8B95-2B282682BF52}"/>
              </a:ext>
            </a:extLst>
          </p:cNvPr>
          <p:cNvSpPr/>
          <p:nvPr/>
        </p:nvSpPr>
        <p:spPr>
          <a:xfrm>
            <a:off x="0" y="0"/>
            <a:ext cx="9144000" cy="513627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3D4694-8F2A-4968-8211-E705EA45D12C}"/>
              </a:ext>
            </a:extLst>
          </p:cNvPr>
          <p:cNvSpPr/>
          <p:nvPr/>
        </p:nvSpPr>
        <p:spPr>
          <a:xfrm>
            <a:off x="0" y="5136277"/>
            <a:ext cx="9144000" cy="1735606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D90F850-CC58-4548-B8B8-EA63FE6F4B25}"/>
              </a:ext>
            </a:extLst>
          </p:cNvPr>
          <p:cNvSpPr txBox="1"/>
          <p:nvPr/>
        </p:nvSpPr>
        <p:spPr>
          <a:xfrm>
            <a:off x="0" y="1275478"/>
            <a:ext cx="9144000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latin typeface="DIN Condensed" panose="00000500000000000000" pitchFamily="2" charset="0"/>
              </a:rPr>
              <a:t>MODELLING AVIAN INFLUENZA</a:t>
            </a:r>
            <a:br>
              <a:rPr lang="en-US" sz="5400" b="1" dirty="0">
                <a:latin typeface="DIN Condensed" panose="00000500000000000000" pitchFamily="2" charset="0"/>
              </a:rPr>
            </a:br>
            <a:r>
              <a:rPr lang="en-US" sz="5400" b="1" dirty="0">
                <a:latin typeface="DIN Condensed" panose="00000500000000000000" pitchFamily="2" charset="0"/>
              </a:rPr>
              <a:t>TO SUPPORT POLICY:</a:t>
            </a:r>
            <a:br>
              <a:rPr lang="en-US" sz="5400" b="1" dirty="0">
                <a:latin typeface="DIN Condensed" panose="00000500000000000000" pitchFamily="2" charset="0"/>
              </a:rPr>
            </a:br>
            <a:r>
              <a:rPr lang="en-US" sz="5400" b="1" dirty="0">
                <a:latin typeface="DIN Condensed" panose="00000500000000000000" pitchFamily="2" charset="0"/>
              </a:rPr>
              <a:t>A COLLECTIVE EXPERIENCE</a:t>
            </a:r>
            <a:endParaRPr lang="fr-FR" sz="5400" b="1" dirty="0">
              <a:latin typeface="DIN Condensed" panose="000005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8BA0DD9-EC12-4CB9-AB28-B2286C9CE1D9}"/>
              </a:ext>
            </a:extLst>
          </p:cNvPr>
          <p:cNvSpPr txBox="1"/>
          <p:nvPr/>
        </p:nvSpPr>
        <p:spPr>
          <a:xfrm>
            <a:off x="-2" y="5178107"/>
            <a:ext cx="9144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DIN Condensed" panose="00000500000000000000" pitchFamily="2" charset="0"/>
              </a:rPr>
              <a:t>Sébastien LAMBERT </a:t>
            </a:r>
            <a:r>
              <a:rPr lang="fr-FR" sz="2000" i="1" dirty="0">
                <a:latin typeface="DIN Condensed" panose="00000500000000000000" pitchFamily="2" charset="0"/>
              </a:rPr>
              <a:t>et al.</a:t>
            </a:r>
            <a:br>
              <a:rPr lang="fr-FR" sz="2000" dirty="0">
                <a:latin typeface="DIN Condensed" panose="00000500000000000000" pitchFamily="2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Host-Pathogen Interaction Unit (IHAP), Veterinary School of Toulouse (ENVT) /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French Research Institute for Agriculture, Food and the Environment (INRAE)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312F49F-377D-4D73-B4C1-6AF8ABC16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r="36711"/>
          <a:stretch/>
        </p:blipFill>
        <p:spPr>
          <a:xfrm>
            <a:off x="102171" y="6143608"/>
            <a:ext cx="1152129" cy="715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C40A24-23E1-4C1B-A125-4AB48CC09B26}"/>
              </a:ext>
            </a:extLst>
          </p:cNvPr>
          <p:cNvSpPr/>
          <p:nvPr/>
        </p:nvSpPr>
        <p:spPr>
          <a:xfrm>
            <a:off x="8007150" y="0"/>
            <a:ext cx="11368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C. Le Gall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51EB42-0323-4027-8970-736A6B3E8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71" y="6357849"/>
            <a:ext cx="1347375" cy="3557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38895C-4CB3-4266-B61A-8E53EF81B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63" y="6234408"/>
            <a:ext cx="1372866" cy="5220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B8A294-63A6-4030-A82B-8E9866414B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55" y="6234408"/>
            <a:ext cx="1909937" cy="5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11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107">
            <a:extLst>
              <a:ext uri="{FF2B5EF4-FFF2-40B4-BE49-F238E27FC236}">
                <a16:creationId xmlns:a16="http://schemas.microsoft.com/office/drawing/2014/main" id="{4DCEF343-2E5E-436B-8403-EB984BF54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18" y="3583984"/>
            <a:ext cx="481756" cy="788604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9160D79E-88BF-4DA5-922E-97D7329071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448182" y="3542199"/>
            <a:ext cx="660542" cy="884849"/>
          </a:xfrm>
          <a:prstGeom prst="ellipse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AE70A3AF-A4EA-43D3-8076-D75BB70BD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40" y="2269238"/>
            <a:ext cx="481756" cy="788604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785CCBD7-02A4-44BD-8086-5E9472AB0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446934" y="2221116"/>
            <a:ext cx="660542" cy="884849"/>
          </a:xfrm>
          <a:prstGeom prst="ellipse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Mechanistic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10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Relative contribution of different species?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0069965-B13B-48A7-8A8B-491DC2223188}"/>
              </a:ext>
            </a:extLst>
          </p:cNvPr>
          <p:cNvSpPr txBox="1"/>
          <p:nvPr/>
        </p:nvSpPr>
        <p:spPr>
          <a:xfrm>
            <a:off x="0" y="624244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Andronico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(2019)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Epidemics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6B325B2-AACB-49EA-931E-F95D619C2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827584" y="-2722"/>
            <a:ext cx="689569" cy="35659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03EE385-88E0-4080-95E3-48B091848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4" y="309"/>
            <a:ext cx="1343669" cy="89740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266D6D7-D7D0-43F5-ABC6-8346CE1B42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1798" r="34744" b="822"/>
          <a:stretch/>
        </p:blipFill>
        <p:spPr>
          <a:xfrm>
            <a:off x="6693198" y="39600"/>
            <a:ext cx="588000" cy="882000"/>
          </a:xfrm>
          <a:prstGeom prst="rect">
            <a:avLst/>
          </a:prstGeom>
          <a:ln w="19050">
            <a:noFill/>
          </a:ln>
          <a:effectLst>
            <a:softEdge rad="31750"/>
          </a:effectLst>
        </p:spPr>
      </p:pic>
      <p:pic>
        <p:nvPicPr>
          <p:cNvPr id="48" name="Image 47" descr="P1014361.JPG">
            <a:extLst>
              <a:ext uri="{FF2B5EF4-FFF2-40B4-BE49-F238E27FC236}">
                <a16:creationId xmlns:a16="http://schemas.microsoft.com/office/drawing/2014/main" id="{00909809-07F5-4684-BDDE-1AFF725D20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" r="794"/>
          <a:stretch/>
        </p:blipFill>
        <p:spPr>
          <a:xfrm>
            <a:off x="7279200" y="39600"/>
            <a:ext cx="588000" cy="882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9" name="Picture 4" descr="Covid-19 : Simon Cauchemez, le scientifique derrière les modèles de  l'Institut Pasteur – L'Express">
            <a:extLst>
              <a:ext uri="{FF2B5EF4-FFF2-40B4-BE49-F238E27FC236}">
                <a16:creationId xmlns:a16="http://schemas.microsoft.com/office/drawing/2014/main" id="{FDB4DA54-61CB-45C7-B318-D15C65F4B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1" t="185" r="7502" b="33125"/>
          <a:stretch/>
        </p:blipFill>
        <p:spPr bwMode="auto">
          <a:xfrm>
            <a:off x="7867200" y="39597"/>
            <a:ext cx="588000" cy="88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08A3CD5-5975-4E18-91F4-A1B9A52BD348}"/>
              </a:ext>
            </a:extLst>
          </p:cNvPr>
          <p:cNvSpPr/>
          <p:nvPr/>
        </p:nvSpPr>
        <p:spPr>
          <a:xfrm>
            <a:off x="6300192" y="4567124"/>
            <a:ext cx="280271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cs typeface="Arial" panose="020B0604020202020204" pitchFamily="34" charset="0"/>
              </a:rPr>
              <a:t>Duck </a:t>
            </a:r>
            <a:r>
              <a:rPr lang="fr-FR" dirty="0" err="1">
                <a:cs typeface="Arial" panose="020B0604020202020204" pitchFamily="34" charset="0"/>
              </a:rPr>
              <a:t>farms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were</a:t>
            </a:r>
            <a:br>
              <a:rPr lang="fr-FR" dirty="0">
                <a:cs typeface="Arial" panose="020B0604020202020204" pitchFamily="34" charset="0"/>
              </a:rPr>
            </a:br>
            <a:r>
              <a:rPr lang="fr-FR" b="1" dirty="0">
                <a:solidFill>
                  <a:srgbClr val="04A4A9"/>
                </a:solidFill>
                <a:cs typeface="Arial" panose="020B0604020202020204" pitchFamily="34" charset="0"/>
              </a:rPr>
              <a:t>5.0 times more susceptible </a:t>
            </a:r>
            <a:r>
              <a:rPr lang="fr-FR" dirty="0" err="1">
                <a:cs typeface="Arial" panose="020B0604020202020204" pitchFamily="34" charset="0"/>
              </a:rPr>
              <a:t>than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chicken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farms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B784C88-6E39-4E09-88FB-BD3A0B7BDA38}"/>
              </a:ext>
            </a:extLst>
          </p:cNvPr>
          <p:cNvSpPr/>
          <p:nvPr/>
        </p:nvSpPr>
        <p:spPr>
          <a:xfrm>
            <a:off x="3399553" y="4567127"/>
            <a:ext cx="280271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cs typeface="Arial" panose="020B0604020202020204" pitchFamily="34" charset="0"/>
              </a:rPr>
              <a:t>Duck </a:t>
            </a:r>
            <a:r>
              <a:rPr lang="fr-FR" dirty="0" err="1">
                <a:cs typeface="Arial" panose="020B0604020202020204" pitchFamily="34" charset="0"/>
              </a:rPr>
              <a:t>farms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were</a:t>
            </a:r>
            <a:br>
              <a:rPr lang="fr-FR" dirty="0">
                <a:cs typeface="Arial" panose="020B0604020202020204" pitchFamily="34" charset="0"/>
              </a:rPr>
            </a:br>
            <a:r>
              <a:rPr lang="fr-FR" b="1" dirty="0">
                <a:solidFill>
                  <a:srgbClr val="04A4A9"/>
                </a:solidFill>
                <a:cs typeface="Arial" panose="020B0604020202020204" pitchFamily="34" charset="0"/>
              </a:rPr>
              <a:t>2.5 times more </a:t>
            </a:r>
            <a:r>
              <a:rPr lang="fr-FR" b="1" dirty="0" err="1">
                <a:solidFill>
                  <a:srgbClr val="04A4A9"/>
                </a:solidFill>
                <a:cs typeface="Arial" panose="020B0604020202020204" pitchFamily="34" charset="0"/>
              </a:rPr>
              <a:t>infectious</a:t>
            </a:r>
            <a:r>
              <a:rPr lang="fr-FR" b="1" dirty="0">
                <a:solidFill>
                  <a:srgbClr val="04A4A9"/>
                </a:solidFill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than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chicken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farms</a:t>
            </a:r>
            <a:endParaRPr lang="fr-FR" dirty="0">
              <a:cs typeface="Arial" panose="020B0604020202020204" pitchFamily="34" charset="0"/>
            </a:endParaRP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A211458D-AC9A-4215-AA9F-D8031A5E59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514"/>
          <a:stretch/>
        </p:blipFill>
        <p:spPr>
          <a:xfrm>
            <a:off x="43524" y="1755225"/>
            <a:ext cx="3304340" cy="196180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37F53E0-7252-4A3B-A431-7554B66D5B79}"/>
              </a:ext>
            </a:extLst>
          </p:cNvPr>
          <p:cNvGrpSpPr/>
          <p:nvPr/>
        </p:nvGrpSpPr>
        <p:grpSpPr>
          <a:xfrm>
            <a:off x="224394" y="3924564"/>
            <a:ext cx="2876360" cy="1952708"/>
            <a:chOff x="395536" y="3428477"/>
            <a:chExt cx="2876360" cy="1952708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6D0B4F4E-78CF-481E-B48C-B47F5EDA5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28477"/>
              <a:ext cx="2876360" cy="195270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A4344E4-D2D5-42B7-83F7-51D5B282596D}"/>
                </a:ext>
              </a:extLst>
            </p:cNvPr>
            <p:cNvSpPr/>
            <p:nvPr/>
          </p:nvSpPr>
          <p:spPr>
            <a:xfrm>
              <a:off x="739151" y="3485718"/>
              <a:ext cx="170546" cy="190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Ellipse 90">
            <a:extLst>
              <a:ext uri="{FF2B5EF4-FFF2-40B4-BE49-F238E27FC236}">
                <a16:creationId xmlns:a16="http://schemas.microsoft.com/office/drawing/2014/main" id="{444A756B-D178-4806-A23F-D4E2842B083A}"/>
              </a:ext>
            </a:extLst>
          </p:cNvPr>
          <p:cNvSpPr/>
          <p:nvPr/>
        </p:nvSpPr>
        <p:spPr>
          <a:xfrm>
            <a:off x="3798075" y="2717458"/>
            <a:ext cx="531709" cy="506027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F168540-7456-40B5-BDAF-8CB48F8DE912}"/>
              </a:ext>
            </a:extLst>
          </p:cNvPr>
          <p:cNvSpPr/>
          <p:nvPr/>
        </p:nvSpPr>
        <p:spPr>
          <a:xfrm>
            <a:off x="4554355" y="4061097"/>
            <a:ext cx="531709" cy="5060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BF28BC77-D62A-46DB-AA1E-625555E7D949}"/>
              </a:ext>
            </a:extLst>
          </p:cNvPr>
          <p:cNvCxnSpPr>
            <a:stCxn id="91" idx="5"/>
            <a:endCxn id="92" idx="1"/>
          </p:cNvCxnSpPr>
          <p:nvPr/>
        </p:nvCxnSpPr>
        <p:spPr>
          <a:xfrm>
            <a:off x="4251917" y="3149379"/>
            <a:ext cx="380305" cy="9858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F9D3D702-5F04-4978-AE54-FA600BEF3A8D}"/>
              </a:ext>
            </a:extLst>
          </p:cNvPr>
          <p:cNvSpPr/>
          <p:nvPr/>
        </p:nvSpPr>
        <p:spPr>
          <a:xfrm>
            <a:off x="5319041" y="2718748"/>
            <a:ext cx="531709" cy="506027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>
              <a:solidFill>
                <a:schemeClr val="tx1"/>
              </a:solidFill>
            </a:endParaRP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3F3228B6-E0AC-4CF2-9BD9-7B27BF2618C5}"/>
              </a:ext>
            </a:extLst>
          </p:cNvPr>
          <p:cNvCxnSpPr>
            <a:stCxn id="94" idx="3"/>
            <a:endCxn id="92" idx="7"/>
          </p:cNvCxnSpPr>
          <p:nvPr/>
        </p:nvCxnSpPr>
        <p:spPr>
          <a:xfrm flipH="1">
            <a:off x="5008197" y="3150669"/>
            <a:ext cx="388711" cy="984534"/>
          </a:xfrm>
          <a:prstGeom prst="straightConnector1">
            <a:avLst/>
          </a:prstGeom>
          <a:ln w="63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0E36900E-0A8F-4DFE-A90B-704EE2356EE8}"/>
              </a:ext>
            </a:extLst>
          </p:cNvPr>
          <p:cNvSpPr/>
          <p:nvPr/>
        </p:nvSpPr>
        <p:spPr>
          <a:xfrm>
            <a:off x="7435698" y="2683997"/>
            <a:ext cx="531709" cy="506027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431B49E7-0747-4F3F-96A9-B6667172A5D6}"/>
              </a:ext>
            </a:extLst>
          </p:cNvPr>
          <p:cNvSpPr/>
          <p:nvPr/>
        </p:nvSpPr>
        <p:spPr>
          <a:xfrm>
            <a:off x="6779454" y="4025056"/>
            <a:ext cx="531709" cy="5060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A5A578B-8A15-43A8-AEB5-4CF0D017FC8C}"/>
              </a:ext>
            </a:extLst>
          </p:cNvPr>
          <p:cNvSpPr/>
          <p:nvPr/>
        </p:nvSpPr>
        <p:spPr>
          <a:xfrm>
            <a:off x="8024619" y="4026346"/>
            <a:ext cx="531709" cy="5060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>
              <a:solidFill>
                <a:schemeClr val="tx1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ED02A589-C6A8-408E-A974-2AEB2E621696}"/>
              </a:ext>
            </a:extLst>
          </p:cNvPr>
          <p:cNvCxnSpPr>
            <a:stCxn id="96" idx="3"/>
            <a:endCxn id="97" idx="0"/>
          </p:cNvCxnSpPr>
          <p:nvPr/>
        </p:nvCxnSpPr>
        <p:spPr>
          <a:xfrm flipH="1">
            <a:off x="7045309" y="3115918"/>
            <a:ext cx="468256" cy="9091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9DFF6843-F5D3-4B14-842A-B4F4A317D98B}"/>
              </a:ext>
            </a:extLst>
          </p:cNvPr>
          <p:cNvCxnSpPr>
            <a:stCxn id="96" idx="5"/>
            <a:endCxn id="98" idx="0"/>
          </p:cNvCxnSpPr>
          <p:nvPr/>
        </p:nvCxnSpPr>
        <p:spPr>
          <a:xfrm>
            <a:off x="7889540" y="3115918"/>
            <a:ext cx="400934" cy="910428"/>
          </a:xfrm>
          <a:prstGeom prst="straightConnector1">
            <a:avLst/>
          </a:prstGeom>
          <a:ln w="63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80" grpId="0"/>
      <p:bldP spid="91" grpId="0" animBg="1"/>
      <p:bldP spid="92" grpId="0" animBg="1"/>
      <p:bldP spid="94" grpId="0" animBg="1"/>
      <p:bldP spid="96" grpId="0" animBg="1"/>
      <p:bldP spid="97" grpId="0" animBg="1"/>
      <p:bldP spid="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Mechanistic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11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Duck farm density: what-if scenarios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0069965-B13B-48A7-8A8B-491DC2223188}"/>
              </a:ext>
            </a:extLst>
          </p:cNvPr>
          <p:cNvSpPr txBox="1"/>
          <p:nvPr/>
        </p:nvSpPr>
        <p:spPr>
          <a:xfrm>
            <a:off x="0" y="624244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Bauzile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(2023)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Vet. Res.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6B325B2-AACB-49EA-931E-F95D619C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827584" y="-2722"/>
            <a:ext cx="689569" cy="35659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03EE385-88E0-4080-95E3-48B091848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4" y="309"/>
            <a:ext cx="1343669" cy="897405"/>
          </a:xfrm>
          <a:prstGeom prst="rect">
            <a:avLst/>
          </a:prstGeom>
        </p:spPr>
      </p:pic>
      <p:pic>
        <p:nvPicPr>
          <p:cNvPr id="48" name="Image 47" descr="P1014361.JPG">
            <a:extLst>
              <a:ext uri="{FF2B5EF4-FFF2-40B4-BE49-F238E27FC236}">
                <a16:creationId xmlns:a16="http://schemas.microsoft.com/office/drawing/2014/main" id="{00909809-07F5-4684-BDDE-1AFF725D20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" r="794"/>
          <a:stretch/>
        </p:blipFill>
        <p:spPr>
          <a:xfrm>
            <a:off x="7279200" y="39600"/>
            <a:ext cx="588000" cy="882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4" name="Picture 2" descr="Billy BAUZILE | PhD Student | Phd Student in Modeling Emerging Infectious  Disease | École Nationale Vétérinaire de Toulouse, Toulouse | INP ENVT |  UMR 1225 IHAP - Interactions hôtes - agents pathogènes">
            <a:extLst>
              <a:ext uri="{FF2B5EF4-FFF2-40B4-BE49-F238E27FC236}">
                <a16:creationId xmlns:a16="http://schemas.microsoft.com/office/drawing/2014/main" id="{0C19FADF-0FA2-45C8-9F42-BF45518D2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" r="32365"/>
          <a:stretch/>
        </p:blipFill>
        <p:spPr bwMode="auto">
          <a:xfrm>
            <a:off x="6692400" y="39600"/>
            <a:ext cx="588000" cy="88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53E2286-82B5-4E44-A08A-3FCA3E6FC5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866000" y="396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56A4A4-12BC-44B5-9C3D-C4E91C34AF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16290" r="7265"/>
          <a:stretch/>
        </p:blipFill>
        <p:spPr>
          <a:xfrm>
            <a:off x="5148064" y="3100594"/>
            <a:ext cx="3995936" cy="23446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B34020-8B17-4F79-A9A5-AC2B3B8F83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r="7943"/>
          <a:stretch/>
        </p:blipFill>
        <p:spPr>
          <a:xfrm>
            <a:off x="457201" y="2281999"/>
            <a:ext cx="4324216" cy="31632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651E332-748C-4284-8434-B1D43B8F6EB3}"/>
              </a:ext>
            </a:extLst>
          </p:cNvPr>
          <p:cNvSpPr txBox="1"/>
          <p:nvPr/>
        </p:nvSpPr>
        <p:spPr>
          <a:xfrm>
            <a:off x="457201" y="1628800"/>
            <a:ext cx="43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Baseline</a:t>
            </a:r>
            <a:br>
              <a:rPr lang="fr-FR" b="1" dirty="0"/>
            </a:br>
            <a:r>
              <a:rPr lang="fr-FR" dirty="0"/>
              <a:t>(8379 </a:t>
            </a:r>
            <a:r>
              <a:rPr lang="fr-FR" dirty="0" err="1"/>
              <a:t>chicken</a:t>
            </a:r>
            <a:r>
              <a:rPr lang="fr-FR" dirty="0"/>
              <a:t> &amp; </a:t>
            </a:r>
            <a:r>
              <a:rPr lang="fr-FR" dirty="0" err="1"/>
              <a:t>duck</a:t>
            </a:r>
            <a:r>
              <a:rPr lang="fr-FR" dirty="0"/>
              <a:t> </a:t>
            </a:r>
            <a:r>
              <a:rPr lang="fr-FR" dirty="0" err="1"/>
              <a:t>farms</a:t>
            </a:r>
            <a:r>
              <a:rPr lang="fr-FR" dirty="0"/>
              <a:t>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4E33924-C794-4E35-A31B-BD1BD29F447B}"/>
              </a:ext>
            </a:extLst>
          </p:cNvPr>
          <p:cNvCxnSpPr/>
          <p:nvPr/>
        </p:nvCxnSpPr>
        <p:spPr>
          <a:xfrm>
            <a:off x="4003831" y="4100363"/>
            <a:ext cx="861132" cy="0"/>
          </a:xfrm>
          <a:prstGeom prst="straightConnector1">
            <a:avLst/>
          </a:prstGeom>
          <a:ln>
            <a:solidFill>
              <a:srgbClr val="04A4A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24535B4-D766-4392-8BA9-1697A86AC6CA}"/>
              </a:ext>
            </a:extLst>
          </p:cNvPr>
          <p:cNvSpPr txBox="1"/>
          <p:nvPr/>
        </p:nvSpPr>
        <p:spPr>
          <a:xfrm>
            <a:off x="5148064" y="1629395"/>
            <a:ext cx="320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Alternative scenario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FF3EF65-637D-48BE-8BA5-4D6830619560}"/>
              </a:ext>
            </a:extLst>
          </p:cNvPr>
          <p:cNvSpPr txBox="1"/>
          <p:nvPr/>
        </p:nvSpPr>
        <p:spPr>
          <a:xfrm>
            <a:off x="5148064" y="1949349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Reduction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duck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fr-F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densest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communes</a:t>
            </a:r>
          </a:p>
          <a:p>
            <a:pPr algn="ctr"/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Removal of 825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duck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farms</a:t>
            </a:r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A0D49C-3910-4190-9387-273F86D617D1}"/>
              </a:ext>
            </a:extLst>
          </p:cNvPr>
          <p:cNvSpPr/>
          <p:nvPr/>
        </p:nvSpPr>
        <p:spPr>
          <a:xfrm>
            <a:off x="2750025" y="2278188"/>
            <a:ext cx="184245" cy="464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DE3508-8C8C-4845-B54A-7569A482AE0D}"/>
              </a:ext>
            </a:extLst>
          </p:cNvPr>
          <p:cNvSpPr/>
          <p:nvPr/>
        </p:nvSpPr>
        <p:spPr>
          <a:xfrm>
            <a:off x="3407297" y="2215258"/>
            <a:ext cx="184245" cy="369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1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Mechanistic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12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Duck farm density: what-if scenarios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0069965-B13B-48A7-8A8B-491DC2223188}"/>
              </a:ext>
            </a:extLst>
          </p:cNvPr>
          <p:cNvSpPr txBox="1"/>
          <p:nvPr/>
        </p:nvSpPr>
        <p:spPr>
          <a:xfrm>
            <a:off x="0" y="624244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Bauzile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(2023)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Vet. Res.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6B325B2-AACB-49EA-931E-F95D619C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827584" y="-2722"/>
            <a:ext cx="689569" cy="35659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03EE385-88E0-4080-95E3-48B091848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4" y="309"/>
            <a:ext cx="1343669" cy="8974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BD1421-9BD9-42CD-8159-04B165A9E1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b="1602"/>
          <a:stretch/>
        </p:blipFill>
        <p:spPr>
          <a:xfrm>
            <a:off x="1462723" y="2100542"/>
            <a:ext cx="2313172" cy="1908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1668B9C-D963-45DA-8862-40F44F7E8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77" r="589"/>
          <a:stretch/>
        </p:blipFill>
        <p:spPr>
          <a:xfrm>
            <a:off x="5593402" y="2100542"/>
            <a:ext cx="2313170" cy="1908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8A148C36-1C5B-40F3-A169-6A7620CDC285}"/>
              </a:ext>
            </a:extLst>
          </p:cNvPr>
          <p:cNvGrpSpPr/>
          <p:nvPr/>
        </p:nvGrpSpPr>
        <p:grpSpPr>
          <a:xfrm>
            <a:off x="457201" y="4335442"/>
            <a:ext cx="8221928" cy="1417870"/>
            <a:chOff x="641172" y="2284599"/>
            <a:chExt cx="8221928" cy="141787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5693B01-E997-4DDF-AC95-9FC3AD184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372"/>
            <a:stretch/>
          </p:blipFill>
          <p:spPr>
            <a:xfrm>
              <a:off x="641172" y="2289500"/>
              <a:ext cx="3985605" cy="1133815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9CB8F87-D3CD-4C73-B869-27DBCEAAFECF}"/>
                </a:ext>
              </a:extLst>
            </p:cNvPr>
            <p:cNvGrpSpPr/>
            <p:nvPr/>
          </p:nvGrpSpPr>
          <p:grpSpPr>
            <a:xfrm>
              <a:off x="4877494" y="2284599"/>
              <a:ext cx="3985606" cy="1417870"/>
              <a:chOff x="4872829" y="2180624"/>
              <a:chExt cx="3985606" cy="1417870"/>
            </a:xfrm>
          </p:grpSpPr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1C4B4813-1718-4950-AF6E-FDB0120B6E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525"/>
              <a:stretch/>
            </p:blipFill>
            <p:spPr>
              <a:xfrm>
                <a:off x="4872830" y="2410202"/>
                <a:ext cx="3985605" cy="1188292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689D7366-8AE5-4E9B-96AD-27A3E2B4E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" b="97964"/>
              <a:stretch/>
            </p:blipFill>
            <p:spPr>
              <a:xfrm>
                <a:off x="4872829" y="2180624"/>
                <a:ext cx="3985605" cy="125703"/>
              </a:xfrm>
              <a:prstGeom prst="rect">
                <a:avLst/>
              </a:prstGeom>
            </p:spPr>
          </p:pic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28D07D6-D6A0-4CCF-856B-83E0518E5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75" b="-139"/>
            <a:stretch/>
          </p:blipFill>
          <p:spPr>
            <a:xfrm>
              <a:off x="648406" y="3363915"/>
              <a:ext cx="3985605" cy="338554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BB67351F-F528-4B42-B637-BE4EBC342E42}"/>
              </a:ext>
            </a:extLst>
          </p:cNvPr>
          <p:cNvSpPr txBox="1"/>
          <p:nvPr/>
        </p:nvSpPr>
        <p:spPr>
          <a:xfrm>
            <a:off x="457201" y="1628800"/>
            <a:ext cx="432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Baseline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C66E762-0AC6-48B7-A3B2-9F77BDEC3F64}"/>
              </a:ext>
            </a:extLst>
          </p:cNvPr>
          <p:cNvSpPr txBox="1"/>
          <p:nvPr/>
        </p:nvSpPr>
        <p:spPr>
          <a:xfrm>
            <a:off x="5148064" y="1629395"/>
            <a:ext cx="320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Alternative scenario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D2D9C1-DCD2-4894-82AC-0895FC3DBF9D}"/>
              </a:ext>
            </a:extLst>
          </p:cNvPr>
          <p:cNvSpPr/>
          <p:nvPr/>
        </p:nvSpPr>
        <p:spPr>
          <a:xfrm>
            <a:off x="464435" y="4437112"/>
            <a:ext cx="219133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408B8B-AB67-45FC-A623-5D8F7690425A}"/>
              </a:ext>
            </a:extLst>
          </p:cNvPr>
          <p:cNvSpPr/>
          <p:nvPr/>
        </p:nvSpPr>
        <p:spPr>
          <a:xfrm>
            <a:off x="4701196" y="4545112"/>
            <a:ext cx="219133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C976AAF-91DA-4576-9576-CC0D2FB3C159}"/>
              </a:ext>
            </a:extLst>
          </p:cNvPr>
          <p:cNvSpPr/>
          <p:nvPr/>
        </p:nvSpPr>
        <p:spPr>
          <a:xfrm>
            <a:off x="5724128" y="3140968"/>
            <a:ext cx="864096" cy="639059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E3CBF72-CA36-4DC0-BBEA-E911749D4B77}"/>
              </a:ext>
            </a:extLst>
          </p:cNvPr>
          <p:cNvGrpSpPr/>
          <p:nvPr/>
        </p:nvGrpSpPr>
        <p:grpSpPr>
          <a:xfrm>
            <a:off x="3850806" y="2210127"/>
            <a:ext cx="1442389" cy="655380"/>
            <a:chOff x="3850806" y="2210127"/>
            <a:chExt cx="1442389" cy="65538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5AE958F-8A94-4322-8808-B20D7C893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910"/>
            <a:stretch/>
          </p:blipFill>
          <p:spPr>
            <a:xfrm>
              <a:off x="4082400" y="2210127"/>
              <a:ext cx="1202609" cy="32769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A354262-B88C-4645-84A7-735A7CC23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20"/>
            <a:stretch/>
          </p:blipFill>
          <p:spPr>
            <a:xfrm>
              <a:off x="3850806" y="2537817"/>
              <a:ext cx="1442389" cy="327690"/>
            </a:xfrm>
            <a:prstGeom prst="rect">
              <a:avLst/>
            </a:prstGeom>
          </p:spPr>
        </p:pic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AD08A221-2FB8-4D50-83E7-1969CB03C60F}"/>
              </a:ext>
            </a:extLst>
          </p:cNvPr>
          <p:cNvSpPr txBox="1"/>
          <p:nvPr/>
        </p:nvSpPr>
        <p:spPr>
          <a:xfrm>
            <a:off x="464435" y="5733256"/>
            <a:ext cx="397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n-lt"/>
                <a:cs typeface="Arial" panose="020B0604020202020204" pitchFamily="34" charset="0"/>
              </a:rPr>
              <a:t>Predicted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epidemic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size: 454 [363-563]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562993A-2A5B-4212-9ED6-E0BE4C31D4D1}"/>
              </a:ext>
            </a:extLst>
          </p:cNvPr>
          <p:cNvSpPr txBox="1"/>
          <p:nvPr/>
        </p:nvSpPr>
        <p:spPr>
          <a:xfrm>
            <a:off x="4599038" y="5733256"/>
            <a:ext cx="397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n-lt"/>
                <a:cs typeface="Arial" panose="020B0604020202020204" pitchFamily="34" charset="0"/>
              </a:rPr>
              <a:t>Predicted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epidemic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size: 150 [120-196]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F0118B-AEA1-4474-B07F-46DC17B19170}"/>
              </a:ext>
            </a:extLst>
          </p:cNvPr>
          <p:cNvSpPr/>
          <p:nvPr/>
        </p:nvSpPr>
        <p:spPr>
          <a:xfrm>
            <a:off x="1057151" y="4681710"/>
            <a:ext cx="988919" cy="26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81D808-7A37-4A55-A8B2-8ABF675BA15A}"/>
              </a:ext>
            </a:extLst>
          </p:cNvPr>
          <p:cNvSpPr/>
          <p:nvPr/>
        </p:nvSpPr>
        <p:spPr>
          <a:xfrm>
            <a:off x="5340933" y="4761112"/>
            <a:ext cx="988919" cy="26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P1014361.JPG">
            <a:extLst>
              <a:ext uri="{FF2B5EF4-FFF2-40B4-BE49-F238E27FC236}">
                <a16:creationId xmlns:a16="http://schemas.microsoft.com/office/drawing/2014/main" id="{E879143A-6482-48D9-AE50-3082FC1AE7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" r="794"/>
          <a:stretch/>
        </p:blipFill>
        <p:spPr>
          <a:xfrm>
            <a:off x="7279200" y="39600"/>
            <a:ext cx="588000" cy="882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1" name="Picture 2" descr="Billy BAUZILE | PhD Student | Phd Student in Modeling Emerging Infectious  Disease | École Nationale Vétérinaire de Toulouse, Toulouse | INP ENVT |  UMR 1225 IHAP - Interactions hôtes - agents pathogènes">
            <a:extLst>
              <a:ext uri="{FF2B5EF4-FFF2-40B4-BE49-F238E27FC236}">
                <a16:creationId xmlns:a16="http://schemas.microsoft.com/office/drawing/2014/main" id="{9D0E139E-95D9-4CF7-B89D-3DCC146C1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" r="32365"/>
          <a:stretch/>
        </p:blipFill>
        <p:spPr bwMode="auto">
          <a:xfrm>
            <a:off x="6692400" y="39600"/>
            <a:ext cx="588000" cy="88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55D9CBA-7255-4809-AD92-FE78EB93F6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866000" y="396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14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1" grpId="0" animBg="1"/>
      <p:bldP spid="42" grpId="0" animBg="1"/>
      <p:bldP spid="44" grpId="0"/>
      <p:bldP spid="45" grpId="0"/>
      <p:bldP spid="47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Summary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13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What have we learned from the 2016-17 epidemic?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9" name="Sous-titre 1">
            <a:extLst>
              <a:ext uri="{FF2B5EF4-FFF2-40B4-BE49-F238E27FC236}">
                <a16:creationId xmlns:a16="http://schemas.microsoft.com/office/drawing/2014/main" id="{0A8F5051-3FC4-4EA5-AB27-1A24C7A2CD75}"/>
              </a:ext>
            </a:extLst>
          </p:cNvPr>
          <p:cNvSpPr txBox="1">
            <a:spLocks/>
          </p:cNvSpPr>
          <p:nvPr/>
        </p:nvSpPr>
        <p:spPr>
          <a:xfrm>
            <a:off x="1449088" y="1772823"/>
            <a:ext cx="76949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At-risk zones are characterised</a:t>
            </a:r>
            <a:br>
              <a:rPr lang="en-GB" sz="2000" dirty="0">
                <a:latin typeface="+mn-lt"/>
              </a:rPr>
            </a:br>
            <a:r>
              <a:rPr lang="en-GB" sz="2000" dirty="0">
                <a:latin typeface="+mn-lt"/>
              </a:rPr>
              <a:t>by </a:t>
            </a:r>
            <a:r>
              <a:rPr lang="en-GB" sz="2000" b="1" dirty="0">
                <a:solidFill>
                  <a:srgbClr val="04A4A9"/>
                </a:solidFill>
                <a:latin typeface="+mn-lt"/>
              </a:rPr>
              <a:t>high density</a:t>
            </a:r>
            <a:r>
              <a:rPr lang="en-GB" sz="2000" dirty="0">
                <a:latin typeface="+mn-lt"/>
              </a:rPr>
              <a:t> of duck farms</a:t>
            </a:r>
          </a:p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Duck farms are </a:t>
            </a:r>
            <a:r>
              <a:rPr lang="en-GB" sz="2000" b="1" dirty="0">
                <a:solidFill>
                  <a:srgbClr val="04A4A9"/>
                </a:solidFill>
                <a:latin typeface="+mn-lt"/>
              </a:rPr>
              <a:t>more susceptible</a:t>
            </a:r>
            <a:r>
              <a:rPr lang="en-GB" sz="2000" b="1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and</a:t>
            </a:r>
            <a:br>
              <a:rPr lang="en-GB" sz="2000" dirty="0">
                <a:latin typeface="+mn-lt"/>
              </a:rPr>
            </a:br>
            <a:r>
              <a:rPr lang="en-GB" sz="2000" b="1" dirty="0">
                <a:solidFill>
                  <a:srgbClr val="04A4A9"/>
                </a:solidFill>
                <a:latin typeface="+mn-lt"/>
              </a:rPr>
              <a:t>more infectious</a:t>
            </a:r>
            <a:r>
              <a:rPr lang="en-GB" sz="2000" b="1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than chicken farms</a:t>
            </a:r>
          </a:p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en-GB" sz="2000" b="1" dirty="0">
                <a:solidFill>
                  <a:srgbClr val="04A4A9"/>
                </a:solidFill>
                <a:latin typeface="+mn-lt"/>
              </a:rPr>
              <a:t>Reducing duck farm density</a:t>
            </a:r>
            <a:r>
              <a:rPr lang="en-GB" sz="2000" b="1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in the highest-density</a:t>
            </a:r>
            <a:br>
              <a:rPr lang="en-GB" sz="2000" dirty="0">
                <a:latin typeface="+mn-lt"/>
              </a:rPr>
            </a:br>
            <a:r>
              <a:rPr lang="en-GB" sz="2000" dirty="0">
                <a:latin typeface="+mn-lt"/>
              </a:rPr>
              <a:t>zones</a:t>
            </a:r>
            <a:r>
              <a:rPr lang="en-GB" dirty="0"/>
              <a:t> </a:t>
            </a:r>
            <a:r>
              <a:rPr lang="en-GB" sz="2000" dirty="0">
                <a:latin typeface="+mn-lt"/>
              </a:rPr>
              <a:t>can be a useful tool to manage HPAI epidemics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4225BF9-197D-43B7-BB8F-E010DD150DAF}"/>
              </a:ext>
            </a:extLst>
          </p:cNvPr>
          <p:cNvGrpSpPr/>
          <p:nvPr/>
        </p:nvGrpSpPr>
        <p:grpSpPr>
          <a:xfrm>
            <a:off x="485172" y="1916722"/>
            <a:ext cx="1343669" cy="915735"/>
            <a:chOff x="1548888" y="0"/>
            <a:chExt cx="1343669" cy="915735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7D350ACF-D733-4A8C-B080-206796147CF4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5134AAAA-4CBF-4B0E-AD84-4B43FF8D2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88DD8529-A0EE-4B91-A906-B6CE2C8182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9E54BA88-A0DA-4C86-BA0F-1A6787720E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87C69C49-5C51-4F0E-8E18-A845D6477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-1848" r="15610" b="18485"/>
            <a:stretch/>
          </p:blipFill>
          <p:spPr>
            <a:xfrm>
              <a:off x="2192400" y="105316"/>
              <a:ext cx="288000" cy="310632"/>
            </a:xfrm>
            <a:prstGeom prst="ellipse">
              <a:avLst/>
            </a:prstGeom>
          </p:spPr>
        </p:pic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6AAAA16C-5AC5-42DB-9995-853138D58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18672" y="3419940"/>
            <a:ext cx="689569" cy="356593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91775D2-C9D4-40A6-BEAB-EB17C5B135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2" y="3422971"/>
            <a:ext cx="1343669" cy="89740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5D87F47-D358-4D4F-8FDD-93F4C425C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18672" y="4904828"/>
            <a:ext cx="689569" cy="356593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CF65439-5EC4-42A2-9290-5B80288BC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2" y="4907859"/>
            <a:ext cx="1343669" cy="8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1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ous-titre 1">
            <a:extLst>
              <a:ext uri="{FF2B5EF4-FFF2-40B4-BE49-F238E27FC236}">
                <a16:creationId xmlns:a16="http://schemas.microsoft.com/office/drawing/2014/main" id="{6AD0A713-E3B4-463F-B6AF-4A5389C42D68}"/>
              </a:ext>
            </a:extLst>
          </p:cNvPr>
          <p:cNvSpPr txBox="1">
            <a:spLocks/>
          </p:cNvSpPr>
          <p:nvPr/>
        </p:nvSpPr>
        <p:spPr>
          <a:xfrm>
            <a:off x="0" y="1151306"/>
            <a:ext cx="7104112" cy="4701552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2020-21 epidemic: very similar to 2016-17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Sep. 2021: definition of regulated high-risk zones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From risk mapping to policy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14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7731B0B-6956-4CB3-8F54-3C9DBC80E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9" y="2707018"/>
            <a:ext cx="3429734" cy="3434200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9746999-F3C2-45D9-838C-7341A5FE6B4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067944" y="4293732"/>
            <a:ext cx="1221003" cy="0"/>
          </a:xfrm>
          <a:prstGeom prst="straightConnector1">
            <a:avLst/>
          </a:prstGeom>
          <a:ln>
            <a:solidFill>
              <a:srgbClr val="04A4A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43FECA95-82D3-4ED3-B1E3-D5B4E45E7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r="14251"/>
          <a:stretch/>
        </p:blipFill>
        <p:spPr>
          <a:xfrm>
            <a:off x="5288947" y="2422160"/>
            <a:ext cx="3771375" cy="374314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425F7B-C1C7-4724-AE47-70AFBACC7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/>
          <a:stretch/>
        </p:blipFill>
        <p:spPr>
          <a:xfrm>
            <a:off x="4347912" y="3841232"/>
            <a:ext cx="661068" cy="4525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4446D17-C0A4-4019-9434-2FB81B60A4ED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Sources: Guinat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(2019) </a:t>
            </a:r>
            <a:r>
              <a:rPr lang="fr-FR" sz="1200" i="1" dirty="0" err="1">
                <a:solidFill>
                  <a:schemeClr val="bg1">
                    <a:lumMod val="75000"/>
                  </a:schemeClr>
                </a:solidFill>
              </a:rPr>
              <a:t>Sci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. Rep.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; DGAl (2021)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EDAB756-11B4-45EE-9836-2847D4BC14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73" y="1151307"/>
            <a:ext cx="1972801" cy="1100005"/>
          </a:xfrm>
          <a:prstGeom prst="rect">
            <a:avLst/>
          </a:prstGeom>
        </p:spPr>
      </p:pic>
      <p:pic>
        <p:nvPicPr>
          <p:cNvPr id="7" name="Graphique 6" descr="Panneau d’interdiction avec un remplissage uni">
            <a:extLst>
              <a:ext uri="{FF2B5EF4-FFF2-40B4-BE49-F238E27FC236}">
                <a16:creationId xmlns:a16="http://schemas.microsoft.com/office/drawing/2014/main" id="{A227504A-E3E8-49E2-952D-EE6D4A80E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1901" y="1789181"/>
            <a:ext cx="287118" cy="287118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0A790774-782F-4C8B-B7DB-E39ADA6984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3767">
            <a:off x="7556796" y="1596290"/>
            <a:ext cx="560151" cy="37343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98C437F-EADF-46A1-BF2B-C948C8857C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r="44653" b="69537"/>
          <a:stretch/>
        </p:blipFill>
        <p:spPr>
          <a:xfrm>
            <a:off x="6212527" y="1077325"/>
            <a:ext cx="560961" cy="776253"/>
          </a:xfrm>
          <a:prstGeom prst="ellipse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E0B1DA9-D23C-4929-8F38-75C47ED694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5924137" y="1453357"/>
            <a:ext cx="1559438" cy="97004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C676D16-1C5F-47D3-8484-AD5D1E0A2F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99" y="948034"/>
            <a:ext cx="546417" cy="600757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5DB6FCC2-05AC-4D6D-BE11-CBF8B234BF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3638">
            <a:off x="6246944" y="1587702"/>
            <a:ext cx="901134" cy="600756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19EFA00D-BEE1-4F32-AA3F-D9DB0207E471}"/>
              </a:ext>
            </a:extLst>
          </p:cNvPr>
          <p:cNvGrpSpPr/>
          <p:nvPr/>
        </p:nvGrpSpPr>
        <p:grpSpPr>
          <a:xfrm>
            <a:off x="894085" y="-5023"/>
            <a:ext cx="1343669" cy="915735"/>
            <a:chOff x="1548888" y="0"/>
            <a:chExt cx="1343669" cy="915735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A5730BC4-9FB4-4F58-9940-AB328E5F59CC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B661BCA7-E7E5-4D0D-B418-5AA5DCBEA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97548920-73A9-437C-AB85-D5AB3B595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2BF6975-3BCE-411C-80F9-996F1F7975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7774F8B-137E-445A-A04E-4A4BFAEE6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-1848" r="15610" b="18485"/>
            <a:stretch/>
          </p:blipFill>
          <p:spPr>
            <a:xfrm>
              <a:off x="2192400" y="105316"/>
              <a:ext cx="288000" cy="31063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6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From risk mapping to policy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15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DB544AE-7AE8-4355-9E01-3F504F5C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94" y="2567437"/>
            <a:ext cx="4132294" cy="269583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A1DD3BF-7103-451D-9428-84025F20C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853"/>
          <a:stretch/>
        </p:blipFill>
        <p:spPr>
          <a:xfrm>
            <a:off x="4559981" y="2564205"/>
            <a:ext cx="2848931" cy="27412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DE3AF97-4FC7-42D5-8627-033237D5AA74}"/>
              </a:ext>
            </a:extLst>
          </p:cNvPr>
          <p:cNvSpPr/>
          <p:nvPr/>
        </p:nvSpPr>
        <p:spPr>
          <a:xfrm>
            <a:off x="4079067" y="4282437"/>
            <a:ext cx="437947" cy="12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B31E464-7074-445C-91FC-0D10CF7ED41C}"/>
              </a:ext>
            </a:extLst>
          </p:cNvPr>
          <p:cNvSpPr txBox="1"/>
          <p:nvPr/>
        </p:nvSpPr>
        <p:spPr>
          <a:xfrm>
            <a:off x="585853" y="5169966"/>
            <a:ext cx="3110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2020-2021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epidemic</a:t>
            </a:r>
            <a:endParaRPr lang="fr-FR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81% in high-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risk</a:t>
            </a:r>
            <a:r>
              <a:rPr lang="fr-FR" dirty="0">
                <a:latin typeface="+mn-lt"/>
                <a:cs typeface="Arial" panose="020B0604020202020204" pitchFamily="34" charset="0"/>
              </a:rPr>
              <a:t> zones</a:t>
            </a:r>
          </a:p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83% in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duck</a:t>
            </a:r>
            <a:r>
              <a:rPr lang="fr-FR" dirty="0">
                <a:latin typeface="+mn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farms</a:t>
            </a:r>
            <a:endParaRPr lang="fr-FR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5358105-87DD-43CB-ACEA-283F3C675129}"/>
              </a:ext>
            </a:extLst>
          </p:cNvPr>
          <p:cNvSpPr txBox="1"/>
          <p:nvPr/>
        </p:nvSpPr>
        <p:spPr>
          <a:xfrm>
            <a:off x="4344956" y="5169966"/>
            <a:ext cx="327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2021-2022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epidemic</a:t>
            </a:r>
            <a:endParaRPr lang="fr-FR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68% in high-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risk</a:t>
            </a:r>
            <a:r>
              <a:rPr lang="fr-FR" dirty="0">
                <a:latin typeface="+mn-lt"/>
                <a:cs typeface="Arial" panose="020B0604020202020204" pitchFamily="34" charset="0"/>
              </a:rPr>
              <a:t> zones</a:t>
            </a:r>
          </a:p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59% in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duck</a:t>
            </a:r>
            <a:r>
              <a:rPr lang="fr-FR" dirty="0">
                <a:latin typeface="+mn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farms</a:t>
            </a:r>
            <a:endParaRPr lang="fr-FR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437108A-041C-410A-A207-12F388867AE7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Lambert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(2022)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TBED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EFA44AB-6F9B-4C67-987B-56911EDAB4BE}"/>
              </a:ext>
            </a:extLst>
          </p:cNvPr>
          <p:cNvSpPr/>
          <p:nvPr/>
        </p:nvSpPr>
        <p:spPr>
          <a:xfrm>
            <a:off x="5984446" y="2633290"/>
            <a:ext cx="1468760" cy="1368853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ous-titre 1">
            <a:extLst>
              <a:ext uri="{FF2B5EF4-FFF2-40B4-BE49-F238E27FC236}">
                <a16:creationId xmlns:a16="http://schemas.microsoft.com/office/drawing/2014/main" id="{71B1F9D8-A2F8-410D-B679-CF309A789621}"/>
              </a:ext>
            </a:extLst>
          </p:cNvPr>
          <p:cNvSpPr txBox="1">
            <a:spLocks/>
          </p:cNvSpPr>
          <p:nvPr/>
        </p:nvSpPr>
        <p:spPr>
          <a:xfrm>
            <a:off x="0" y="1151306"/>
            <a:ext cx="7104112" cy="4701552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2020-21 epidemic: very similar to 2016-17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Sep. 2021: definition of regulated high-risk zones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2021-22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epidemic: outbreaks not only in the south-west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1378281-7914-4D7D-BBB4-2A07BE14247E}"/>
              </a:ext>
            </a:extLst>
          </p:cNvPr>
          <p:cNvGrpSpPr/>
          <p:nvPr/>
        </p:nvGrpSpPr>
        <p:grpSpPr>
          <a:xfrm>
            <a:off x="894085" y="-5023"/>
            <a:ext cx="1343669" cy="915735"/>
            <a:chOff x="1548888" y="0"/>
            <a:chExt cx="1343669" cy="915735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D1B05290-0272-48FC-967F-BA75196B5C51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98EA6F45-2F48-48AD-964E-7519FF51D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822B7748-AC4D-4476-B292-C6964F31C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5E267280-81B8-49A0-B12F-88FB12934F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184D5E02-E609-4FE0-A0BF-81BA9C43D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-1848" r="15610" b="18485"/>
            <a:stretch/>
          </p:blipFill>
          <p:spPr>
            <a:xfrm>
              <a:off x="2192400" y="105316"/>
              <a:ext cx="288000" cy="31063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From what-if scenarios to policy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16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Sous-titre 1">
                <a:extLst>
                  <a:ext uri="{FF2B5EF4-FFF2-40B4-BE49-F238E27FC236}">
                    <a16:creationId xmlns:a16="http://schemas.microsoft.com/office/drawing/2014/main" id="{71B1F9D8-A2F8-410D-B679-CF309A7896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151306"/>
                <a:ext cx="9144000" cy="4701552"/>
              </a:xfrm>
              <a:prstGeom prst="rect">
                <a:avLst/>
              </a:prstGeom>
            </p:spPr>
            <p:txBody>
              <a:bodyPr lIns="540000" tIns="0" rIns="288000" anchor="t" anchorCtr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SzPct val="110000"/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92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44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>
                      <a:lumMod val="50000"/>
                    </a:schemeClr>
                  </a:buClr>
                  <a:buFont typeface=".AppleSystemUIFont" charset="-120"/>
                  <a:buChar char="–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82663" lvl="0" indent="-982663" fontAlgn="auto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2021-22: professional poultry organization agreed to slightly reduce</a:t>
                </a:r>
                <a:b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r>
                  <a:rPr lang="en-GB" dirty="0">
                    <a:solidFill>
                      <a:srgbClr val="000000"/>
                    </a:solidFill>
                  </a:rPr>
                  <a:t>fattening duck farm 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density during the at-risk period</a:t>
                </a:r>
                <a:endParaRPr lang="fr-FR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82663" lvl="0" fontAlgn="auto"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 reduction of the number of outbreaks in the south-west</a:t>
                </a:r>
                <a:b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     from 375 in 2020-21 to 284 in 2021-22</a:t>
                </a:r>
              </a:p>
              <a:p>
                <a:pPr marL="982663" lvl="0" indent="-982663" fontAlgn="auto">
                  <a:spcAft>
                    <a:spcPts val="0"/>
                  </a:spcAft>
                  <a:defRPr/>
                </a:pPr>
                <a:endParaRPr lang="en-GB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982663" indent="-982663" fontAlgn="auto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2022-23: </a:t>
                </a:r>
                <a:r>
                  <a:rPr lang="en-GB" dirty="0">
                    <a:solidFill>
                      <a:srgbClr val="000000"/>
                    </a:solidFill>
                  </a:rPr>
                  <a:t>professional poultry organization created the “Plan Adour” to reduce poultry farm density in highly dense communes from 15 Dec. to 15 Jan.</a:t>
                </a:r>
                <a:br>
                  <a:rPr lang="en-GB" dirty="0">
                    <a:solidFill>
                      <a:srgbClr val="000000"/>
                    </a:solidFill>
                  </a:rPr>
                </a:br>
                <a:r>
                  <a:rPr lang="en-GB" dirty="0">
                    <a:solidFill>
                      <a:srgbClr val="000000"/>
                    </a:solidFill>
                  </a:rPr>
                  <a:t>The Ministry of Agriculture approved and supported the strategy</a:t>
                </a:r>
                <a:endParaRPr lang="fr-FR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82663" fontAlgn="auto"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</a:rPr>
                  <a:t> only 20 outbreaks in the south-west during winter 2022-23</a:t>
                </a:r>
              </a:p>
              <a:p>
                <a:pPr marL="982663" fontAlgn="auto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85 outbreaks in May 2023</a:t>
                </a:r>
                <a:br>
                  <a:rPr lang="en-GB" dirty="0">
                    <a:solidFill>
                      <a:srgbClr val="000000"/>
                    </a:solidFill>
                  </a:rPr>
                </a:br>
                <a:r>
                  <a:rPr lang="en-GB" dirty="0">
                    <a:solidFill>
                      <a:srgbClr val="000000"/>
                    </a:solidFill>
                  </a:rPr>
                  <a:t>after repopulation</a:t>
                </a:r>
              </a:p>
              <a:p>
                <a:pPr marL="982663" lvl="0" indent="-982663" fontAlgn="auto">
                  <a:spcAft>
                    <a:spcPts val="0"/>
                  </a:spcAft>
                  <a:defRPr/>
                </a:pPr>
                <a:endParaRPr lang="en-GB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8" name="Sous-titre 1">
                <a:extLst>
                  <a:ext uri="{FF2B5EF4-FFF2-40B4-BE49-F238E27FC236}">
                    <a16:creationId xmlns:a16="http://schemas.microsoft.com/office/drawing/2014/main" id="{71B1F9D8-A2F8-410D-B679-CF309A789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51306"/>
                <a:ext cx="9144000" cy="4701552"/>
              </a:xfrm>
              <a:prstGeom prst="rect">
                <a:avLst/>
              </a:prstGeom>
              <a:blipFill>
                <a:blip r:embed="rId3"/>
                <a:stretch>
                  <a:fillRect t="-23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BE3C4AA4-71C5-401A-99C6-59DB11207BC1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Sources: Lambert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(2022)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TBED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; Scoizec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(2024) </a:t>
            </a:r>
            <a:r>
              <a:rPr lang="fr-FR" sz="1200" i="1" dirty="0" err="1">
                <a:solidFill>
                  <a:schemeClr val="bg1">
                    <a:lumMod val="75000"/>
                  </a:schemeClr>
                </a:solidFill>
              </a:rPr>
              <a:t>Viruses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; Ben Salem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(2025)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Front. Vet. </a:t>
            </a:r>
            <a:r>
              <a:rPr lang="fr-FR" sz="1200" i="1" dirty="0" err="1">
                <a:solidFill>
                  <a:schemeClr val="bg1">
                    <a:lumMod val="75000"/>
                  </a:schemeClr>
                </a:solidFill>
              </a:rPr>
              <a:t>Sci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99873BD-C15A-44B4-801E-F337939C6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51304"/>
            <a:ext cx="996702" cy="9967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85D0DD-59AE-42F8-9E3F-170A7BCF5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58386"/>
            <a:ext cx="3660998" cy="19840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FC3C0DA-B29E-4903-A23D-0A020F67EC8F}"/>
              </a:ext>
            </a:extLst>
          </p:cNvPr>
          <p:cNvSpPr/>
          <p:nvPr/>
        </p:nvSpPr>
        <p:spPr>
          <a:xfrm>
            <a:off x="7659261" y="5988529"/>
            <a:ext cx="12218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</a:t>
            </a:r>
            <a:r>
              <a:rPr lang="fr-FR" sz="1050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Maïsadour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51E094-4B0A-4760-B6D4-03439DB58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278778"/>
            <a:ext cx="2294278" cy="15311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24157A-0EF9-4862-97BB-23D7E2963F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3D3D3"/>
              </a:clrFrom>
              <a:clrTo>
                <a:srgbClr val="D3D3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2065"/>
            <a:ext cx="2158807" cy="212990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3254E01-A0AE-45EC-BA59-0CDD065A3078}"/>
              </a:ext>
            </a:extLst>
          </p:cNvPr>
          <p:cNvSpPr/>
          <p:nvPr/>
        </p:nvSpPr>
        <p:spPr>
          <a:xfrm>
            <a:off x="4949352" y="5772888"/>
            <a:ext cx="558752" cy="392416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D830486-F2FB-4C13-B815-BC8A85533E6E}"/>
              </a:ext>
            </a:extLst>
          </p:cNvPr>
          <p:cNvSpPr/>
          <p:nvPr/>
        </p:nvSpPr>
        <p:spPr>
          <a:xfrm rot="5400000">
            <a:off x="7859247" y="4992723"/>
            <a:ext cx="1084788" cy="54963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 descr="Avertissement avec un remplissage uni">
            <a:extLst>
              <a:ext uri="{FF2B5EF4-FFF2-40B4-BE49-F238E27FC236}">
                <a16:creationId xmlns:a16="http://schemas.microsoft.com/office/drawing/2014/main" id="{B9B127B9-D58C-4464-9197-1446C0746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720" y="4258386"/>
            <a:ext cx="526367" cy="52636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D13BA6-A070-4009-9D62-B8E749406D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827584" y="-2722"/>
            <a:ext cx="689569" cy="35659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FCF045E-CB66-4764-A3FA-434C9FFBB2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4" y="309"/>
            <a:ext cx="1343669" cy="8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0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4749315-665B-4F5A-ACAF-8A758B435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34671"/>
          <a:stretch/>
        </p:blipFill>
        <p:spPr>
          <a:xfrm>
            <a:off x="-1" y="-2"/>
            <a:ext cx="4572001" cy="65194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17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" name="Picture 2" descr="Image">
            <a:extLst>
              <a:ext uri="{FF2B5EF4-FFF2-40B4-BE49-F238E27FC236}">
                <a16:creationId xmlns:a16="http://schemas.microsoft.com/office/drawing/2014/main" id="{FA792D5D-471A-4695-9B3C-AD8903DAD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36691"/>
          <a:stretch/>
        </p:blipFill>
        <p:spPr bwMode="auto">
          <a:xfrm>
            <a:off x="4572000" y="0"/>
            <a:ext cx="4572000" cy="65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942B589-D118-4CB1-A923-47350ABEC9CD}"/>
              </a:ext>
            </a:extLst>
          </p:cNvPr>
          <p:cNvSpPr/>
          <p:nvPr/>
        </p:nvSpPr>
        <p:spPr>
          <a:xfrm>
            <a:off x="0" y="0"/>
            <a:ext cx="9144000" cy="651944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19BC57-6B96-4DFF-88CF-F61C5C4B3D98}"/>
              </a:ext>
            </a:extLst>
          </p:cNvPr>
          <p:cNvSpPr/>
          <p:nvPr/>
        </p:nvSpPr>
        <p:spPr>
          <a:xfrm>
            <a:off x="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Din condensed" panose="00000500000000000000" pitchFamily="2" charset="0"/>
              </a:rPr>
              <a:t>2016-2023</a:t>
            </a:r>
            <a:endParaRPr lang="en-GB" sz="1050" dirty="0">
              <a:solidFill>
                <a:schemeClr val="bg1">
                  <a:lumMod val="95000"/>
                </a:schemeClr>
              </a:solidFill>
              <a:latin typeface="Din condensed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A52FA0-538F-4C80-91D2-00B9B88ACADA}"/>
              </a:ext>
            </a:extLst>
          </p:cNvPr>
          <p:cNvSpPr/>
          <p:nvPr/>
        </p:nvSpPr>
        <p:spPr>
          <a:xfrm>
            <a:off x="457200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2023-2025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9838AD-796F-489A-82A7-44FFB4C48183}"/>
              </a:ext>
            </a:extLst>
          </p:cNvPr>
          <p:cNvSpPr/>
          <p:nvPr/>
        </p:nvSpPr>
        <p:spPr>
          <a:xfrm>
            <a:off x="0" y="6265529"/>
            <a:ext cx="12458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Picture: J.-L. Guérin</a:t>
            </a:r>
            <a:endParaRPr lang="fr-FR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3F3F66-1381-43B8-90F7-0E84F6D6E458}"/>
              </a:ext>
            </a:extLst>
          </p:cNvPr>
          <p:cNvSpPr/>
          <p:nvPr/>
        </p:nvSpPr>
        <p:spPr>
          <a:xfrm>
            <a:off x="7111071" y="6265529"/>
            <a:ext cx="2032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Ministère de l’Agriculture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54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Oct. 2023: launch of the vaccination campaign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18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2B7343-0D93-4E24-996F-8FE7F8D7A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9490"/>
          <a:stretch/>
        </p:blipFill>
        <p:spPr>
          <a:xfrm>
            <a:off x="4572000" y="1675125"/>
            <a:ext cx="4572000" cy="24996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8555748-0F94-420F-BAD7-96A0D5188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1052736"/>
            <a:ext cx="633600" cy="422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55BE887-4AEB-4BFA-96EB-F56D7AAAF3C1}"/>
              </a:ext>
            </a:extLst>
          </p:cNvPr>
          <p:cNvSpPr txBox="1"/>
          <p:nvPr/>
        </p:nvSpPr>
        <p:spPr>
          <a:xfrm>
            <a:off x="4819565" y="258464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484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5C872F-4575-40ED-B0FC-768F17EB9173}"/>
              </a:ext>
            </a:extLst>
          </p:cNvPr>
          <p:cNvSpPr txBox="1"/>
          <p:nvPr/>
        </p:nvSpPr>
        <p:spPr>
          <a:xfrm>
            <a:off x="6608114" y="1752273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492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4AE471-3B52-4634-B080-266CF7564391}"/>
              </a:ext>
            </a:extLst>
          </p:cNvPr>
          <p:cNvSpPr txBox="1"/>
          <p:nvPr/>
        </p:nvSpPr>
        <p:spPr>
          <a:xfrm>
            <a:off x="7110000" y="1752271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1374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7B98CC5-630C-4BDC-92A7-2213957A5117}"/>
              </a:ext>
            </a:extLst>
          </p:cNvPr>
          <p:cNvSpPr txBox="1"/>
          <p:nvPr/>
        </p:nvSpPr>
        <p:spPr>
          <a:xfrm>
            <a:off x="7583162" y="2687972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396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4E823BA-5565-44BB-927D-CBAABEFE5AC2}"/>
              </a:ext>
            </a:extLst>
          </p:cNvPr>
          <p:cNvSpPr txBox="1"/>
          <p:nvPr/>
        </p:nvSpPr>
        <p:spPr>
          <a:xfrm>
            <a:off x="7989753" y="299574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B94250-1767-4661-9AA3-202E71548259}"/>
              </a:ext>
            </a:extLst>
          </p:cNvPr>
          <p:cNvSpPr txBox="1"/>
          <p:nvPr/>
        </p:nvSpPr>
        <p:spPr>
          <a:xfrm>
            <a:off x="8457764" y="299497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6DA27C8-AB47-4D4C-92BF-A746B872B2BD}"/>
              </a:ext>
            </a:extLst>
          </p:cNvPr>
          <p:cNvCxnSpPr/>
          <p:nvPr/>
        </p:nvCxnSpPr>
        <p:spPr>
          <a:xfrm>
            <a:off x="8110980" y="1573481"/>
            <a:ext cx="0" cy="2431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1">
            <a:extLst>
              <a:ext uri="{FF2B5EF4-FFF2-40B4-BE49-F238E27FC236}">
                <a16:creationId xmlns:a16="http://schemas.microsoft.com/office/drawing/2014/main" id="{7EB100D5-41B1-4F56-B7AD-57EDC1EA6B10}"/>
              </a:ext>
            </a:extLst>
          </p:cNvPr>
          <p:cNvSpPr/>
          <p:nvPr/>
        </p:nvSpPr>
        <p:spPr>
          <a:xfrm flipH="1">
            <a:off x="8209723" y="1074035"/>
            <a:ext cx="447225" cy="386291"/>
          </a:xfrm>
          <a:custGeom>
            <a:avLst/>
            <a:gdLst/>
            <a:ahLst/>
            <a:cxnLst/>
            <a:rect l="l" t="t" r="r" b="b"/>
            <a:pathLst>
              <a:path w="1537158" h="1327721">
                <a:moveTo>
                  <a:pt x="0" y="0"/>
                </a:moveTo>
                <a:lnTo>
                  <a:pt x="1537159" y="0"/>
                </a:lnTo>
                <a:lnTo>
                  <a:pt x="1537159" y="1327721"/>
                </a:lnTo>
                <a:lnTo>
                  <a:pt x="0" y="1327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45D0BBA-7931-4A3E-B299-1FF68E7CD4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490961" y="1175846"/>
            <a:ext cx="435360" cy="583200"/>
          </a:xfrm>
          <a:prstGeom prst="ellipse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0E13455-FA73-4340-9D7E-BC37BE24A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02" y="1068153"/>
            <a:ext cx="3655601" cy="3093703"/>
          </a:xfrm>
          <a:prstGeom prst="rect">
            <a:avLst/>
          </a:prstGeom>
        </p:spPr>
      </p:pic>
      <p:sp>
        <p:nvSpPr>
          <p:cNvPr id="46" name="ZoneTexte 5">
            <a:extLst>
              <a:ext uri="{FF2B5EF4-FFF2-40B4-BE49-F238E27FC236}">
                <a16:creationId xmlns:a16="http://schemas.microsoft.com/office/drawing/2014/main" id="{2162B3C3-EAD7-49F8-BE59-2EF6AED487C8}"/>
              </a:ext>
            </a:extLst>
          </p:cNvPr>
          <p:cNvSpPr txBox="1"/>
          <p:nvPr/>
        </p:nvSpPr>
        <p:spPr>
          <a:xfrm>
            <a:off x="5148064" y="4912838"/>
            <a:ext cx="197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The EU lifts the restrictions on poultry vaccination</a:t>
            </a:r>
          </a:p>
        </p:txBody>
      </p:sp>
      <p:sp>
        <p:nvSpPr>
          <p:cNvPr id="47" name="ZoneTexte 7">
            <a:extLst>
              <a:ext uri="{FF2B5EF4-FFF2-40B4-BE49-F238E27FC236}">
                <a16:creationId xmlns:a16="http://schemas.microsoft.com/office/drawing/2014/main" id="{6AC44744-3897-40E6-A44A-4911F6D44C6B}"/>
              </a:ext>
            </a:extLst>
          </p:cNvPr>
          <p:cNvSpPr txBox="1"/>
          <p:nvPr/>
        </p:nvSpPr>
        <p:spPr>
          <a:xfrm>
            <a:off x="7382906" y="4919026"/>
            <a:ext cx="1456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The French Minister of Agriculture vaccinates the first duck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7992AF8-A096-44B9-ABA3-659A7CACF1AB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8110980" y="4037606"/>
            <a:ext cx="2" cy="881420"/>
          </a:xfrm>
          <a:prstGeom prst="straightConnector1">
            <a:avLst/>
          </a:prstGeom>
          <a:ln w="19050">
            <a:solidFill>
              <a:srgbClr val="04A4A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C6E32E64-ABFE-4107-B11D-215ED8045B92}"/>
              </a:ext>
            </a:extLst>
          </p:cNvPr>
          <p:cNvCxnSpPr>
            <a:cxnSpLocks/>
            <a:stCxn id="46" idx="0"/>
          </p:cNvCxnSpPr>
          <p:nvPr/>
        </p:nvCxnSpPr>
        <p:spPr>
          <a:xfrm rot="5400000" flipH="1" flipV="1">
            <a:off x="6592425" y="3590159"/>
            <a:ext cx="865050" cy="1780308"/>
          </a:xfrm>
          <a:prstGeom prst="bentConnector3">
            <a:avLst>
              <a:gd name="adj1" fmla="val 50000"/>
            </a:avLst>
          </a:prstGeom>
          <a:ln w="19050">
            <a:solidFill>
              <a:srgbClr val="04A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Image">
            <a:extLst>
              <a:ext uri="{FF2B5EF4-FFF2-40B4-BE49-F238E27FC236}">
                <a16:creationId xmlns:a16="http://schemas.microsoft.com/office/drawing/2014/main" id="{FA792D5D-471A-4695-9B3C-AD8903DA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1" y="3962877"/>
            <a:ext cx="3343340" cy="222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F9EB757E-4BE3-4FA9-8B0E-43C61A51B579}"/>
              </a:ext>
            </a:extLst>
          </p:cNvPr>
          <p:cNvSpPr/>
          <p:nvPr/>
        </p:nvSpPr>
        <p:spPr>
          <a:xfrm>
            <a:off x="1506052" y="5937274"/>
            <a:ext cx="2032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Ministère de l’Agriculture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8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The French vaccination strategy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19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ous-titre 1">
            <a:extLst>
              <a:ext uri="{FF2B5EF4-FFF2-40B4-BE49-F238E27FC236}">
                <a16:creationId xmlns:a16="http://schemas.microsoft.com/office/drawing/2014/main" id="{06565E78-6DA4-40F6-B2D7-EF9689CD3A3F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doses necessary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reduction of the levels and duration of shedding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>
                <a:solidFill>
                  <a:srgbClr val="000000"/>
                </a:solidFill>
                <a:latin typeface="Calibri" panose="020F0502020204030204"/>
              </a:rPr>
              <a:t>Reduction</a:t>
            </a: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 of direct transmission (</a:t>
            </a:r>
            <a:r>
              <a:rPr lang="en-GB" i="1" dirty="0">
                <a:solidFill>
                  <a:srgbClr val="000000"/>
                </a:solidFill>
                <a:latin typeface="Calibri" panose="020F0502020204030204"/>
              </a:rPr>
              <a:t>R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/>
              </a:rPr>
              <a:t>0</a:t>
            </a: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&lt;1) and absence of airborne transmission in experiments in 7 weeks-old ducks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B9290537-3343-41CB-86C6-66E98C6075CA}"/>
              </a:ext>
            </a:extLst>
          </p:cNvPr>
          <p:cNvSpPr txBox="1">
            <a:spLocks/>
          </p:cNvSpPr>
          <p:nvPr/>
        </p:nvSpPr>
        <p:spPr>
          <a:xfrm>
            <a:off x="-16134" y="1196752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Preliminary vaccination trials in ducks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2" name="Titre 4">
            <a:extLst>
              <a:ext uri="{FF2B5EF4-FFF2-40B4-BE49-F238E27FC236}">
                <a16:creationId xmlns:a16="http://schemas.microsoft.com/office/drawing/2014/main" id="{BE92C10F-CDB3-4DCA-8AA6-D2BE1FA493D9}"/>
              </a:ext>
            </a:extLst>
          </p:cNvPr>
          <p:cNvSpPr txBox="1">
            <a:spLocks/>
          </p:cNvSpPr>
          <p:nvPr/>
        </p:nvSpPr>
        <p:spPr>
          <a:xfrm>
            <a:off x="3948601" y="3645024"/>
            <a:ext cx="5195399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Preventive vaccination in ducks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0F472E-5F6A-4CE8-9E2C-C51E0134C0B1}"/>
              </a:ext>
            </a:extLst>
          </p:cNvPr>
          <p:cNvSpPr/>
          <p:nvPr/>
        </p:nvSpPr>
        <p:spPr>
          <a:xfrm>
            <a:off x="3948602" y="4149024"/>
            <a:ext cx="51953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Mandatory vaccination of all ducks at the production stage (~60 million ducks/year)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Strict surveillance protocols:</a:t>
            </a:r>
          </a:p>
          <a:p>
            <a:pPr marL="628650" indent="-1809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monthly samples on live ducks by vets</a:t>
            </a:r>
          </a:p>
          <a:p>
            <a:pPr marL="628650" indent="-1809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weekly samples on dead ducks by farmers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BCBE175-3AB3-4E13-AB34-BEB516E31052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Sources: DGAl (2023); Grasland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(2023a, b)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934460-31BF-4692-A7DF-B7E4E3643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1" y="3704796"/>
            <a:ext cx="2800623" cy="21004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03EE98-E885-4A49-8BE6-BF9B6966E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600842"/>
            <a:ext cx="2077873" cy="137690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82B2331-B74E-476B-8B54-206852C166CD}"/>
              </a:ext>
            </a:extLst>
          </p:cNvPr>
          <p:cNvSpPr/>
          <p:nvPr/>
        </p:nvSpPr>
        <p:spPr>
          <a:xfrm>
            <a:off x="2060216" y="5548615"/>
            <a:ext cx="12488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T. Vergne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4BA508A6-3CBE-4CF8-9FCA-0351089FB5CD}"/>
              </a:ext>
            </a:extLst>
          </p:cNvPr>
          <p:cNvSpPr/>
          <p:nvPr/>
        </p:nvSpPr>
        <p:spPr>
          <a:xfrm flipH="1">
            <a:off x="7531122" y="39458"/>
            <a:ext cx="447225" cy="386291"/>
          </a:xfrm>
          <a:custGeom>
            <a:avLst/>
            <a:gdLst/>
            <a:ahLst/>
            <a:cxnLst/>
            <a:rect l="l" t="t" r="r" b="b"/>
            <a:pathLst>
              <a:path w="1537158" h="1327721">
                <a:moveTo>
                  <a:pt x="0" y="0"/>
                </a:moveTo>
                <a:lnTo>
                  <a:pt x="1537159" y="0"/>
                </a:lnTo>
                <a:lnTo>
                  <a:pt x="1537159" y="1327721"/>
                </a:lnTo>
                <a:lnTo>
                  <a:pt x="0" y="1327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6979CFF-0F68-4C5A-8546-DA71FC9D6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7812360" y="141269"/>
            <a:ext cx="435360" cy="583200"/>
          </a:xfrm>
          <a:prstGeom prst="ellipse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5FA5C9F-CE08-4137-9193-A03758E840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31489" r="19975" b="26779"/>
          <a:stretch/>
        </p:blipFill>
        <p:spPr>
          <a:xfrm>
            <a:off x="3506699" y="5602509"/>
            <a:ext cx="905806" cy="50069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AA68612-7060-4F1C-8F8B-2CF6C6D94C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18478" r="32305" b="18022"/>
          <a:stretch/>
        </p:blipFill>
        <p:spPr>
          <a:xfrm>
            <a:off x="3771255" y="4770173"/>
            <a:ext cx="621432" cy="8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HPAI epidemics in European poultry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3" name="Graphique 62">
            <a:extLst>
              <a:ext uri="{FF2B5EF4-FFF2-40B4-BE49-F238E27FC236}">
                <a16:creationId xmlns:a16="http://schemas.microsoft.com/office/drawing/2014/main" id="{BB0FBA8D-A5DC-49A0-962D-226CCBC76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9628" y="1052736"/>
            <a:ext cx="632744" cy="42182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32B7343-0D93-4E24-996F-8FE7F8D7AF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9490"/>
          <a:stretch/>
        </p:blipFill>
        <p:spPr>
          <a:xfrm>
            <a:off x="4572000" y="1675125"/>
            <a:ext cx="4572000" cy="24996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74D0C08-5ED9-407C-A46E-269A4FE5A6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9489"/>
          <a:stretch/>
        </p:blipFill>
        <p:spPr>
          <a:xfrm>
            <a:off x="0" y="1675125"/>
            <a:ext cx="4572000" cy="24996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8555748-0F94-420F-BAD7-96A0D518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1052736"/>
            <a:ext cx="633600" cy="422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B55A76F6-4D6E-497C-B88A-3763639AA4B6}"/>
              </a:ext>
            </a:extLst>
          </p:cNvPr>
          <p:cNvSpPr txBox="1"/>
          <p:nvPr/>
        </p:nvSpPr>
        <p:spPr>
          <a:xfrm>
            <a:off x="247565" y="2276872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1218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C7257A5E-DBE2-4690-912B-7450829204AB}"/>
              </a:ext>
            </a:extLst>
          </p:cNvPr>
          <p:cNvSpPr txBox="1"/>
          <p:nvPr/>
        </p:nvSpPr>
        <p:spPr>
          <a:xfrm>
            <a:off x="2036114" y="1573481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1386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A5EE3DE-F39E-411D-A4EC-EB617FB366BE}"/>
              </a:ext>
            </a:extLst>
          </p:cNvPr>
          <p:cNvSpPr txBox="1"/>
          <p:nvPr/>
        </p:nvSpPr>
        <p:spPr>
          <a:xfrm>
            <a:off x="2558648" y="1752273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2808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E68E76F-1E67-4CB4-B8BE-4992A6FCB59A}"/>
              </a:ext>
            </a:extLst>
          </p:cNvPr>
          <p:cNvSpPr txBox="1"/>
          <p:nvPr/>
        </p:nvSpPr>
        <p:spPr>
          <a:xfrm>
            <a:off x="2949742" y="268949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1317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AF301BB-1CA5-4EAF-818E-D7391603D34E}"/>
              </a:ext>
            </a:extLst>
          </p:cNvPr>
          <p:cNvSpPr txBox="1"/>
          <p:nvPr/>
        </p:nvSpPr>
        <p:spPr>
          <a:xfrm>
            <a:off x="3417753" y="2843387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390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A86995D-EF06-4C7E-BC3C-FC05A90D9D02}"/>
              </a:ext>
            </a:extLst>
          </p:cNvPr>
          <p:cNvSpPr txBox="1"/>
          <p:nvPr/>
        </p:nvSpPr>
        <p:spPr>
          <a:xfrm>
            <a:off x="3862847" y="253560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777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814BCA53-E325-4A1E-AF94-B00213706F6C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Sources: DGAL, </a:t>
            </a:r>
            <a:r>
              <a:rPr lang="fr-FR" sz="1200" dirty="0" err="1">
                <a:solidFill>
                  <a:schemeClr val="bg1">
                    <a:lumMod val="75000"/>
                  </a:schemeClr>
                </a:solidFill>
              </a:rPr>
              <a:t>Empres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-I, EFSA, ESA, ITAVI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55BE887-4AEB-4BFA-96EB-F56D7AAAF3C1}"/>
              </a:ext>
            </a:extLst>
          </p:cNvPr>
          <p:cNvSpPr txBox="1"/>
          <p:nvPr/>
        </p:nvSpPr>
        <p:spPr>
          <a:xfrm>
            <a:off x="4819565" y="258464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484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5C872F-4575-40ED-B0FC-768F17EB9173}"/>
              </a:ext>
            </a:extLst>
          </p:cNvPr>
          <p:cNvSpPr txBox="1"/>
          <p:nvPr/>
        </p:nvSpPr>
        <p:spPr>
          <a:xfrm>
            <a:off x="6608114" y="1752273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492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4AE471-3B52-4634-B080-266CF7564391}"/>
              </a:ext>
            </a:extLst>
          </p:cNvPr>
          <p:cNvSpPr txBox="1"/>
          <p:nvPr/>
        </p:nvSpPr>
        <p:spPr>
          <a:xfrm>
            <a:off x="7110000" y="1752271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1374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7B98CC5-630C-4BDC-92A7-2213957A5117}"/>
              </a:ext>
            </a:extLst>
          </p:cNvPr>
          <p:cNvSpPr txBox="1"/>
          <p:nvPr/>
        </p:nvSpPr>
        <p:spPr>
          <a:xfrm>
            <a:off x="7583162" y="2687972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396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4E823BA-5565-44BB-927D-CBAABEFE5AC2}"/>
              </a:ext>
            </a:extLst>
          </p:cNvPr>
          <p:cNvSpPr txBox="1"/>
          <p:nvPr/>
        </p:nvSpPr>
        <p:spPr>
          <a:xfrm>
            <a:off x="7989753" y="299574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B94250-1767-4661-9AA3-202E71548259}"/>
              </a:ext>
            </a:extLst>
          </p:cNvPr>
          <p:cNvSpPr txBox="1"/>
          <p:nvPr/>
        </p:nvSpPr>
        <p:spPr>
          <a:xfrm>
            <a:off x="8457764" y="299497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6DA27C8-AB47-4D4C-92BF-A746B872B2BD}"/>
              </a:ext>
            </a:extLst>
          </p:cNvPr>
          <p:cNvCxnSpPr/>
          <p:nvPr/>
        </p:nvCxnSpPr>
        <p:spPr>
          <a:xfrm>
            <a:off x="8110980" y="1573481"/>
            <a:ext cx="0" cy="2431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E51BA89-4F2C-4908-A2FF-64C1DFB8F3E0}"/>
              </a:ext>
            </a:extLst>
          </p:cNvPr>
          <p:cNvSpPr txBox="1"/>
          <p:nvPr/>
        </p:nvSpPr>
        <p:spPr>
          <a:xfrm>
            <a:off x="0" y="458271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Recurrent</a:t>
            </a:r>
            <a:r>
              <a:rPr lang="fr-FR" dirty="0"/>
              <a:t> </a:t>
            </a:r>
            <a:r>
              <a:rPr lang="fr-FR" dirty="0" err="1"/>
              <a:t>epidemics</a:t>
            </a:r>
            <a:r>
              <a:rPr lang="fr-FR" dirty="0"/>
              <a:t> of </a:t>
            </a:r>
            <a:r>
              <a:rPr lang="fr-FR" dirty="0" err="1"/>
              <a:t>highly</a:t>
            </a:r>
            <a:br>
              <a:rPr lang="fr-FR" dirty="0"/>
            </a:br>
            <a:r>
              <a:rPr lang="fr-FR" dirty="0" err="1"/>
              <a:t>pathogenic</a:t>
            </a:r>
            <a:r>
              <a:rPr lang="fr-FR" dirty="0"/>
              <a:t> </a:t>
            </a:r>
            <a:r>
              <a:rPr lang="fr-FR" dirty="0" err="1"/>
              <a:t>avian</a:t>
            </a:r>
            <a:r>
              <a:rPr lang="fr-FR" dirty="0"/>
              <a:t> influenza (HPAI)</a:t>
            </a:r>
          </a:p>
          <a:p>
            <a:pPr algn="ctr"/>
            <a:endParaRPr lang="fr-FR" dirty="0"/>
          </a:p>
          <a:p>
            <a:pPr algn="ctr"/>
            <a:r>
              <a:rPr lang="fr-FR" dirty="0" err="1"/>
              <a:t>Subtype</a:t>
            </a:r>
            <a:r>
              <a:rPr lang="fr-FR" dirty="0"/>
              <a:t> H5 clade 2.3.4.4b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0C01718-7F3B-4430-A763-EF5ADAAA8CCB}"/>
              </a:ext>
            </a:extLst>
          </p:cNvPr>
          <p:cNvSpPr txBox="1"/>
          <p:nvPr/>
        </p:nvSpPr>
        <p:spPr>
          <a:xfrm>
            <a:off x="4572000" y="4582708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~19 millions </a:t>
            </a:r>
            <a:r>
              <a:rPr lang="fr-FR" dirty="0" err="1"/>
              <a:t>birds</a:t>
            </a:r>
            <a:r>
              <a:rPr lang="fr-FR" dirty="0"/>
              <a:t> </a:t>
            </a:r>
            <a:r>
              <a:rPr lang="fr-FR" dirty="0" err="1"/>
              <a:t>culled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1 billion euros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2F4DABA-7042-4024-AC4C-3080934C67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31489" r="19975" b="26779"/>
          <a:stretch/>
        </p:blipFill>
        <p:spPr>
          <a:xfrm>
            <a:off x="4776178" y="4509120"/>
            <a:ext cx="875942" cy="48418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813DB58-59A2-4E93-97FC-4F1A0AB0F4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65114"/>
            <a:ext cx="625114" cy="687280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5DC79141-3A69-4CFE-9F61-F9CEAECB120A}"/>
              </a:ext>
            </a:extLst>
          </p:cNvPr>
          <p:cNvGrpSpPr/>
          <p:nvPr/>
        </p:nvGrpSpPr>
        <p:grpSpPr>
          <a:xfrm>
            <a:off x="105110" y="4751214"/>
            <a:ext cx="437074" cy="376651"/>
            <a:chOff x="7499927" y="3121891"/>
            <a:chExt cx="2179782" cy="1856509"/>
          </a:xfrm>
        </p:grpSpPr>
        <p:sp>
          <p:nvSpPr>
            <p:cNvPr id="44" name="Triangle isocèle 43">
              <a:extLst>
                <a:ext uri="{FF2B5EF4-FFF2-40B4-BE49-F238E27FC236}">
                  <a16:creationId xmlns:a16="http://schemas.microsoft.com/office/drawing/2014/main" id="{CC107EE8-F720-4543-BDD1-D924395F3CA8}"/>
                </a:ext>
              </a:extLst>
            </p:cNvPr>
            <p:cNvSpPr/>
            <p:nvPr/>
          </p:nvSpPr>
          <p:spPr>
            <a:xfrm>
              <a:off x="7499927" y="3121891"/>
              <a:ext cx="2179782" cy="1856509"/>
            </a:xfrm>
            <a:prstGeom prst="triangle">
              <a:avLst/>
            </a:prstGeom>
            <a:solidFill>
              <a:srgbClr val="F6FB1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0BDD70A2-437C-4925-A805-D1B3960F0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32" y="3802973"/>
              <a:ext cx="1110772" cy="111077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6C77F8DA-6C6B-4353-B6F3-FE65C85351FB}"/>
              </a:ext>
            </a:extLst>
          </p:cNvPr>
          <p:cNvSpPr/>
          <p:nvPr/>
        </p:nvSpPr>
        <p:spPr>
          <a:xfrm>
            <a:off x="7077960" y="1594151"/>
            <a:ext cx="641925" cy="2410913"/>
          </a:xfrm>
          <a:prstGeom prst="ellipse">
            <a:avLst/>
          </a:prstGeom>
          <a:noFill/>
          <a:ln>
            <a:solidFill>
              <a:srgbClr val="04A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6A5000-16B1-4990-94AA-A7257F79531C}"/>
              </a:ext>
            </a:extLst>
          </p:cNvPr>
          <p:cNvSpPr/>
          <p:nvPr/>
        </p:nvSpPr>
        <p:spPr>
          <a:xfrm>
            <a:off x="8110980" y="1474565"/>
            <a:ext cx="1033020" cy="27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1F8C98A-A6E6-446C-92F7-FB857E5DE5D4}"/>
              </a:ext>
            </a:extLst>
          </p:cNvPr>
          <p:cNvCxnSpPr>
            <a:stCxn id="16" idx="4"/>
          </p:cNvCxnSpPr>
          <p:nvPr/>
        </p:nvCxnSpPr>
        <p:spPr>
          <a:xfrm flipH="1">
            <a:off x="6948264" y="4005064"/>
            <a:ext cx="450659" cy="432048"/>
          </a:xfrm>
          <a:prstGeom prst="straightConnector1">
            <a:avLst/>
          </a:prstGeom>
          <a:ln w="19050">
            <a:solidFill>
              <a:srgbClr val="04A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1">
            <a:extLst>
              <a:ext uri="{FF2B5EF4-FFF2-40B4-BE49-F238E27FC236}">
                <a16:creationId xmlns:a16="http://schemas.microsoft.com/office/drawing/2014/main" id="{7EB100D5-41B1-4F56-B7AD-57EDC1EA6B10}"/>
              </a:ext>
            </a:extLst>
          </p:cNvPr>
          <p:cNvSpPr/>
          <p:nvPr/>
        </p:nvSpPr>
        <p:spPr>
          <a:xfrm flipH="1">
            <a:off x="8209723" y="1074035"/>
            <a:ext cx="447225" cy="386291"/>
          </a:xfrm>
          <a:custGeom>
            <a:avLst/>
            <a:gdLst/>
            <a:ahLst/>
            <a:cxnLst/>
            <a:rect l="l" t="t" r="r" b="b"/>
            <a:pathLst>
              <a:path w="1537158" h="1327721">
                <a:moveTo>
                  <a:pt x="0" y="0"/>
                </a:moveTo>
                <a:lnTo>
                  <a:pt x="1537159" y="0"/>
                </a:lnTo>
                <a:lnTo>
                  <a:pt x="1537159" y="1327721"/>
                </a:lnTo>
                <a:lnTo>
                  <a:pt x="0" y="1327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11554BE-43FE-4FE0-8FD8-1877440D88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8905"/>
            <a:ext cx="894394" cy="70806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45D0BBA-7931-4A3E-B299-1FF68E7CD4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490961" y="1175846"/>
            <a:ext cx="435360" cy="583200"/>
          </a:xfrm>
          <a:prstGeom prst="ellipse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F7BC337D-C71C-4592-A9C3-C53F163C90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18936" r="37068" b="19883"/>
          <a:stretch/>
        </p:blipFill>
        <p:spPr>
          <a:xfrm flipH="1">
            <a:off x="406141" y="1614729"/>
            <a:ext cx="316346" cy="43384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35B441E-4DBB-436F-9D59-2B048AFCC2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18936" r="37068" b="19883"/>
          <a:stretch/>
        </p:blipFill>
        <p:spPr>
          <a:xfrm flipH="1">
            <a:off x="4978141" y="1614729"/>
            <a:ext cx="316346" cy="43384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AFC2922-DE8D-4B0D-96FE-ACF6440F9421}"/>
              </a:ext>
            </a:extLst>
          </p:cNvPr>
          <p:cNvSpPr/>
          <p:nvPr/>
        </p:nvSpPr>
        <p:spPr>
          <a:xfrm>
            <a:off x="0" y="1052736"/>
            <a:ext cx="4566190" cy="4899658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27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/>
      <p:bldP spid="39" grpId="0"/>
      <p:bldP spid="16" grpId="0" animBg="1"/>
      <p:bldP spid="27" grpId="0" animBg="1"/>
      <p:bldP spid="25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Mechanistic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20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E4458B-E297-4167-90B5-0EF18A004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827584" y="-2722"/>
            <a:ext cx="689569" cy="3565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0B6395-703B-40B4-88DB-9B802F787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4" y="309"/>
            <a:ext cx="1343669" cy="89740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2C2CD45-DC8D-4270-A10E-AEEB5B618F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66" r="21466"/>
          <a:stretch/>
        </p:blipFill>
        <p:spPr>
          <a:xfrm>
            <a:off x="6692400" y="38223"/>
            <a:ext cx="588000" cy="882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8" name="Picture 2" descr="Prof Jean-Luc Guérin - EBVS - European Board of Veterinary Specialists">
            <a:extLst>
              <a:ext uri="{FF2B5EF4-FFF2-40B4-BE49-F238E27FC236}">
                <a16:creationId xmlns:a16="http://schemas.microsoft.com/office/drawing/2014/main" id="{B7774650-0B14-464D-B1AF-AA4D6AD3A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7" r="2107"/>
          <a:stretch/>
        </p:blipFill>
        <p:spPr bwMode="auto">
          <a:xfrm>
            <a:off x="7279727" y="39600"/>
            <a:ext cx="588000" cy="88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ous-titre 1">
                <a:extLst>
                  <a:ext uri="{FF2B5EF4-FFF2-40B4-BE49-F238E27FC236}">
                    <a16:creationId xmlns:a16="http://schemas.microsoft.com/office/drawing/2014/main" id="{F5582C67-C679-4A7F-B0F0-D70779A7D4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676398"/>
                <a:ext cx="9144000" cy="4701552"/>
              </a:xfrm>
              <a:prstGeom prst="rect">
                <a:avLst/>
              </a:prstGeom>
            </p:spPr>
            <p:txBody>
              <a:bodyPr lIns="540000" tIns="0" rIns="360000" anchor="t" anchorCtr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SzPct val="110000"/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92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44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>
                      <a:lumMod val="50000"/>
                    </a:schemeClr>
                  </a:buClr>
                  <a:buFont typeface=".AppleSystemUIFont" charset="-120"/>
                  <a:buChar char="–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Antibody levels start</a:t>
                </a:r>
                <a:r>
                  <a:rPr kumimoji="0" lang="en-GB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decreasing in 11 weeks-old ducks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Transmission experiments in 11 weeks-old ducks shows</a:t>
                </a:r>
                <a:b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less benefit of vaccination than in 7 weeks-old ducks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lang="en-GB" sz="1000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GB" sz="20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Burning question: should we use a 3</a:t>
                </a:r>
                <a:r>
                  <a:rPr kumimoji="0" lang="en-GB" sz="2000" i="0" u="none" strike="noStrike" kern="120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rd</a:t>
                </a:r>
                <a:r>
                  <a:rPr kumimoji="0" lang="en-GB" sz="20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booster dose and where?</a:t>
                </a:r>
                <a:br>
                  <a:rPr kumimoji="0" lang="en-GB" sz="20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GB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Calculation of the relative 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𝑅</m:t>
                        </m:r>
                      </m:e>
                      <m:sub>
                        <m:r>
                          <a:rPr kumimoji="0" lang="fr-FR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GB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based on Andronico </a:t>
                </a:r>
                <a:r>
                  <a:rPr kumimoji="0" lang="en-GB" sz="2000" b="0" i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 al.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/>
                  </a:rPr>
                  <a:t> (2019)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GB" sz="20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lang="en-GB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GB" sz="20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br>
                  <a:rPr lang="en-GB" noProof="0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br>
                  <a:rPr lang="en-GB" noProof="0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endParaRPr kumimoji="0" lang="en-GB" sz="20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Sous-titre 1">
                <a:extLst>
                  <a:ext uri="{FF2B5EF4-FFF2-40B4-BE49-F238E27FC236}">
                    <a16:creationId xmlns:a16="http://schemas.microsoft.com/office/drawing/2014/main" id="{F5582C67-C679-4A7F-B0F0-D70779A7D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76398"/>
                <a:ext cx="9144000" cy="4701552"/>
              </a:xfrm>
              <a:prstGeom prst="rect">
                <a:avLst/>
              </a:prstGeom>
              <a:blipFill>
                <a:blip r:embed="rId8"/>
                <a:stretch>
                  <a:fillRect t="-23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275E14FC-DCF9-4D63-B0A1-7BA7CFD452F6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Sources: DGAL/SDSBEA/2023-773; Lambert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(unpublished)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25AA92-78B6-4C8B-AF8D-71E3DD00C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3141"/>
            <a:ext cx="2952328" cy="20941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A6EF3D-68DB-4F7E-B499-BF625E2D7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3141"/>
            <a:ext cx="2958376" cy="209413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6DDFB24-1E03-4E11-BDA6-C33010470E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482" t="3953" b="59655"/>
          <a:stretch/>
        </p:blipFill>
        <p:spPr>
          <a:xfrm>
            <a:off x="6516216" y="3783141"/>
            <a:ext cx="1214353" cy="1388443"/>
          </a:xfrm>
          <a:prstGeom prst="rect">
            <a:avLst/>
          </a:prstGeom>
        </p:spPr>
      </p:pic>
      <p:sp>
        <p:nvSpPr>
          <p:cNvPr id="38" name="ZoneTexte 5">
            <a:extLst>
              <a:ext uri="{FF2B5EF4-FFF2-40B4-BE49-F238E27FC236}">
                <a16:creationId xmlns:a16="http://schemas.microsoft.com/office/drawing/2014/main" id="{7ECBF87B-EDFD-4B8A-83E7-DF6ABFE8398E}"/>
              </a:ext>
            </a:extLst>
          </p:cNvPr>
          <p:cNvSpPr txBox="1"/>
          <p:nvPr/>
        </p:nvSpPr>
        <p:spPr>
          <a:xfrm>
            <a:off x="611560" y="5477214"/>
            <a:ext cx="12961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 doses</a:t>
            </a:r>
          </a:p>
        </p:txBody>
      </p:sp>
      <p:sp>
        <p:nvSpPr>
          <p:cNvPr id="39" name="ZoneTexte 5">
            <a:extLst>
              <a:ext uri="{FF2B5EF4-FFF2-40B4-BE49-F238E27FC236}">
                <a16:creationId xmlns:a16="http://schemas.microsoft.com/office/drawing/2014/main" id="{553860F2-95D7-49D7-A298-403DF13735B0}"/>
              </a:ext>
            </a:extLst>
          </p:cNvPr>
          <p:cNvSpPr txBox="1"/>
          <p:nvPr/>
        </p:nvSpPr>
        <p:spPr>
          <a:xfrm>
            <a:off x="3542608" y="5477214"/>
            <a:ext cx="2829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Three doses in mule ducks</a:t>
            </a:r>
          </a:p>
        </p:txBody>
      </p:sp>
      <p:sp>
        <p:nvSpPr>
          <p:cNvPr id="40" name="Titre 2">
            <a:extLst>
              <a:ext uri="{FF2B5EF4-FFF2-40B4-BE49-F238E27FC236}">
                <a16:creationId xmlns:a16="http://schemas.microsoft.com/office/drawing/2014/main" id="{03288B0F-24A4-4EFF-BD66-D64EF765A546}"/>
              </a:ext>
            </a:extLst>
          </p:cNvPr>
          <p:cNvSpPr txBox="1">
            <a:spLocks/>
          </p:cNvSpPr>
          <p:nvPr/>
        </p:nvSpPr>
        <p:spPr>
          <a:xfrm>
            <a:off x="-16134" y="1196752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Continuous improvement of the vaccination strategy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D6F1D1E-A977-43B3-A1E5-D17D0F4D1E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60" y="2719641"/>
            <a:ext cx="652478" cy="5498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ACF33F-0983-4091-9B3A-E1D4D94C8D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866000" y="396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848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Mechanistic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21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E4458B-E297-4167-90B5-0EF18A004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827584" y="-2722"/>
            <a:ext cx="689569" cy="3565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0B6395-703B-40B4-88DB-9B802F787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4" y="309"/>
            <a:ext cx="1343669" cy="8974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10B2B9-D49C-4098-98C2-2EEEADF449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866000" y="396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75E14FC-DCF9-4D63-B0A1-7BA7CFD452F6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Sources: Planchand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(2025)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EID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; EFSA AHAW Panel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(2024)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EFSA Journal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A3AF64C-346D-4F2C-89FD-FE29BF0E29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66" r="21466"/>
          <a:stretch/>
        </p:blipFill>
        <p:spPr>
          <a:xfrm>
            <a:off x="7279127" y="38221"/>
            <a:ext cx="588000" cy="882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5" name="Picture 2" descr="Picture">
            <a:extLst>
              <a:ext uri="{FF2B5EF4-FFF2-40B4-BE49-F238E27FC236}">
                <a16:creationId xmlns:a16="http://schemas.microsoft.com/office/drawing/2014/main" id="{4E771EFC-E317-4A63-9F2B-5CAA128B7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r="26314"/>
          <a:stretch/>
        </p:blipFill>
        <p:spPr bwMode="auto">
          <a:xfrm>
            <a:off x="6692400" y="39600"/>
            <a:ext cx="588000" cy="882000"/>
          </a:xfrm>
          <a:prstGeom prst="rect">
            <a:avLst/>
          </a:prstGeom>
          <a:noFill/>
          <a:ln w="12700"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re 2">
            <a:extLst>
              <a:ext uri="{FF2B5EF4-FFF2-40B4-BE49-F238E27FC236}">
                <a16:creationId xmlns:a16="http://schemas.microsoft.com/office/drawing/2014/main" id="{867B1191-973D-40E9-AD97-7F8537448E6C}"/>
              </a:ext>
            </a:extLst>
          </p:cNvPr>
          <p:cNvSpPr txBox="1">
            <a:spLocks/>
          </p:cNvSpPr>
          <p:nvPr/>
        </p:nvSpPr>
        <p:spPr>
          <a:xfrm>
            <a:off x="-16134" y="1196752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Comparison of surveillance strategies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EE75D45-42DD-418B-8EB8-DC67B5AE302C}"/>
              </a:ext>
            </a:extLst>
          </p:cNvPr>
          <p:cNvGrpSpPr/>
          <p:nvPr/>
        </p:nvGrpSpPr>
        <p:grpSpPr>
          <a:xfrm>
            <a:off x="6156176" y="1268760"/>
            <a:ext cx="2863206" cy="4035689"/>
            <a:chOff x="5940152" y="1506937"/>
            <a:chExt cx="2863206" cy="403568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02FFA28-7A1F-4ABA-BF46-2E62787DA4E5}"/>
                </a:ext>
              </a:extLst>
            </p:cNvPr>
            <p:cNvGrpSpPr/>
            <p:nvPr/>
          </p:nvGrpSpPr>
          <p:grpSpPr>
            <a:xfrm>
              <a:off x="5940152" y="1876270"/>
              <a:ext cx="2863206" cy="3666356"/>
              <a:chOff x="3716532" y="1194881"/>
              <a:chExt cx="3735788" cy="4783704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35F2587-C6A5-45BE-9B2C-8C92CB1B35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7" t="6187" r="18501"/>
              <a:stretch/>
            </p:blipFill>
            <p:spPr>
              <a:xfrm>
                <a:off x="4355976" y="1194881"/>
                <a:ext cx="3096344" cy="4783703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5B496287-BC9B-470D-A912-BB7BE8D4C8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7" r="92637"/>
              <a:stretch/>
            </p:blipFill>
            <p:spPr>
              <a:xfrm>
                <a:off x="3716532" y="1194881"/>
                <a:ext cx="673273" cy="478370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5BE1BB7-4A3E-4BB7-998F-52EB9551B424}"/>
                  </a:ext>
                </a:extLst>
              </p:cNvPr>
              <p:cNvSpPr/>
              <p:nvPr/>
            </p:nvSpPr>
            <p:spPr>
              <a:xfrm>
                <a:off x="4211960" y="4941168"/>
                <a:ext cx="100811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7AEEF4A-C3EC-46F2-BC63-C1D1282A5754}"/>
                </a:ext>
              </a:extLst>
            </p:cNvPr>
            <p:cNvSpPr txBox="1"/>
            <p:nvPr/>
          </p:nvSpPr>
          <p:spPr>
            <a:xfrm>
              <a:off x="6456166" y="1506937"/>
              <a:ext cx="2347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Sensitivity (%)</a:t>
              </a:r>
            </a:p>
          </p:txBody>
        </p:sp>
      </p:grpSp>
      <p:sp>
        <p:nvSpPr>
          <p:cNvPr id="27" name="Sous-titre 1">
            <a:extLst>
              <a:ext uri="{FF2B5EF4-FFF2-40B4-BE49-F238E27FC236}">
                <a16:creationId xmlns:a16="http://schemas.microsoft.com/office/drawing/2014/main" id="{3F21A095-A1FA-4F0B-A87F-0BD35FA405E9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of an existing within-flock model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include vaccination and surveillance strategies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Relative reduction of ~90% of outbreak</a:t>
            </a:r>
            <a:br>
              <a:rPr lang="en-US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probability and of ~99% of outbreak size</a:t>
            </a:r>
          </a:p>
          <a:p>
            <a:pPr lvl="0"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Sampling dead ducks </a:t>
            </a:r>
            <a:r>
              <a:rPr lang="en-US" dirty="0">
                <a:solidFill>
                  <a:srgbClr val="000000"/>
                </a:solidFill>
              </a:rPr>
              <a:t>is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more sensitive and timely</a:t>
            </a:r>
            <a:br>
              <a:rPr lang="en-US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than sampling live ducks</a:t>
            </a:r>
          </a:p>
          <a:p>
            <a:pPr lvl="0"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In parallel: similar results from EFSA</a:t>
            </a:r>
            <a:br>
              <a:rPr lang="en-US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with a different modelling approach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0FCAB42-ACFF-4E4A-BD78-E88D7F28F9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31489" r="19975" b="26779"/>
          <a:stretch/>
        </p:blipFill>
        <p:spPr>
          <a:xfrm>
            <a:off x="8017824" y="5352161"/>
            <a:ext cx="905806" cy="50069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3470748-EC18-46D5-BFAC-AB83A99EA6E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18478" r="32305" b="18022"/>
          <a:stretch/>
        </p:blipFill>
        <p:spPr>
          <a:xfrm>
            <a:off x="7044954" y="5304448"/>
            <a:ext cx="516014" cy="674086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5097B820-A710-4B10-8D34-723C91512AEF}"/>
              </a:ext>
            </a:extLst>
          </p:cNvPr>
          <p:cNvSpPr txBox="1"/>
          <p:nvPr/>
        </p:nvSpPr>
        <p:spPr>
          <a:xfrm>
            <a:off x="7657323" y="5441436"/>
            <a:ext cx="3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0787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Statistical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22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re 2">
            <a:extLst>
              <a:ext uri="{FF2B5EF4-FFF2-40B4-BE49-F238E27FC236}">
                <a16:creationId xmlns:a16="http://schemas.microsoft.com/office/drawing/2014/main" id="{867B1191-973D-40E9-AD97-7F8537448E6C}"/>
              </a:ext>
            </a:extLst>
          </p:cNvPr>
          <p:cNvSpPr txBox="1">
            <a:spLocks/>
          </p:cNvSpPr>
          <p:nvPr/>
        </p:nvSpPr>
        <p:spPr>
          <a:xfrm>
            <a:off x="-16134" y="1196752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Impact of vaccination </a:t>
            </a:r>
            <a:r>
              <a:rPr lang="en-GB" i="1" dirty="0">
                <a:solidFill>
                  <a:srgbClr val="04A4A9"/>
                </a:solidFill>
                <a:latin typeface="Calibri" panose="020F0502020204030204"/>
              </a:rPr>
              <a:t>vs</a:t>
            </a: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 lower infectious pressure?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7" name="Sous-titre 1">
            <a:extLst>
              <a:ext uri="{FF2B5EF4-FFF2-40B4-BE49-F238E27FC236}">
                <a16:creationId xmlns:a16="http://schemas.microsoft.com/office/drawing/2014/main" id="{3F21A095-A1FA-4F0B-A87F-0BD35FA405E9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of an existing within-flock model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include vaccination and surveillance strategies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7F91B08-5307-4EC4-AFE2-895226DBA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3" t="9175" r="30367" b="18466"/>
          <a:stretch/>
        </p:blipFill>
        <p:spPr>
          <a:xfrm>
            <a:off x="7280327" y="38219"/>
            <a:ext cx="588000" cy="882000"/>
          </a:xfrm>
          <a:prstGeom prst="rect">
            <a:avLst/>
          </a:prstGeom>
          <a:ln w="19050">
            <a:noFill/>
          </a:ln>
          <a:effectLst>
            <a:softEdge rad="31750"/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5F90300-430F-4A3A-8A64-F0D3DAF96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5" t="4903" r="24334" b="18132"/>
          <a:stretch/>
        </p:blipFill>
        <p:spPr>
          <a:xfrm>
            <a:off x="6694019" y="38656"/>
            <a:ext cx="586751" cy="882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6788F3E2-B759-4ADD-9151-DF95E9A56E65}"/>
              </a:ext>
            </a:extLst>
          </p:cNvPr>
          <p:cNvGrpSpPr/>
          <p:nvPr/>
        </p:nvGrpSpPr>
        <p:grpSpPr>
          <a:xfrm>
            <a:off x="894085" y="-5023"/>
            <a:ext cx="1343669" cy="915735"/>
            <a:chOff x="1548888" y="0"/>
            <a:chExt cx="1343669" cy="915735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96829ABA-3251-4531-88A0-DFFF10E38672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5C2D9A5D-932A-483D-AD32-458940117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8409504A-EF21-4D96-957A-570DF018D7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9AD5F6D-8F85-4EA9-AE18-9A3BD3E3D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2DED03B-88E8-42CB-AFE5-62D3A3B1C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659" y="144000"/>
            <a:ext cx="238076" cy="23807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0307D96-923B-45A4-A198-448B23A5B5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9490"/>
          <a:stretch/>
        </p:blipFill>
        <p:spPr>
          <a:xfrm>
            <a:off x="4572000" y="1675125"/>
            <a:ext cx="4572000" cy="249963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1CB332B-2D45-45A5-817C-8A6506DB25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9489"/>
          <a:stretch/>
        </p:blipFill>
        <p:spPr>
          <a:xfrm>
            <a:off x="0" y="1675125"/>
            <a:ext cx="4572000" cy="2499639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D1B23661-CF45-4360-9450-96DAF2F763B3}"/>
              </a:ext>
            </a:extLst>
          </p:cNvPr>
          <p:cNvSpPr txBox="1"/>
          <p:nvPr/>
        </p:nvSpPr>
        <p:spPr>
          <a:xfrm>
            <a:off x="247565" y="2276872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1218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A791CD3-E5F0-4574-90FA-E492D7772E66}"/>
              </a:ext>
            </a:extLst>
          </p:cNvPr>
          <p:cNvSpPr txBox="1"/>
          <p:nvPr/>
        </p:nvSpPr>
        <p:spPr>
          <a:xfrm>
            <a:off x="2036114" y="1573481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1386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7DB8F20-F46C-4B74-AE6F-202F6744DB43}"/>
              </a:ext>
            </a:extLst>
          </p:cNvPr>
          <p:cNvSpPr txBox="1"/>
          <p:nvPr/>
        </p:nvSpPr>
        <p:spPr>
          <a:xfrm>
            <a:off x="2558648" y="1752273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2808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38C32FA-B7EA-483A-AAC3-F9A321677286}"/>
              </a:ext>
            </a:extLst>
          </p:cNvPr>
          <p:cNvSpPr txBox="1"/>
          <p:nvPr/>
        </p:nvSpPr>
        <p:spPr>
          <a:xfrm>
            <a:off x="2949742" y="268949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1317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28269AB-83DE-41D9-B9A9-5926B7954F25}"/>
              </a:ext>
            </a:extLst>
          </p:cNvPr>
          <p:cNvSpPr txBox="1"/>
          <p:nvPr/>
        </p:nvSpPr>
        <p:spPr>
          <a:xfrm>
            <a:off x="3417753" y="2843387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390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73EA1FE-87CC-42B7-A39C-45B97CA9A23D}"/>
              </a:ext>
            </a:extLst>
          </p:cNvPr>
          <p:cNvSpPr txBox="1"/>
          <p:nvPr/>
        </p:nvSpPr>
        <p:spPr>
          <a:xfrm>
            <a:off x="3862847" y="253560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75A568"/>
                </a:solidFill>
              </a:rPr>
              <a:t>777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B6429F2-CB91-4471-88C7-B3A99D1E71DB}"/>
              </a:ext>
            </a:extLst>
          </p:cNvPr>
          <p:cNvSpPr txBox="1"/>
          <p:nvPr/>
        </p:nvSpPr>
        <p:spPr>
          <a:xfrm>
            <a:off x="4819565" y="258464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484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F15C5A8-509A-4DFF-86E9-CEC06325470C}"/>
              </a:ext>
            </a:extLst>
          </p:cNvPr>
          <p:cNvSpPr txBox="1"/>
          <p:nvPr/>
        </p:nvSpPr>
        <p:spPr>
          <a:xfrm>
            <a:off x="6608114" y="1752273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492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3BEECE1-3640-4ABD-958B-DDA39279310C}"/>
              </a:ext>
            </a:extLst>
          </p:cNvPr>
          <p:cNvSpPr txBox="1"/>
          <p:nvPr/>
        </p:nvSpPr>
        <p:spPr>
          <a:xfrm>
            <a:off x="7110000" y="1752271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1374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70F15B1-D0B7-4C0D-98F9-F0759B89BFD2}"/>
              </a:ext>
            </a:extLst>
          </p:cNvPr>
          <p:cNvSpPr txBox="1"/>
          <p:nvPr/>
        </p:nvSpPr>
        <p:spPr>
          <a:xfrm>
            <a:off x="7583162" y="2687972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396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7F131A2-9CCB-463D-940A-8CF58B5F5A55}"/>
              </a:ext>
            </a:extLst>
          </p:cNvPr>
          <p:cNvSpPr txBox="1"/>
          <p:nvPr/>
        </p:nvSpPr>
        <p:spPr>
          <a:xfrm>
            <a:off x="7989753" y="299574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307BB48-C3D8-4319-A0B1-CAF88ABBBB2A}"/>
              </a:ext>
            </a:extLst>
          </p:cNvPr>
          <p:cNvSpPr txBox="1"/>
          <p:nvPr/>
        </p:nvSpPr>
        <p:spPr>
          <a:xfrm>
            <a:off x="8457764" y="2994979"/>
            <a:ext cx="589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F4B2B166-3F6F-4655-A8B3-9B0E7C20B6CB}"/>
              </a:ext>
            </a:extLst>
          </p:cNvPr>
          <p:cNvCxnSpPr/>
          <p:nvPr/>
        </p:nvCxnSpPr>
        <p:spPr>
          <a:xfrm>
            <a:off x="8110980" y="1573481"/>
            <a:ext cx="0" cy="2431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526F6F5-5EDB-4511-819A-CF7A294EFB08}"/>
              </a:ext>
            </a:extLst>
          </p:cNvPr>
          <p:cNvSpPr/>
          <p:nvPr/>
        </p:nvSpPr>
        <p:spPr>
          <a:xfrm>
            <a:off x="8519182" y="1474565"/>
            <a:ext cx="624817" cy="27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reeform 21">
            <a:extLst>
              <a:ext uri="{FF2B5EF4-FFF2-40B4-BE49-F238E27FC236}">
                <a16:creationId xmlns:a16="http://schemas.microsoft.com/office/drawing/2014/main" id="{AD07F1BE-101E-4938-8FB1-74A8207EFA4F}"/>
              </a:ext>
            </a:extLst>
          </p:cNvPr>
          <p:cNvSpPr/>
          <p:nvPr/>
        </p:nvSpPr>
        <p:spPr>
          <a:xfrm flipH="1">
            <a:off x="8209723" y="1074035"/>
            <a:ext cx="447225" cy="386291"/>
          </a:xfrm>
          <a:custGeom>
            <a:avLst/>
            <a:gdLst/>
            <a:ahLst/>
            <a:cxnLst/>
            <a:rect l="l" t="t" r="r" b="b"/>
            <a:pathLst>
              <a:path w="1537158" h="1327721">
                <a:moveTo>
                  <a:pt x="0" y="0"/>
                </a:moveTo>
                <a:lnTo>
                  <a:pt x="1537159" y="0"/>
                </a:lnTo>
                <a:lnTo>
                  <a:pt x="1537159" y="1327721"/>
                </a:lnTo>
                <a:lnTo>
                  <a:pt x="0" y="1327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467BA34C-A38F-4B45-A7AA-31CDF5D9BE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490961" y="1175846"/>
            <a:ext cx="435360" cy="58320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E06C76F6-C516-4AE4-B943-F6BF7398BDF6}"/>
              </a:ext>
            </a:extLst>
          </p:cNvPr>
          <p:cNvSpPr/>
          <p:nvPr/>
        </p:nvSpPr>
        <p:spPr>
          <a:xfrm>
            <a:off x="3946152" y="1573481"/>
            <a:ext cx="624817" cy="27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2AF8C8-F014-46BA-8319-5EC09DE522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6" r="12358" b="9307"/>
          <a:stretch/>
        </p:blipFill>
        <p:spPr>
          <a:xfrm>
            <a:off x="0" y="4174764"/>
            <a:ext cx="4006991" cy="2236811"/>
          </a:xfrm>
          <a:prstGeom prst="rect">
            <a:avLst/>
          </a:prstGeom>
        </p:spPr>
      </p:pic>
      <p:sp>
        <p:nvSpPr>
          <p:cNvPr id="71" name="Ellipse 70">
            <a:extLst>
              <a:ext uri="{FF2B5EF4-FFF2-40B4-BE49-F238E27FC236}">
                <a16:creationId xmlns:a16="http://schemas.microsoft.com/office/drawing/2014/main" id="{6454D14C-C5E1-490E-812A-41AE81DB94E6}"/>
              </a:ext>
            </a:extLst>
          </p:cNvPr>
          <p:cNvSpPr/>
          <p:nvPr/>
        </p:nvSpPr>
        <p:spPr>
          <a:xfrm rot="16200000">
            <a:off x="3107350" y="5337667"/>
            <a:ext cx="1224136" cy="575153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5F4691F-AE9D-46FD-835B-BFD90D019DED}"/>
              </a:ext>
            </a:extLst>
          </p:cNvPr>
          <p:cNvSpPr/>
          <p:nvPr/>
        </p:nvSpPr>
        <p:spPr>
          <a:xfrm rot="16200000">
            <a:off x="3100788" y="3156151"/>
            <a:ext cx="1252212" cy="589237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6D94207-DE45-4276-B995-6CD5EB4B6450}"/>
              </a:ext>
            </a:extLst>
          </p:cNvPr>
          <p:cNvSpPr/>
          <p:nvPr/>
        </p:nvSpPr>
        <p:spPr>
          <a:xfrm rot="16200000">
            <a:off x="8165129" y="914541"/>
            <a:ext cx="905664" cy="992695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89AC3449-799A-4C07-ACFA-FA125F9AFEBF}"/>
              </a:ext>
            </a:extLst>
          </p:cNvPr>
          <p:cNvCxnSpPr>
            <a:cxnSpLocks/>
            <a:stCxn id="72" idx="3"/>
            <a:endCxn id="61" idx="2"/>
          </p:cNvCxnSpPr>
          <p:nvPr/>
        </p:nvCxnSpPr>
        <p:spPr>
          <a:xfrm flipV="1">
            <a:off x="3935221" y="3303526"/>
            <a:ext cx="4349151" cy="589968"/>
          </a:xfrm>
          <a:prstGeom prst="curvedConnector2">
            <a:avLst/>
          </a:prstGeom>
          <a:ln w="28575">
            <a:solidFill>
              <a:srgbClr val="04A4A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 : en arc 73">
            <a:extLst>
              <a:ext uri="{FF2B5EF4-FFF2-40B4-BE49-F238E27FC236}">
                <a16:creationId xmlns:a16="http://schemas.microsoft.com/office/drawing/2014/main" id="{444905E1-D8D0-4830-B038-A8D283251651}"/>
              </a:ext>
            </a:extLst>
          </p:cNvPr>
          <p:cNvCxnSpPr>
            <a:cxnSpLocks/>
            <a:stCxn id="71" idx="4"/>
            <a:endCxn id="61" idx="2"/>
          </p:cNvCxnSpPr>
          <p:nvPr/>
        </p:nvCxnSpPr>
        <p:spPr>
          <a:xfrm flipV="1">
            <a:off x="4006995" y="3303526"/>
            <a:ext cx="4277377" cy="2321718"/>
          </a:xfrm>
          <a:prstGeom prst="curvedConnector2">
            <a:avLst/>
          </a:prstGeom>
          <a:ln w="28575">
            <a:solidFill>
              <a:srgbClr val="04A4A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 : en arc 74">
            <a:extLst>
              <a:ext uri="{FF2B5EF4-FFF2-40B4-BE49-F238E27FC236}">
                <a16:creationId xmlns:a16="http://schemas.microsoft.com/office/drawing/2014/main" id="{26931ADA-54CA-47B4-98AF-75A827310752}"/>
              </a:ext>
            </a:extLst>
          </p:cNvPr>
          <p:cNvCxnSpPr>
            <a:cxnSpLocks/>
            <a:stCxn id="73" idx="2"/>
            <a:endCxn id="61" idx="0"/>
          </p:cNvCxnSpPr>
          <p:nvPr/>
        </p:nvCxnSpPr>
        <p:spPr>
          <a:xfrm rot="5400000">
            <a:off x="7885153" y="2262940"/>
            <a:ext cx="1132028" cy="333590"/>
          </a:xfrm>
          <a:prstGeom prst="curvedConnector3">
            <a:avLst>
              <a:gd name="adj1" fmla="val 50000"/>
            </a:avLst>
          </a:prstGeom>
          <a:ln w="28575">
            <a:solidFill>
              <a:srgbClr val="04A4A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Image 78">
            <a:extLst>
              <a:ext uri="{FF2B5EF4-FFF2-40B4-BE49-F238E27FC236}">
                <a16:creationId xmlns:a16="http://schemas.microsoft.com/office/drawing/2014/main" id="{16DE4453-6F5A-4630-9447-240C8697D74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r="44653" b="69537"/>
          <a:stretch/>
        </p:blipFill>
        <p:spPr>
          <a:xfrm>
            <a:off x="8431875" y="2643642"/>
            <a:ext cx="560961" cy="776253"/>
          </a:xfrm>
          <a:prstGeom prst="ellipse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26141649-F523-4293-9450-30C62E016D4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18936" r="37068" b="19883"/>
          <a:stretch/>
        </p:blipFill>
        <p:spPr>
          <a:xfrm flipH="1">
            <a:off x="406141" y="1614729"/>
            <a:ext cx="316346" cy="433846"/>
          </a:xfrm>
          <a:prstGeom prst="rect">
            <a:avLst/>
          </a:prstGeom>
        </p:spPr>
      </p:pic>
      <p:pic>
        <p:nvPicPr>
          <p:cNvPr id="81" name="Picture 16">
            <a:extLst>
              <a:ext uri="{FF2B5EF4-FFF2-40B4-BE49-F238E27FC236}">
                <a16:creationId xmlns:a16="http://schemas.microsoft.com/office/drawing/2014/main" id="{1307D5A6-363A-4462-8FBD-2DE62CDE9E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573" y="4199308"/>
            <a:ext cx="413482" cy="23213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66360471-C1CB-4151-BEE6-7DC3A2698F6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18936" r="37068" b="19883"/>
          <a:stretch/>
        </p:blipFill>
        <p:spPr>
          <a:xfrm flipH="1">
            <a:off x="4978141" y="1614729"/>
            <a:ext cx="316346" cy="43384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D4EBBDF-F5CD-4A20-A855-51DDD556C9C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866000" y="396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046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Statistical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23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re 2">
            <a:extLst>
              <a:ext uri="{FF2B5EF4-FFF2-40B4-BE49-F238E27FC236}">
                <a16:creationId xmlns:a16="http://schemas.microsoft.com/office/drawing/2014/main" id="{867B1191-973D-40E9-AD97-7F8537448E6C}"/>
              </a:ext>
            </a:extLst>
          </p:cNvPr>
          <p:cNvSpPr txBox="1">
            <a:spLocks/>
          </p:cNvSpPr>
          <p:nvPr/>
        </p:nvSpPr>
        <p:spPr>
          <a:xfrm>
            <a:off x="-16134" y="1196752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Impact of vaccination </a:t>
            </a:r>
            <a:r>
              <a:rPr lang="en-GB" i="1" dirty="0">
                <a:solidFill>
                  <a:srgbClr val="04A4A9"/>
                </a:solidFill>
                <a:latin typeface="Calibri" panose="020F0502020204030204"/>
              </a:rPr>
              <a:t>vs</a:t>
            </a: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 lower infectious pressure?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788F3E2-B759-4ADD-9151-DF95E9A56E65}"/>
              </a:ext>
            </a:extLst>
          </p:cNvPr>
          <p:cNvGrpSpPr/>
          <p:nvPr/>
        </p:nvGrpSpPr>
        <p:grpSpPr>
          <a:xfrm>
            <a:off x="894085" y="-5023"/>
            <a:ext cx="1343669" cy="915735"/>
            <a:chOff x="1548888" y="0"/>
            <a:chExt cx="1343669" cy="915735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96829ABA-3251-4531-88A0-DFFF10E38672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5C2D9A5D-932A-483D-AD32-458940117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8409504A-EF21-4D96-957A-570DF018D7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9AD5F6D-8F85-4EA9-AE18-9A3BD3E3D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2DED03B-88E8-42CB-AFE5-62D3A3B1C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659" y="144000"/>
            <a:ext cx="238076" cy="23807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02A24E8-E12A-4465-BB85-5A4AFC274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85" y="4129094"/>
            <a:ext cx="5760640" cy="21119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A35B87-25CC-41B3-8098-8FFF17C78A01}"/>
              </a:ext>
            </a:extLst>
          </p:cNvPr>
          <p:cNvSpPr/>
          <p:nvPr/>
        </p:nvSpPr>
        <p:spPr>
          <a:xfrm>
            <a:off x="683568" y="4149080"/>
            <a:ext cx="210517" cy="190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91AC3AE-CCE2-4E19-9244-AB014B66F7FB}"/>
                  </a:ext>
                </a:extLst>
              </p:cNvPr>
              <p:cNvSpPr txBox="1"/>
              <p:nvPr/>
            </p:nvSpPr>
            <p:spPr>
              <a:xfrm>
                <a:off x="4905063" y="1630210"/>
                <a:ext cx="392822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/>
                  <a:t>314–756 outbreaks averted in</a:t>
                </a:r>
                <a:br>
                  <a:rPr lang="en-GB" sz="2000" dirty="0"/>
                </a:br>
                <a:r>
                  <a:rPr lang="en-GB" sz="2000" dirty="0"/>
                  <a:t>2023-24 (96-99% relative reduction)</a:t>
                </a:r>
              </a:p>
              <a:p>
                <a:pPr algn="ctr"/>
                <a:endParaRPr lang="en-GB" sz="2000" dirty="0"/>
              </a:p>
              <a:p>
                <a:pPr algn="ctr"/>
                <a:r>
                  <a:rPr lang="en-GB" sz="2000" dirty="0"/>
                  <a:t>Reductions in other European countries were nowhere near</a:t>
                </a:r>
              </a:p>
              <a:p>
                <a:pPr algn="ctr"/>
                <a:endParaRPr lang="en-GB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 Results suggest strong</a:t>
                </a:r>
                <a:br>
                  <a:rPr lang="en-GB" sz="2000" dirty="0"/>
                </a:br>
                <a:r>
                  <a:rPr lang="en-GB" sz="2000" dirty="0"/>
                  <a:t>impact of vaccination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91AC3AE-CCE2-4E19-9244-AB014B66F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063" y="1630210"/>
                <a:ext cx="3928221" cy="2554545"/>
              </a:xfrm>
              <a:prstGeom prst="rect">
                <a:avLst/>
              </a:prstGeom>
              <a:blipFill>
                <a:blip r:embed="rId10"/>
                <a:stretch>
                  <a:fillRect l="-1553" t="-1193" r="-1398" b="-33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ZoneTexte 63">
            <a:extLst>
              <a:ext uri="{FF2B5EF4-FFF2-40B4-BE49-F238E27FC236}">
                <a16:creationId xmlns:a16="http://schemas.microsoft.com/office/drawing/2014/main" id="{39CF8D55-4116-4625-B924-146C2226F361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Guinat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(2025)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EID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00F98F27-F086-483D-A1B1-4207E01E62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5" y="1628800"/>
            <a:ext cx="3573491" cy="25559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D040EB-BEEA-4341-8E1A-7ADB0F92176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3" t="9175" r="30367" b="18466"/>
          <a:stretch/>
        </p:blipFill>
        <p:spPr>
          <a:xfrm>
            <a:off x="7280327" y="38219"/>
            <a:ext cx="588000" cy="882000"/>
          </a:xfrm>
          <a:prstGeom prst="rect">
            <a:avLst/>
          </a:prstGeom>
          <a:ln w="19050">
            <a:noFill/>
          </a:ln>
          <a:effectLst>
            <a:softEdge rad="3175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5A1D61-EDE2-482A-9AEA-2FE155446F7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5" t="4903" r="24334" b="18132"/>
          <a:stretch/>
        </p:blipFill>
        <p:spPr>
          <a:xfrm>
            <a:off x="6694019" y="38656"/>
            <a:ext cx="586751" cy="882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CE8DC87-C2F0-453E-A898-3E47F9C0710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866000" y="396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601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Summary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24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What have we learned after the start of vaccination?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9" name="Sous-titre 1">
            <a:extLst>
              <a:ext uri="{FF2B5EF4-FFF2-40B4-BE49-F238E27FC236}">
                <a16:creationId xmlns:a16="http://schemas.microsoft.com/office/drawing/2014/main" id="{0A8F5051-3FC4-4EA5-AB27-1A24C7A2CD75}"/>
              </a:ext>
            </a:extLst>
          </p:cNvPr>
          <p:cNvSpPr txBox="1">
            <a:spLocks/>
          </p:cNvSpPr>
          <p:nvPr/>
        </p:nvSpPr>
        <p:spPr>
          <a:xfrm>
            <a:off x="1449088" y="1772823"/>
            <a:ext cx="76949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Efficacy of a </a:t>
            </a:r>
            <a:r>
              <a:rPr lang="en-GB" sz="2000" b="1" dirty="0">
                <a:solidFill>
                  <a:srgbClr val="04A4A9"/>
                </a:solidFill>
                <a:latin typeface="+mn-lt"/>
              </a:rPr>
              <a:t>3</a:t>
            </a:r>
            <a:r>
              <a:rPr lang="en-GB" sz="2000" b="1" baseline="30000" dirty="0">
                <a:solidFill>
                  <a:srgbClr val="04A4A9"/>
                </a:solidFill>
                <a:latin typeface="+mn-lt"/>
              </a:rPr>
              <a:t>rd</a:t>
            </a:r>
            <a:r>
              <a:rPr lang="en-GB" sz="2000" b="1" dirty="0">
                <a:solidFill>
                  <a:srgbClr val="04A4A9"/>
                </a:solidFill>
                <a:latin typeface="+mn-lt"/>
              </a:rPr>
              <a:t> dose </a:t>
            </a:r>
            <a:r>
              <a:rPr lang="en-GB" sz="2000" dirty="0">
                <a:latin typeface="+mn-lt"/>
              </a:rPr>
              <a:t>in mule ducks</a:t>
            </a:r>
            <a:br>
              <a:rPr lang="en-GB" sz="2000" dirty="0">
                <a:latin typeface="+mn-lt"/>
              </a:rPr>
            </a:br>
            <a:r>
              <a:rPr lang="en-GB" sz="2000" dirty="0">
                <a:latin typeface="+mn-lt"/>
              </a:rPr>
              <a:t>in communes of the high-risk zones</a:t>
            </a:r>
          </a:p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Sampling </a:t>
            </a:r>
            <a:r>
              <a:rPr lang="en-GB" sz="2000" b="1" dirty="0">
                <a:solidFill>
                  <a:srgbClr val="04A4A9"/>
                </a:solidFill>
                <a:latin typeface="+mn-lt"/>
              </a:rPr>
              <a:t>dead ducks</a:t>
            </a:r>
            <a:r>
              <a:rPr lang="en-GB" sz="2000" b="1" dirty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is more effective</a:t>
            </a:r>
            <a:br>
              <a:rPr lang="en-GB" sz="2000" dirty="0">
                <a:latin typeface="+mn-lt"/>
              </a:rPr>
            </a:br>
            <a:r>
              <a:rPr lang="en-GB" sz="2000" dirty="0">
                <a:latin typeface="+mn-lt"/>
              </a:rPr>
              <a:t>than sampling live ducks for surveillance</a:t>
            </a:r>
          </a:p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Vaccination showed very </a:t>
            </a:r>
            <a:r>
              <a:rPr lang="en-GB" sz="2000" b="1" dirty="0">
                <a:solidFill>
                  <a:srgbClr val="04A4A9"/>
                </a:solidFill>
                <a:latin typeface="+mn-lt"/>
              </a:rPr>
              <a:t>promising</a:t>
            </a:r>
            <a:br>
              <a:rPr lang="en-GB" sz="2000" b="1" dirty="0">
                <a:solidFill>
                  <a:srgbClr val="04A4A9"/>
                </a:solidFill>
                <a:latin typeface="+mn-lt"/>
              </a:rPr>
            </a:br>
            <a:r>
              <a:rPr lang="en-GB" sz="2000" b="1" dirty="0">
                <a:solidFill>
                  <a:srgbClr val="04A4A9"/>
                </a:solidFill>
                <a:latin typeface="+mn-lt"/>
              </a:rPr>
              <a:t>results in 2023-24 </a:t>
            </a:r>
            <a:r>
              <a:rPr lang="en-GB" sz="2000" dirty="0">
                <a:latin typeface="+mn-lt"/>
              </a:rPr>
              <a:t>in France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6AAAA16C-5AC5-42DB-9995-853138D5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18672" y="3419940"/>
            <a:ext cx="689569" cy="356593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91775D2-C9D4-40A6-BEAB-EB17C5B13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2" y="3422971"/>
            <a:ext cx="1343669" cy="89740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F871B9-2BAB-4BD3-B950-6B3CB3D1A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2" y="1938822"/>
            <a:ext cx="1343669" cy="897405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11FB4D09-395E-4175-A03C-D17E4E82C59F}"/>
              </a:ext>
            </a:extLst>
          </p:cNvPr>
          <p:cNvGrpSpPr/>
          <p:nvPr/>
        </p:nvGrpSpPr>
        <p:grpSpPr>
          <a:xfrm>
            <a:off x="485172" y="4904828"/>
            <a:ext cx="1343669" cy="915735"/>
            <a:chOff x="1548888" y="0"/>
            <a:chExt cx="1343669" cy="915735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B8D6465-605F-40AF-A8D0-F7AB9AE4AC5F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94E46002-E935-41A1-B772-7C940312B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10108BB1-1F94-42DD-9DCD-FB1AC61D76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47242674-C861-42F4-ADB2-BFE13E460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939DF2DF-AD18-4DA6-9257-EEDC04218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746" y="5053851"/>
            <a:ext cx="238076" cy="2380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F003D88-9AC5-4F40-9066-3B8318BE0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18671" y="1933416"/>
            <a:ext cx="689569" cy="3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02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e 44">
            <a:extLst>
              <a:ext uri="{FF2B5EF4-FFF2-40B4-BE49-F238E27FC236}">
                <a16:creationId xmlns:a16="http://schemas.microsoft.com/office/drawing/2014/main" id="{EF45E706-6218-48A2-8C98-903DD3CFC0D1}"/>
              </a:ext>
            </a:extLst>
          </p:cNvPr>
          <p:cNvGrpSpPr/>
          <p:nvPr/>
        </p:nvGrpSpPr>
        <p:grpSpPr>
          <a:xfrm>
            <a:off x="485172" y="3409532"/>
            <a:ext cx="1343669" cy="915735"/>
            <a:chOff x="1548888" y="0"/>
            <a:chExt cx="1343669" cy="915735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5FD70767-23BD-411E-BBBE-120B487030F2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A84739A9-86A3-44C2-83C6-09EB78D2D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8ACBF566-5920-4DE0-B665-47002FB93A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1E43493B-7D6E-427A-AED8-70874F900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50" name="Image 49">
            <a:extLst>
              <a:ext uri="{FF2B5EF4-FFF2-40B4-BE49-F238E27FC236}">
                <a16:creationId xmlns:a16="http://schemas.microsoft.com/office/drawing/2014/main" id="{81571B6D-22F1-46EE-B036-AB578EFAD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46" y="3558555"/>
            <a:ext cx="238076" cy="23807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From modelling to policy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25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ous-titre 1">
            <a:extLst>
              <a:ext uri="{FF2B5EF4-FFF2-40B4-BE49-F238E27FC236}">
                <a16:creationId xmlns:a16="http://schemas.microsoft.com/office/drawing/2014/main" id="{C444A77D-8981-4D2F-939A-BD624BEA5FB7}"/>
              </a:ext>
            </a:extLst>
          </p:cNvPr>
          <p:cNvSpPr txBox="1">
            <a:spLocks/>
          </p:cNvSpPr>
          <p:nvPr/>
        </p:nvSpPr>
        <p:spPr>
          <a:xfrm>
            <a:off x="1449088" y="1772823"/>
            <a:ext cx="76949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Decision to </a:t>
            </a: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implement a 3</a:t>
            </a:r>
            <a:r>
              <a:rPr lang="en-GB" baseline="30000" dirty="0">
                <a:solidFill>
                  <a:srgbClr val="000000"/>
                </a:solidFill>
                <a:latin typeface="Calibri" panose="020F0502020204030204"/>
              </a:rPr>
              <a:t>rd</a:t>
            </a: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 dose in communes of the</a:t>
            </a:r>
            <a:br>
              <a:rPr lang="en-GB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high-risk zone a few months after vaccination started</a:t>
            </a: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Vaccination was reconducted</a:t>
            </a:r>
            <a:br>
              <a:rPr lang="en-GB" sz="2000" dirty="0">
                <a:latin typeface="+mn-lt"/>
              </a:rPr>
            </a:br>
            <a:r>
              <a:rPr lang="en-GB" sz="2000" dirty="0">
                <a:latin typeface="+mn-lt"/>
              </a:rPr>
              <a:t>in 2024-2025 (and 2025-26)</a:t>
            </a:r>
          </a:p>
          <a:p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  <a:p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2024-25: surveillance evolved to include</a:t>
            </a:r>
            <a:br>
              <a:rPr lang="en-GB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5 dead or sick ducks to improve observance</a:t>
            </a:r>
            <a:endParaRPr lang="en-GB" sz="2000" dirty="0"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C35E1-8CF3-4635-8284-1D817828B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2" y="1938822"/>
            <a:ext cx="1343669" cy="897405"/>
          </a:xfrm>
          <a:prstGeom prst="rect">
            <a:avLst/>
          </a:prstGeom>
        </p:spPr>
      </p:pic>
      <p:sp>
        <p:nvSpPr>
          <p:cNvPr id="36" name="Titre 2">
            <a:extLst>
              <a:ext uri="{FF2B5EF4-FFF2-40B4-BE49-F238E27FC236}">
                <a16:creationId xmlns:a16="http://schemas.microsoft.com/office/drawing/2014/main" id="{65786C34-3F35-4926-A446-60950EE3AE84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How the vaccination strategy evolved?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0C5C7126-A5D3-446B-9E18-6C210F467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18672" y="4895109"/>
            <a:ext cx="689569" cy="3565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B157999-1B9A-4ECF-81E5-C458AFA59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2" y="4898140"/>
            <a:ext cx="1343669" cy="89740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F9C8823-D7E9-408B-9B85-42275AC7B4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/>
          <a:stretch/>
        </p:blipFill>
        <p:spPr>
          <a:xfrm>
            <a:off x="6300192" y="82937"/>
            <a:ext cx="661068" cy="4525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EFABAB0-1BD2-413D-AFD3-60A11A80FA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31489" r="19975" b="26779"/>
          <a:stretch/>
        </p:blipFill>
        <p:spPr>
          <a:xfrm>
            <a:off x="6692240" y="4735234"/>
            <a:ext cx="907200" cy="50146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EF1B0CD4-A104-49D6-ADB8-754798E04B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3" t="27894" r="33799" b="30426"/>
          <a:stretch/>
        </p:blipFill>
        <p:spPr>
          <a:xfrm rot="397503">
            <a:off x="6674376" y="5279385"/>
            <a:ext cx="870140" cy="766274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CF8DD645-4501-4BCA-93AD-829C017A3384}"/>
              </a:ext>
            </a:extLst>
          </p:cNvPr>
          <p:cNvSpPr txBox="1"/>
          <p:nvPr/>
        </p:nvSpPr>
        <p:spPr>
          <a:xfrm>
            <a:off x="6988663" y="5130640"/>
            <a:ext cx="3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+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CF8C2B6-2326-4F51-81F2-91FAFD5735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18671" y="1933416"/>
            <a:ext cx="689569" cy="3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4749315-665B-4F5A-ACAF-8A758B435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34671"/>
          <a:stretch/>
        </p:blipFill>
        <p:spPr>
          <a:xfrm>
            <a:off x="-1" y="-2"/>
            <a:ext cx="4572001" cy="65194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26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19BC57-6B96-4DFF-88CF-F61C5C4B3D98}"/>
              </a:ext>
            </a:extLst>
          </p:cNvPr>
          <p:cNvSpPr/>
          <p:nvPr/>
        </p:nvSpPr>
        <p:spPr>
          <a:xfrm>
            <a:off x="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Din condensed" panose="00000500000000000000" pitchFamily="2" charset="0"/>
              </a:rPr>
              <a:t>2016-2023</a:t>
            </a:r>
            <a:endParaRPr lang="en-GB" sz="1050" dirty="0">
              <a:solidFill>
                <a:schemeClr val="bg1">
                  <a:lumMod val="95000"/>
                </a:schemeClr>
              </a:solidFill>
              <a:latin typeface="Din condensed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9838AD-796F-489A-82A7-44FFB4C48183}"/>
              </a:ext>
            </a:extLst>
          </p:cNvPr>
          <p:cNvSpPr/>
          <p:nvPr/>
        </p:nvSpPr>
        <p:spPr>
          <a:xfrm>
            <a:off x="0" y="6265529"/>
            <a:ext cx="12458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Picture: J.-L. Guérin</a:t>
            </a:r>
            <a:endParaRPr lang="fr-FR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2" descr="Image">
            <a:extLst>
              <a:ext uri="{FF2B5EF4-FFF2-40B4-BE49-F238E27FC236}">
                <a16:creationId xmlns:a16="http://schemas.microsoft.com/office/drawing/2014/main" id="{61F71A65-7553-48F2-912A-9C834851D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36691"/>
          <a:stretch/>
        </p:blipFill>
        <p:spPr bwMode="auto">
          <a:xfrm>
            <a:off x="4572000" y="0"/>
            <a:ext cx="4572000" cy="65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942B589-D118-4CB1-A923-47350ABEC9CD}"/>
              </a:ext>
            </a:extLst>
          </p:cNvPr>
          <p:cNvSpPr/>
          <p:nvPr/>
        </p:nvSpPr>
        <p:spPr>
          <a:xfrm>
            <a:off x="0" y="0"/>
            <a:ext cx="9144000" cy="651944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4DD1ED-72C0-4A3B-9514-BA5E4E2D5601}"/>
              </a:ext>
            </a:extLst>
          </p:cNvPr>
          <p:cNvSpPr/>
          <p:nvPr/>
        </p:nvSpPr>
        <p:spPr>
          <a:xfrm>
            <a:off x="7111071" y="6265529"/>
            <a:ext cx="2032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Picture: Ministère de l’Agriculture</a:t>
            </a:r>
            <a:endParaRPr lang="fr-FR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7C0489-9AFC-4696-AD1C-6E46CCFDA1C3}"/>
              </a:ext>
            </a:extLst>
          </p:cNvPr>
          <p:cNvSpPr/>
          <p:nvPr/>
        </p:nvSpPr>
        <p:spPr>
          <a:xfrm>
            <a:off x="457200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  <a:latin typeface="Din condensed" panose="00000500000000000000" pitchFamily="2" charset="0"/>
              </a:rPr>
              <a:t>2023-2025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Din condense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0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22FC72B-20B7-4D9A-8429-8E990B0EE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717" y="2670472"/>
            <a:ext cx="760799" cy="5092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228395-2F39-4AA4-9766-B1C0A806A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130" y="2196372"/>
            <a:ext cx="590399" cy="6263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DFEE4B6-3DDE-4C7C-944A-25F736DC4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097" y="4332234"/>
            <a:ext cx="501981" cy="42947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9E61E12B-8FA8-49D3-9553-F275782885D9}"/>
              </a:ext>
            </a:extLst>
          </p:cNvPr>
          <p:cNvSpPr txBox="1"/>
          <p:nvPr/>
        </p:nvSpPr>
        <p:spPr>
          <a:xfrm>
            <a:off x="7698877" y="2031780"/>
            <a:ext cx="1042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Teaching &amp; Training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5A9049D-9ED3-4773-B9B3-63A1C51F13E9}"/>
              </a:ext>
            </a:extLst>
          </p:cNvPr>
          <p:cNvSpPr txBox="1"/>
          <p:nvPr/>
        </p:nvSpPr>
        <p:spPr>
          <a:xfrm>
            <a:off x="4980369" y="1919235"/>
            <a:ext cx="1078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Research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1806BF8-CFA7-4643-8770-41D28861BE8B}"/>
              </a:ext>
            </a:extLst>
          </p:cNvPr>
          <p:cNvSpPr txBox="1"/>
          <p:nvPr/>
        </p:nvSpPr>
        <p:spPr>
          <a:xfrm>
            <a:off x="4167650" y="3705625"/>
            <a:ext cx="133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Diagnostic &amp; Investigations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B16C63F-491B-47F7-9C8E-31B9AD5B28F5}"/>
              </a:ext>
            </a:extLst>
          </p:cNvPr>
          <p:cNvCxnSpPr>
            <a:cxnSpLocks/>
            <a:stCxn id="6" idx="5"/>
            <a:endCxn id="64" idx="0"/>
          </p:cNvCxnSpPr>
          <p:nvPr/>
        </p:nvCxnSpPr>
        <p:spPr>
          <a:xfrm flipH="1">
            <a:off x="6697360" y="4250106"/>
            <a:ext cx="241536" cy="8070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F4A39C9B-2341-4FAD-A0F6-CD9573024F9D}"/>
              </a:ext>
            </a:extLst>
          </p:cNvPr>
          <p:cNvCxnSpPr>
            <a:cxnSpLocks/>
            <a:stCxn id="6" idx="5"/>
            <a:endCxn id="63" idx="1"/>
          </p:cNvCxnSpPr>
          <p:nvPr/>
        </p:nvCxnSpPr>
        <p:spPr>
          <a:xfrm>
            <a:off x="6938896" y="4250106"/>
            <a:ext cx="834830" cy="84091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4A5CDB53-6DF2-4DD3-8632-45795B1F86EE}"/>
              </a:ext>
            </a:extLst>
          </p:cNvPr>
          <p:cNvCxnSpPr>
            <a:cxnSpLocks/>
            <a:stCxn id="6" idx="5"/>
            <a:endCxn id="20" idx="2"/>
          </p:cNvCxnSpPr>
          <p:nvPr/>
        </p:nvCxnSpPr>
        <p:spPr>
          <a:xfrm flipV="1">
            <a:off x="6938896" y="4030131"/>
            <a:ext cx="1146023" cy="2199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C67BBC59-25A5-49ED-857A-826BC1618509}"/>
              </a:ext>
            </a:extLst>
          </p:cNvPr>
          <p:cNvGrpSpPr/>
          <p:nvPr/>
        </p:nvGrpSpPr>
        <p:grpSpPr>
          <a:xfrm>
            <a:off x="4906332" y="1928849"/>
            <a:ext cx="3096344" cy="3096344"/>
            <a:chOff x="2195736" y="2588417"/>
            <a:chExt cx="2236443" cy="2236443"/>
          </a:xfrm>
        </p:grpSpPr>
        <p:pic>
          <p:nvPicPr>
            <p:cNvPr id="4" name="Graphique 3" descr="Connexions avec un remplissage uni">
              <a:extLst>
                <a:ext uri="{FF2B5EF4-FFF2-40B4-BE49-F238E27FC236}">
                  <a16:creationId xmlns:a16="http://schemas.microsoft.com/office/drawing/2014/main" id="{8E7C8573-2DED-4B7A-8C4E-705D9CAF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95736" y="2588417"/>
              <a:ext cx="2236443" cy="223644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9DB712F-32E5-420B-B2CA-9A73519FF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200" y="3650400"/>
              <a:ext cx="720080" cy="72008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7" name="Image 66">
            <a:extLst>
              <a:ext uri="{FF2B5EF4-FFF2-40B4-BE49-F238E27FC236}">
                <a16:creationId xmlns:a16="http://schemas.microsoft.com/office/drawing/2014/main" id="{E1045DFC-1312-4DE5-89B0-1C0BCE06D99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26" y="1534450"/>
            <a:ext cx="1909937" cy="52456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From science to policy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27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itre 2">
            <a:extLst>
              <a:ext uri="{FF2B5EF4-FFF2-40B4-BE49-F238E27FC236}">
                <a16:creationId xmlns:a16="http://schemas.microsoft.com/office/drawing/2014/main" id="{65786C34-3F35-4926-A446-60950EE3AE84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Builds on close ties with public authorities &amp; professional organizations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608E7D-6F76-4A7E-B7C9-5B19B3B44CED}"/>
              </a:ext>
            </a:extLst>
          </p:cNvPr>
          <p:cNvGrpSpPr/>
          <p:nvPr/>
        </p:nvGrpSpPr>
        <p:grpSpPr>
          <a:xfrm>
            <a:off x="7860754" y="3590038"/>
            <a:ext cx="1319758" cy="1222633"/>
            <a:chOff x="6277558" y="1616234"/>
            <a:chExt cx="1319758" cy="1222633"/>
          </a:xfrm>
        </p:grpSpPr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CBBF39B-492F-463D-B4C5-BDE82CED57AF}"/>
                </a:ext>
              </a:extLst>
            </p:cNvPr>
            <p:cNvSpPr txBox="1"/>
            <p:nvPr/>
          </p:nvSpPr>
          <p:spPr>
            <a:xfrm>
              <a:off x="6277558" y="2500313"/>
              <a:ext cx="1319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Policymakers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3B41904-C3F8-4ED1-AB4A-007FAAAAB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1723" y="1616234"/>
              <a:ext cx="880186" cy="8801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6CBD35-5320-45FE-A03B-20B8A4132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4" t="2239" r="56031" b="10517"/>
            <a:stretch/>
          </p:blipFill>
          <p:spPr>
            <a:xfrm>
              <a:off x="6587689" y="1634175"/>
              <a:ext cx="699496" cy="771176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98632D-40F4-47B3-A758-AF45540A23B5}"/>
              </a:ext>
            </a:extLst>
          </p:cNvPr>
          <p:cNvGrpSpPr/>
          <p:nvPr/>
        </p:nvGrpSpPr>
        <p:grpSpPr>
          <a:xfrm>
            <a:off x="7425040" y="4962116"/>
            <a:ext cx="1319758" cy="1216451"/>
            <a:chOff x="6986142" y="3355187"/>
            <a:chExt cx="1319758" cy="1216451"/>
          </a:xfrm>
        </p:grpSpPr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5123578-5AEB-4C58-B2A9-4E797CBD75DA}"/>
                </a:ext>
              </a:extLst>
            </p:cNvPr>
            <p:cNvSpPr/>
            <p:nvPr/>
          </p:nvSpPr>
          <p:spPr>
            <a:xfrm>
              <a:off x="7333574" y="3406374"/>
              <a:ext cx="624894" cy="674649"/>
            </a:xfrm>
            <a:custGeom>
              <a:avLst/>
              <a:gdLst/>
              <a:ahLst/>
              <a:cxnLst/>
              <a:rect l="l" t="t" r="r" b="b"/>
              <a:pathLst>
                <a:path w="1322888" h="1428219">
                  <a:moveTo>
                    <a:pt x="0" y="0"/>
                  </a:moveTo>
                  <a:lnTo>
                    <a:pt x="1322888" y="0"/>
                  </a:lnTo>
                  <a:lnTo>
                    <a:pt x="1322888" y="1428219"/>
                  </a:lnTo>
                  <a:lnTo>
                    <a:pt x="0" y="1428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109BC015-3543-405A-B646-AFA8D3CA0E89}"/>
                </a:ext>
              </a:extLst>
            </p:cNvPr>
            <p:cNvSpPr txBox="1"/>
            <p:nvPr/>
          </p:nvSpPr>
          <p:spPr>
            <a:xfrm>
              <a:off x="6986142" y="4233084"/>
              <a:ext cx="1319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Veterinarians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541E5BBF-E596-4AAE-9FE7-8FD75FF2D6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05928" y="3355187"/>
              <a:ext cx="880186" cy="8801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B5B71AE-ABFB-4770-8F92-5CBD3ACCBC28}"/>
              </a:ext>
            </a:extLst>
          </p:cNvPr>
          <p:cNvGrpSpPr/>
          <p:nvPr/>
        </p:nvGrpSpPr>
        <p:grpSpPr>
          <a:xfrm>
            <a:off x="6037481" y="5057177"/>
            <a:ext cx="1319758" cy="1468167"/>
            <a:chOff x="5743389" y="4450346"/>
            <a:chExt cx="1319758" cy="146816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026ED0D-E695-4A82-A3B1-A27037579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84168" y="4543198"/>
              <a:ext cx="638200" cy="638200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D256A98E-CDDC-45AF-BA78-BDA606549D15}"/>
                </a:ext>
              </a:extLst>
            </p:cNvPr>
            <p:cNvSpPr txBox="1"/>
            <p:nvPr/>
          </p:nvSpPr>
          <p:spPr>
            <a:xfrm>
              <a:off x="5743389" y="5333738"/>
              <a:ext cx="13197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Farmers’ organizations</a:t>
              </a: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4EE52570-00D6-4A2D-A6AC-E7E89E60D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3175" y="4450346"/>
              <a:ext cx="880186" cy="8801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Sous-titre 1">
            <a:extLst>
              <a:ext uri="{FF2B5EF4-FFF2-40B4-BE49-F238E27FC236}">
                <a16:creationId xmlns:a16="http://schemas.microsoft.com/office/drawing/2014/main" id="{8C512D90-DCE8-4750-9B05-FB0E0590160F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collaborations with other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institutes (e.g. Anses)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baseline="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>
                <a:solidFill>
                  <a:srgbClr val="000000"/>
                </a:solidFill>
                <a:latin typeface="Calibri" panose="020F0502020204030204"/>
              </a:rPr>
              <a:t>Connections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policymakers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professional organizations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baseline="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Facilitates transmission of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information, data sharing, and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formulating research questions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Complementarity of modelling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field and experimental studies</a:t>
            </a:r>
          </a:p>
        </p:txBody>
      </p:sp>
    </p:spTree>
    <p:extLst>
      <p:ext uri="{BB962C8B-B14F-4D97-AF65-F5344CB8AC3E}">
        <p14:creationId xmlns:p14="http://schemas.microsoft.com/office/powerpoint/2010/main" val="87461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Different methods, different time frames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28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itre 2">
            <a:extLst>
              <a:ext uri="{FF2B5EF4-FFF2-40B4-BE49-F238E27FC236}">
                <a16:creationId xmlns:a16="http://schemas.microsoft.com/office/drawing/2014/main" id="{65786C34-3F35-4926-A446-60950EE3AE84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Trade-off between time and complexity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B455BBB-F3CA-4C71-84D8-8544916F66B5}"/>
              </a:ext>
            </a:extLst>
          </p:cNvPr>
          <p:cNvGrpSpPr/>
          <p:nvPr/>
        </p:nvGrpSpPr>
        <p:grpSpPr>
          <a:xfrm>
            <a:off x="2833635" y="1579680"/>
            <a:ext cx="3476730" cy="4844925"/>
            <a:chOff x="1095270" y="1579680"/>
            <a:chExt cx="3476730" cy="484492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8F6222E-B927-41B3-80FB-ED88DB31DBB5}"/>
                </a:ext>
              </a:extLst>
            </p:cNvPr>
            <p:cNvGrpSpPr/>
            <p:nvPr/>
          </p:nvGrpSpPr>
          <p:grpSpPr>
            <a:xfrm flipV="1">
              <a:off x="1095270" y="1579680"/>
              <a:ext cx="3476730" cy="4844925"/>
              <a:chOff x="1640534" y="184020"/>
              <a:chExt cx="3476730" cy="4844925"/>
            </a:xfrm>
          </p:grpSpPr>
          <p:sp>
            <p:nvSpPr>
              <p:cNvPr id="35" name="Trapezium 81">
                <a:extLst>
                  <a:ext uri="{FF2B5EF4-FFF2-40B4-BE49-F238E27FC236}">
                    <a16:creationId xmlns:a16="http://schemas.microsoft.com/office/drawing/2014/main" id="{9AE77C37-77BB-4B9D-9C89-C6A28DB86BD1}"/>
                  </a:ext>
                </a:extLst>
              </p:cNvPr>
              <p:cNvSpPr/>
              <p:nvPr/>
            </p:nvSpPr>
            <p:spPr>
              <a:xfrm flipV="1">
                <a:off x="2319449" y="1124845"/>
                <a:ext cx="2160000" cy="3904100"/>
              </a:xfrm>
              <a:prstGeom prst="trapezoid">
                <a:avLst>
                  <a:gd name="adj" fmla="val 35434"/>
                </a:avLst>
              </a:prstGeom>
              <a:gradFill>
                <a:gsLst>
                  <a:gs pos="0">
                    <a:srgbClr val="FFFFFF">
                      <a:lumMod val="95000"/>
                      <a:alpha val="50000"/>
                    </a:srgbClr>
                  </a:gs>
                  <a:gs pos="98000">
                    <a:srgbClr val="FFFFFF">
                      <a:lumMod val="85000"/>
                      <a:alpha val="5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GB" kern="0">
                  <a:solidFill>
                    <a:srgbClr val="FFFFFF"/>
                  </a:solidFill>
                  <a:latin typeface="Calibri Light"/>
                </a:endParaRPr>
              </a:p>
            </p:txBody>
          </p:sp>
          <p:sp>
            <p:nvSpPr>
              <p:cNvPr id="37" name="Triangle 82">
                <a:extLst>
                  <a:ext uri="{FF2B5EF4-FFF2-40B4-BE49-F238E27FC236}">
                    <a16:creationId xmlns:a16="http://schemas.microsoft.com/office/drawing/2014/main" id="{61CE1D46-D76A-4D46-B473-91E0643ED540}"/>
                  </a:ext>
                </a:extLst>
              </p:cNvPr>
              <p:cNvSpPr/>
              <p:nvPr/>
            </p:nvSpPr>
            <p:spPr>
              <a:xfrm>
                <a:off x="1640534" y="184020"/>
                <a:ext cx="3476730" cy="940826"/>
              </a:xfrm>
              <a:prstGeom prst="triangle">
                <a:avLst/>
              </a:prstGeom>
              <a:solidFill>
                <a:srgbClr val="FFFFFF">
                  <a:lumMod val="85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GB" kern="0">
                  <a:solidFill>
                    <a:srgbClr val="FFFFFF"/>
                  </a:solidFill>
                  <a:latin typeface="Calibri Light"/>
                </a:endParaRPr>
              </a:p>
            </p:txBody>
          </p:sp>
        </p:grpSp>
        <p:pic>
          <p:nvPicPr>
            <p:cNvPr id="10" name="Graphique 9" descr="Chronomètre avec un remplissage uni">
              <a:extLst>
                <a:ext uri="{FF2B5EF4-FFF2-40B4-BE49-F238E27FC236}">
                  <a16:creationId xmlns:a16="http://schemas.microsoft.com/office/drawing/2014/main" id="{6BFFBCD6-2F8C-4A22-BC47-A270241A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6985" y="3243109"/>
              <a:ext cx="914400" cy="914400"/>
            </a:xfrm>
            <a:prstGeom prst="rect">
              <a:avLst/>
            </a:prstGeom>
          </p:spPr>
        </p:pic>
      </p:grpSp>
      <p:sp>
        <p:nvSpPr>
          <p:cNvPr id="45" name="Sous-titre 1">
            <a:extLst>
              <a:ext uri="{FF2B5EF4-FFF2-40B4-BE49-F238E27FC236}">
                <a16:creationId xmlns:a16="http://schemas.microsoft.com/office/drawing/2014/main" id="{F559F7AD-EF01-42EF-B4DE-1FE693C8812E}"/>
              </a:ext>
            </a:extLst>
          </p:cNvPr>
          <p:cNvSpPr txBox="1">
            <a:spLocks/>
          </p:cNvSpPr>
          <p:nvPr/>
        </p:nvSpPr>
        <p:spPr>
          <a:xfrm>
            <a:off x="0" y="1916839"/>
            <a:ext cx="9133200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Statistical models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Pre-existing</a:t>
            </a:r>
            <a:br>
              <a:rPr lang="en-GB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mechanistic models</a:t>
            </a:r>
            <a:endParaRPr kumimoji="0" lang="en-GB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baseline="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>
                <a:solidFill>
                  <a:srgbClr val="000000"/>
                </a:solidFill>
                <a:latin typeface="Calibri" panose="020F0502020204030204"/>
              </a:rPr>
              <a:t>Spatial risk models</a:t>
            </a:r>
            <a:endParaRPr kumimoji="0" lang="en-GB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baseline="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Compartmental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mechanistic models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Individual-based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mechanistic models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E3B83266-0DCA-46E4-B517-F46DE3523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2"/>
          <a:stretch/>
        </p:blipFill>
        <p:spPr>
          <a:xfrm rot="10800000" flipV="1">
            <a:off x="422678" y="5229010"/>
            <a:ext cx="689569" cy="356593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D373CEAE-8A4F-440A-BDCB-74370E228F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8" y="5232041"/>
            <a:ext cx="1343669" cy="897405"/>
          </a:xfrm>
          <a:prstGeom prst="rect">
            <a:avLst/>
          </a:prstGeom>
        </p:spPr>
      </p:pic>
      <p:grpSp>
        <p:nvGrpSpPr>
          <p:cNvPr id="90" name="Groupe 89">
            <a:extLst>
              <a:ext uri="{FF2B5EF4-FFF2-40B4-BE49-F238E27FC236}">
                <a16:creationId xmlns:a16="http://schemas.microsoft.com/office/drawing/2014/main" id="{CCEA1983-C9D7-4EE3-9AD0-4E359F77B9F8}"/>
              </a:ext>
            </a:extLst>
          </p:cNvPr>
          <p:cNvGrpSpPr/>
          <p:nvPr/>
        </p:nvGrpSpPr>
        <p:grpSpPr>
          <a:xfrm>
            <a:off x="485172" y="1606298"/>
            <a:ext cx="1343669" cy="915735"/>
            <a:chOff x="1548888" y="0"/>
            <a:chExt cx="1343669" cy="915735"/>
          </a:xfrm>
        </p:grpSpPr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9416713-5C71-4C3D-BB03-EEDA6B2B74AF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FD5903DF-B5F5-4C54-876C-4F96E6AAC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A868FA8C-986A-45CB-A924-151554D91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006A0A39-A25A-4217-884F-4A73E2D5F9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95" name="Image 94">
            <a:extLst>
              <a:ext uri="{FF2B5EF4-FFF2-40B4-BE49-F238E27FC236}">
                <a16:creationId xmlns:a16="http://schemas.microsoft.com/office/drawing/2014/main" id="{1F2E6246-35D0-4A72-ABBD-CA1FA69BC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746" y="1755321"/>
            <a:ext cx="238076" cy="238076"/>
          </a:xfrm>
          <a:prstGeom prst="rect">
            <a:avLst/>
          </a:prstGeom>
        </p:spPr>
      </p:pic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84A7C863-F034-4E5F-8AF2-C1EB35B93EEC}"/>
              </a:ext>
            </a:extLst>
          </p:cNvPr>
          <p:cNvGrpSpPr/>
          <p:nvPr/>
        </p:nvGrpSpPr>
        <p:grpSpPr>
          <a:xfrm>
            <a:off x="485172" y="3409532"/>
            <a:ext cx="1343669" cy="915735"/>
            <a:chOff x="1548888" y="0"/>
            <a:chExt cx="1343669" cy="915735"/>
          </a:xfrm>
        </p:grpSpPr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5DDF2BC2-50E7-4117-911F-9AB78B28806E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106" name="Image 105">
                <a:extLst>
                  <a:ext uri="{FF2B5EF4-FFF2-40B4-BE49-F238E27FC236}">
                    <a16:creationId xmlns:a16="http://schemas.microsoft.com/office/drawing/2014/main" id="{881CB185-2544-4988-A235-17D6A40EF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DD74C45D-5124-4252-A1FF-FA87C8B3FF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81D72A9A-C17A-489D-9C1D-BA2794FCC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BD2CEE1C-4BE9-4BD5-B030-DF7694EEF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-1848" r="15610" b="18485"/>
            <a:stretch/>
          </p:blipFill>
          <p:spPr>
            <a:xfrm>
              <a:off x="2192400" y="105316"/>
              <a:ext cx="288000" cy="310632"/>
            </a:xfrm>
            <a:prstGeom prst="ellipse">
              <a:avLst/>
            </a:prstGeom>
          </p:spPr>
        </p:pic>
      </p:grpSp>
      <p:pic>
        <p:nvPicPr>
          <p:cNvPr id="108" name="Image 107">
            <a:extLst>
              <a:ext uri="{FF2B5EF4-FFF2-40B4-BE49-F238E27FC236}">
                <a16:creationId xmlns:a16="http://schemas.microsoft.com/office/drawing/2014/main" id="{2D451688-E6A2-4623-88FB-0F82233B80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39" y="1606298"/>
            <a:ext cx="1251495" cy="895137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FE5755CE-BE6B-4BF8-AEF8-2F7A52FB78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39" y="2596275"/>
            <a:ext cx="1251495" cy="885889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E72E9653-931E-47B1-BCF9-1C4136BC4C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54" y="3588740"/>
            <a:ext cx="884737" cy="885889"/>
          </a:xfrm>
          <a:prstGeom prst="rect">
            <a:avLst/>
          </a:prstGeom>
        </p:spPr>
      </p:pic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5671D8AF-4FE4-4E5D-93DC-86289F05B2B2}"/>
              </a:ext>
            </a:extLst>
          </p:cNvPr>
          <p:cNvGrpSpPr/>
          <p:nvPr/>
        </p:nvGrpSpPr>
        <p:grpSpPr>
          <a:xfrm>
            <a:off x="7568054" y="4576403"/>
            <a:ext cx="817833" cy="1047240"/>
            <a:chOff x="3716532" y="1194881"/>
            <a:chExt cx="3735788" cy="4783704"/>
          </a:xfrm>
        </p:grpSpPr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38A360EA-B01C-4B6D-8633-55B08237E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7" t="6187" r="18501"/>
            <a:stretch/>
          </p:blipFill>
          <p:spPr>
            <a:xfrm>
              <a:off x="4355976" y="1194881"/>
              <a:ext cx="3096344" cy="4783703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C07B8C37-D6BA-47FE-BF0D-70AA4C132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7" r="92637"/>
            <a:stretch/>
          </p:blipFill>
          <p:spPr>
            <a:xfrm>
              <a:off x="3716532" y="1194881"/>
              <a:ext cx="673273" cy="4783704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EFDB707-DF12-4B2A-9D52-495A2A876CA8}"/>
                </a:ext>
              </a:extLst>
            </p:cNvPr>
            <p:cNvSpPr/>
            <p:nvPr/>
          </p:nvSpPr>
          <p:spPr>
            <a:xfrm>
              <a:off x="4211960" y="4941168"/>
              <a:ext cx="100811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38574843-EA4F-4470-91ED-6F8135986890}"/>
              </a:ext>
            </a:extLst>
          </p:cNvPr>
          <p:cNvGrpSpPr/>
          <p:nvPr/>
        </p:nvGrpSpPr>
        <p:grpSpPr>
          <a:xfrm>
            <a:off x="7464917" y="5743349"/>
            <a:ext cx="1091009" cy="740666"/>
            <a:chOff x="395536" y="3428477"/>
            <a:chExt cx="2876360" cy="1952708"/>
          </a:xfrm>
        </p:grpSpPr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6D632EEE-DCA6-4605-AA0A-E4F7D524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28477"/>
              <a:ext cx="2876360" cy="1952708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EAE0AD3-04A3-4DFB-B7B3-073A3DC4ECCA}"/>
                </a:ext>
              </a:extLst>
            </p:cNvPr>
            <p:cNvSpPr/>
            <p:nvPr/>
          </p:nvSpPr>
          <p:spPr>
            <a:xfrm>
              <a:off x="739151" y="3485718"/>
              <a:ext cx="170546" cy="190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2978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Perspectives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29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itre 2">
            <a:extLst>
              <a:ext uri="{FF2B5EF4-FFF2-40B4-BE49-F238E27FC236}">
                <a16:creationId xmlns:a16="http://schemas.microsoft.com/office/drawing/2014/main" id="{65786C34-3F35-4926-A446-60950EE3AE84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Ongoing work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Sous-titre 1">
                <a:extLst>
                  <a:ext uri="{FF2B5EF4-FFF2-40B4-BE49-F238E27FC236}">
                    <a16:creationId xmlns:a16="http://schemas.microsoft.com/office/drawing/2014/main" id="{BE9AB614-3B05-4288-917E-9D39203307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676400"/>
                <a:ext cx="7104112" cy="4416896"/>
              </a:xfrm>
              <a:prstGeom prst="rect">
                <a:avLst/>
              </a:prstGeom>
            </p:spPr>
            <p:txBody>
              <a:bodyPr lIns="540000" tIns="0" rIns="360000" anchor="t" anchorCtr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SzPct val="110000"/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92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44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>
                      <a:lumMod val="50000"/>
                    </a:schemeClr>
                  </a:buClr>
                  <a:buFont typeface=".AppleSystemUIFont" charset="-120"/>
                  <a:buChar char="–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Update of mechanistic model from Andronico </a:t>
                </a:r>
                <a:r>
                  <a:rPr kumimoji="0" lang="en-GB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 al.</a:t>
                </a:r>
                <a:r>
                  <a:rPr kumimoji="0" lang="en-GB" sz="2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(2019)</a:t>
                </a:r>
                <a:br>
                  <a:rPr kumimoji="0" lang="en-GB" sz="2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2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fit new epidemics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role of outdoor farming?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  <a:t>Update of spatial risk modelling using data from</a:t>
                </a:r>
                <a:b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  <a:t>2020-2023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  <a:t> redefining high-risk zones?</a:t>
                </a:r>
              </a:p>
              <a:p>
                <a:pPr lvl="0" fontAlgn="auto"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lvl="0" fontAlgn="auto"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lvl="0" fontAlgn="auto"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lvl="0" fontAlgn="auto"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  <a:t>Use of mechanistic models in a vaccination context</a:t>
                </a:r>
                <a:b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</a:b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libri" panose="020F0502020204030204"/>
                  </a:rPr>
                  <a:t> refining vaccination strategies</a:t>
                </a:r>
              </a:p>
            </p:txBody>
          </p:sp>
        </mc:Choice>
        <mc:Fallback>
          <p:sp>
            <p:nvSpPr>
              <p:cNvPr id="38" name="Sous-titre 1">
                <a:extLst>
                  <a:ext uri="{FF2B5EF4-FFF2-40B4-BE49-F238E27FC236}">
                    <a16:creationId xmlns:a16="http://schemas.microsoft.com/office/drawing/2014/main" id="{BE9AB614-3B05-4288-917E-9D3920330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76400"/>
                <a:ext cx="7104112" cy="4416896"/>
              </a:xfrm>
              <a:prstGeom prst="rect">
                <a:avLst/>
              </a:prstGeom>
              <a:blipFill>
                <a:blip r:embed="rId3"/>
                <a:stretch>
                  <a:fillRect t="-2483" b="-9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age 39">
            <a:extLst>
              <a:ext uri="{FF2B5EF4-FFF2-40B4-BE49-F238E27FC236}">
                <a16:creationId xmlns:a16="http://schemas.microsoft.com/office/drawing/2014/main" id="{EEDE4E65-6CCD-47B9-B1D0-B28F63FC3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699312" y="1676400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ED0FE00-A7C1-4193-8095-BB86BAA897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695712" y="5207296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EA70C4-B002-4E88-887F-338CD54C4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-76" r="29585" b="76"/>
          <a:stretch/>
        </p:blipFill>
        <p:spPr>
          <a:xfrm>
            <a:off x="7104112" y="3441614"/>
            <a:ext cx="588000" cy="882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321DA7-83D8-4223-8212-71BD24D119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5" r="13925"/>
          <a:stretch/>
        </p:blipFill>
        <p:spPr>
          <a:xfrm>
            <a:off x="7107712" y="1676868"/>
            <a:ext cx="588000" cy="882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3410D4-D9AB-47E3-928A-8B7565AB5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4" r="20096"/>
          <a:stretch/>
        </p:blipFill>
        <p:spPr>
          <a:xfrm>
            <a:off x="7107712" y="5207296"/>
            <a:ext cx="588000" cy="882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92E5AF0-BA5F-48BF-9D21-E257F1B8B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438" r="29855" b="1438"/>
          <a:stretch/>
        </p:blipFill>
        <p:spPr>
          <a:xfrm>
            <a:off x="7699312" y="3441614"/>
            <a:ext cx="588000" cy="882000"/>
          </a:xfrm>
          <a:prstGeom prst="rect">
            <a:avLst/>
          </a:prstGeom>
          <a:ln w="9525">
            <a:noFill/>
          </a:ln>
          <a:effectLst>
            <a:softEdge rad="31750"/>
          </a:effectLst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0DD719A6-7E5C-42EA-8654-74EC81C797D8}"/>
              </a:ext>
            </a:extLst>
          </p:cNvPr>
          <p:cNvGrpSpPr/>
          <p:nvPr/>
        </p:nvGrpSpPr>
        <p:grpSpPr>
          <a:xfrm>
            <a:off x="7104112" y="112138"/>
            <a:ext cx="1187848" cy="1057185"/>
            <a:chOff x="7379293" y="543014"/>
            <a:chExt cx="1508735" cy="1342774"/>
          </a:xfrm>
        </p:grpSpPr>
        <p:pic>
          <p:nvPicPr>
            <p:cNvPr id="49" name="Espace réservé du contenu 4">
              <a:extLst>
                <a:ext uri="{FF2B5EF4-FFF2-40B4-BE49-F238E27FC236}">
                  <a16:creationId xmlns:a16="http://schemas.microsoft.com/office/drawing/2014/main" id="{881ADF36-9E51-4829-B7A6-4CCC1CD0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293" y="543014"/>
              <a:ext cx="1508735" cy="134277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734ABA-84DD-4D45-BF22-DD148ABA7DE1}"/>
                </a:ext>
              </a:extLst>
            </p:cNvPr>
            <p:cNvSpPr/>
            <p:nvPr/>
          </p:nvSpPr>
          <p:spPr>
            <a:xfrm>
              <a:off x="7571305" y="899039"/>
              <a:ext cx="1124710" cy="63072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GB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WORK IN</a:t>
              </a:r>
              <a:br>
                <a:rPr lang="en-GB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GB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PROGRESS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46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2C2503-5533-444C-B15F-9E1A6461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34671"/>
          <a:stretch/>
        </p:blipFill>
        <p:spPr>
          <a:xfrm>
            <a:off x="-1" y="-2"/>
            <a:ext cx="4572001" cy="65194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3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" name="Picture 2" descr="Image">
            <a:extLst>
              <a:ext uri="{FF2B5EF4-FFF2-40B4-BE49-F238E27FC236}">
                <a16:creationId xmlns:a16="http://schemas.microsoft.com/office/drawing/2014/main" id="{FA792D5D-471A-4695-9B3C-AD8903DAD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36691"/>
          <a:stretch/>
        </p:blipFill>
        <p:spPr bwMode="auto">
          <a:xfrm>
            <a:off x="4572000" y="0"/>
            <a:ext cx="4572000" cy="65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95BEEE-E58D-46A2-BD76-7836E5710375}"/>
              </a:ext>
            </a:extLst>
          </p:cNvPr>
          <p:cNvSpPr/>
          <p:nvPr/>
        </p:nvSpPr>
        <p:spPr>
          <a:xfrm>
            <a:off x="0" y="0"/>
            <a:ext cx="9144000" cy="651944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19BC57-6B96-4DFF-88CF-F61C5C4B3D98}"/>
              </a:ext>
            </a:extLst>
          </p:cNvPr>
          <p:cNvSpPr/>
          <p:nvPr/>
        </p:nvSpPr>
        <p:spPr>
          <a:xfrm>
            <a:off x="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Din condensed" panose="00000500000000000000" pitchFamily="2" charset="0"/>
              </a:rPr>
              <a:t>2016-2023</a:t>
            </a:r>
            <a:endParaRPr lang="en-GB" sz="1050" dirty="0">
              <a:solidFill>
                <a:schemeClr val="bg1"/>
              </a:solidFill>
              <a:latin typeface="Din condensed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A52FA0-538F-4C80-91D2-00B9B88ACADA}"/>
              </a:ext>
            </a:extLst>
          </p:cNvPr>
          <p:cNvSpPr/>
          <p:nvPr/>
        </p:nvSpPr>
        <p:spPr>
          <a:xfrm>
            <a:off x="457200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2023-2025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748AF3-A9FB-42E9-A1D8-2A7DB48FBEC3}"/>
              </a:ext>
            </a:extLst>
          </p:cNvPr>
          <p:cNvSpPr/>
          <p:nvPr/>
        </p:nvSpPr>
        <p:spPr>
          <a:xfrm>
            <a:off x="7111071" y="6265529"/>
            <a:ext cx="2032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Ministère de l’Agriculture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C9D82FA-FFAB-42DC-9A77-FF727584F968}"/>
              </a:ext>
            </a:extLst>
          </p:cNvPr>
          <p:cNvSpPr/>
          <p:nvPr/>
        </p:nvSpPr>
        <p:spPr>
          <a:xfrm>
            <a:off x="0" y="6265529"/>
            <a:ext cx="12458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J.-L. Guérin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56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THANK YOU FOR YOUR ATTENTION!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EF8AB5-2852-4617-9E45-1B781D0BFB33}"/>
              </a:ext>
            </a:extLst>
          </p:cNvPr>
          <p:cNvSpPr/>
          <p:nvPr/>
        </p:nvSpPr>
        <p:spPr>
          <a:xfrm>
            <a:off x="0" y="5136277"/>
            <a:ext cx="9144000" cy="1735606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1663AF-C01D-4AD3-9023-DA59CD75385F}"/>
              </a:ext>
            </a:extLst>
          </p:cNvPr>
          <p:cNvSpPr txBox="1"/>
          <p:nvPr/>
        </p:nvSpPr>
        <p:spPr>
          <a:xfrm>
            <a:off x="-2" y="5178107"/>
            <a:ext cx="9144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DIN Condensed" panose="00000500000000000000" pitchFamily="2" charset="0"/>
              </a:rPr>
              <a:t>Sébastien LAMBERT </a:t>
            </a:r>
            <a:r>
              <a:rPr lang="fr-FR" sz="2000" i="1" dirty="0">
                <a:latin typeface="DIN Condensed" panose="00000500000000000000" pitchFamily="2" charset="0"/>
              </a:rPr>
              <a:t>et al.</a:t>
            </a:r>
            <a:br>
              <a:rPr lang="fr-FR" sz="2000" dirty="0">
                <a:latin typeface="DIN Condensed" panose="00000500000000000000" pitchFamily="2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Host-Pathogen Interaction Unit (IHAP), Veterinary School of Toulouse (ENVT) /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French Research Institute for Agriculture, Food and the Environment (INRAE)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C5BFD40-BE2F-4A0A-B3B1-5EFEC10EF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r="36711"/>
          <a:stretch/>
        </p:blipFill>
        <p:spPr>
          <a:xfrm>
            <a:off x="102171" y="6143608"/>
            <a:ext cx="1152129" cy="7159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4D9587-B75B-4446-9E13-9DEA8230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71" y="6357849"/>
            <a:ext cx="1347375" cy="3557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C808CD-2F81-45B4-9F80-97C130414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63" y="6234408"/>
            <a:ext cx="1372866" cy="5220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C5E10F-8EF6-48F9-88EE-E901C2E42C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55" y="6234408"/>
            <a:ext cx="1909937" cy="524568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728D41DF-290B-456A-807B-F8BF99823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236" y="1097744"/>
            <a:ext cx="962428" cy="8183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8CA2A-19A1-42FE-A2D7-3C70664B9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0" y="2577345"/>
            <a:ext cx="960464" cy="6949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896FFD-35F9-47D7-A885-26012A04F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88" y="2676080"/>
            <a:ext cx="2298379" cy="63125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FD5EA66-460B-4520-B12B-2FE55FB20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0" y="1101231"/>
            <a:ext cx="815601" cy="81560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1B4AE1C-46BB-4C00-9AF0-37CF2D76A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78" y="2572725"/>
            <a:ext cx="809723" cy="83796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5F2ECBDD-305E-4A11-805F-A04CB07BE4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76" y="2626603"/>
            <a:ext cx="1900164" cy="7439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ABDB7600-AE69-4CE1-A19B-DB5F1593D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5" y="2572724"/>
            <a:ext cx="1029131" cy="837969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162F2C0F-A45B-4AAB-B8DA-482CA5873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49" y="1227288"/>
            <a:ext cx="1675815" cy="55860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433F2DC4-01AD-4CD1-9A2B-FA0F55DBC3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4" y="4028816"/>
            <a:ext cx="2662627" cy="558606"/>
          </a:xfrm>
          <a:prstGeom prst="rect">
            <a:avLst/>
          </a:prstGeom>
        </p:spPr>
      </p:pic>
      <p:sp>
        <p:nvSpPr>
          <p:cNvPr id="59" name="Titre 2">
            <a:extLst>
              <a:ext uri="{FF2B5EF4-FFF2-40B4-BE49-F238E27FC236}">
                <a16:creationId xmlns:a16="http://schemas.microsoft.com/office/drawing/2014/main" id="{3634BD8D-DC62-4635-92E7-AB7C32AF40C0}"/>
              </a:ext>
            </a:extLst>
          </p:cNvPr>
          <p:cNvSpPr txBox="1">
            <a:spLocks/>
          </p:cNvSpPr>
          <p:nvPr/>
        </p:nvSpPr>
        <p:spPr>
          <a:xfrm>
            <a:off x="-10800" y="764704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Collaborators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0" name="Titre 2">
            <a:extLst>
              <a:ext uri="{FF2B5EF4-FFF2-40B4-BE49-F238E27FC236}">
                <a16:creationId xmlns:a16="http://schemas.microsoft.com/office/drawing/2014/main" id="{B64BA8A2-43CF-4460-9F96-F0245959D671}"/>
              </a:ext>
            </a:extLst>
          </p:cNvPr>
          <p:cNvSpPr txBox="1">
            <a:spLocks/>
          </p:cNvSpPr>
          <p:nvPr/>
        </p:nvSpPr>
        <p:spPr>
          <a:xfrm>
            <a:off x="0" y="2204864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Projects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1" name="Titre 2">
            <a:extLst>
              <a:ext uri="{FF2B5EF4-FFF2-40B4-BE49-F238E27FC236}">
                <a16:creationId xmlns:a16="http://schemas.microsoft.com/office/drawing/2014/main" id="{F90C94E6-A2AE-4624-AA13-7FF8CDFA3B43}"/>
              </a:ext>
            </a:extLst>
          </p:cNvPr>
          <p:cNvSpPr txBox="1">
            <a:spLocks/>
          </p:cNvSpPr>
          <p:nvPr/>
        </p:nvSpPr>
        <p:spPr>
          <a:xfrm>
            <a:off x="-10800" y="3645024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Funders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7E186535-BBA0-415E-BECA-BABD3FC080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22" y="1104861"/>
            <a:ext cx="1551496" cy="808264"/>
          </a:xfrm>
          <a:prstGeom prst="rect">
            <a:avLst/>
          </a:prstGeom>
        </p:spPr>
      </p:pic>
      <p:pic>
        <p:nvPicPr>
          <p:cNvPr id="63" name="Picture 2" descr="Image result for ulb logo">
            <a:extLst>
              <a:ext uri="{FF2B5EF4-FFF2-40B4-BE49-F238E27FC236}">
                <a16:creationId xmlns:a16="http://schemas.microsoft.com/office/drawing/2014/main" id="{0B2827F0-546A-4B37-9FA4-CF514FB0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17" y="1210938"/>
            <a:ext cx="1062799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F99200CE-30D4-443D-99D6-E8FD39E0F3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6" y="4028816"/>
            <a:ext cx="1551496" cy="808264"/>
          </a:xfrm>
          <a:prstGeom prst="rect">
            <a:avLst/>
          </a:prstGeom>
        </p:spPr>
      </p:pic>
      <p:sp>
        <p:nvSpPr>
          <p:cNvPr id="65" name="Titre 2">
            <a:extLst>
              <a:ext uri="{FF2B5EF4-FFF2-40B4-BE49-F238E27FC236}">
                <a16:creationId xmlns:a16="http://schemas.microsoft.com/office/drawing/2014/main" id="{3595EB26-600D-4C5B-BB5F-9CC0578F0F92}"/>
              </a:ext>
            </a:extLst>
          </p:cNvPr>
          <p:cNvSpPr txBox="1">
            <a:spLocks/>
          </p:cNvSpPr>
          <p:nvPr/>
        </p:nvSpPr>
        <p:spPr>
          <a:xfrm>
            <a:off x="6372200" y="3645024"/>
            <a:ext cx="9144000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4A4A9"/>
                </a:solidFill>
                <a:latin typeface="Calibri" panose="020F0502020204030204"/>
              </a:rPr>
              <a:t>Drawings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4A4A9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1F1D72B8-36E0-4456-9025-3128F0E794C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r="19514"/>
          <a:stretch/>
        </p:blipFill>
        <p:spPr>
          <a:xfrm>
            <a:off x="6882949" y="3996038"/>
            <a:ext cx="588000" cy="882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24A2ADA1-3099-4DA3-8995-6379E555E9C0}"/>
              </a:ext>
            </a:extLst>
          </p:cNvPr>
          <p:cNvSpPr txBox="1"/>
          <p:nvPr/>
        </p:nvSpPr>
        <p:spPr>
          <a:xfrm>
            <a:off x="7566792" y="4105613"/>
            <a:ext cx="104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Mattias</a:t>
            </a:r>
            <a:br>
              <a:rPr lang="fr-FR" dirty="0"/>
            </a:br>
            <a:r>
              <a:rPr lang="fr-FR" dirty="0"/>
              <a:t>Delpont</a:t>
            </a:r>
          </a:p>
        </p:txBody>
      </p:sp>
    </p:spTree>
    <p:extLst>
      <p:ext uri="{BB962C8B-B14F-4D97-AF65-F5344CB8AC3E}">
        <p14:creationId xmlns:p14="http://schemas.microsoft.com/office/powerpoint/2010/main" val="286727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The French poultry sector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ous-titre 3">
            <a:extLst>
              <a:ext uri="{FF2B5EF4-FFF2-40B4-BE49-F238E27FC236}">
                <a16:creationId xmlns:a16="http://schemas.microsoft.com/office/drawing/2014/main" id="{009AFE0E-25BA-4EB1-9C5F-CD1E36A969A6}"/>
              </a:ext>
            </a:extLst>
          </p:cNvPr>
          <p:cNvSpPr txBox="1">
            <a:spLocks/>
          </p:cNvSpPr>
          <p:nvPr/>
        </p:nvSpPr>
        <p:spPr>
          <a:xfrm>
            <a:off x="0" y="1412783"/>
            <a:ext cx="5508104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Chickens, Turkeys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Pekin ducks, Muscovy ducks and mule ducks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Geese, quails, guinea fowl, pigeons…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itre 4">
            <a:extLst>
              <a:ext uri="{FF2B5EF4-FFF2-40B4-BE49-F238E27FC236}">
                <a16:creationId xmlns:a16="http://schemas.microsoft.com/office/drawing/2014/main" id="{5BC97463-F4A6-41AC-A89B-5A43359DBC88}"/>
              </a:ext>
            </a:extLst>
          </p:cNvPr>
          <p:cNvSpPr txBox="1">
            <a:spLocks/>
          </p:cNvSpPr>
          <p:nvPr/>
        </p:nvSpPr>
        <p:spPr>
          <a:xfrm>
            <a:off x="-10800" y="908768"/>
            <a:ext cx="7986304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Diversity of species…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FB45BCE1-0C8B-480C-AFBD-7DBA4964E386}"/>
              </a:ext>
            </a:extLst>
          </p:cNvPr>
          <p:cNvGrpSpPr/>
          <p:nvPr/>
        </p:nvGrpSpPr>
        <p:grpSpPr>
          <a:xfrm>
            <a:off x="6026178" y="685088"/>
            <a:ext cx="2303851" cy="2452329"/>
            <a:chOff x="8224517" y="1212427"/>
            <a:chExt cx="3590502" cy="3821901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1986BA8F-77EB-4F6C-A333-E5E7D7BD7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94"/>
            <a:stretch/>
          </p:blipFill>
          <p:spPr>
            <a:xfrm>
              <a:off x="10958385" y="2217304"/>
              <a:ext cx="856634" cy="1349848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04F9D047-237E-42DB-99B1-F34B0034D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6" t="3733" r="53256" b="3885"/>
            <a:stretch/>
          </p:blipFill>
          <p:spPr>
            <a:xfrm>
              <a:off x="10537309" y="3384864"/>
              <a:ext cx="776560" cy="1349848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0F832499-4D54-46AB-AC7B-F3774B1C7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8224517" y="2854774"/>
              <a:ext cx="1029441" cy="1379017"/>
            </a:xfrm>
            <a:prstGeom prst="ellipse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902C734A-9393-4995-A0E7-885AD05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223" y="3805306"/>
              <a:ext cx="750807" cy="1229022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D011D79C-C946-41CD-8C0E-E70D523B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0246" y="1212427"/>
              <a:ext cx="1230161" cy="25560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0371BFFC-CA13-4361-812B-0890D968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3446" y="1356932"/>
              <a:ext cx="1306800" cy="1980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141ECCAB-3D17-4EFE-92B5-9915EA276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06" r="-1"/>
            <a:stretch/>
          </p:blipFill>
          <p:spPr>
            <a:xfrm>
              <a:off x="9309632" y="2740015"/>
              <a:ext cx="610509" cy="720000"/>
            </a:xfrm>
            <a:prstGeom prst="trapezoid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F3F2BE3E-F14C-4946-8F6F-651FE5AA7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" t="13610" r="54593" b="11770"/>
            <a:stretch/>
          </p:blipFill>
          <p:spPr>
            <a:xfrm>
              <a:off x="8845175" y="3644196"/>
              <a:ext cx="895071" cy="1136256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2452BF0F-5ECB-4678-A228-60778D3F0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661" y="1783903"/>
              <a:ext cx="856634" cy="588936"/>
            </a:xfrm>
            <a:prstGeom prst="rect">
              <a:avLst/>
            </a:prstGeom>
          </p:spPr>
        </p:pic>
      </p:grpSp>
      <p:sp>
        <p:nvSpPr>
          <p:cNvPr id="81" name="Titre 4">
            <a:extLst>
              <a:ext uri="{FF2B5EF4-FFF2-40B4-BE49-F238E27FC236}">
                <a16:creationId xmlns:a16="http://schemas.microsoft.com/office/drawing/2014/main" id="{58356AEB-CBB4-4044-A72C-D7F8E209D696}"/>
              </a:ext>
            </a:extLst>
          </p:cNvPr>
          <p:cNvSpPr txBox="1">
            <a:spLocks/>
          </p:cNvSpPr>
          <p:nvPr/>
        </p:nvSpPr>
        <p:spPr>
          <a:xfrm>
            <a:off x="3948601" y="3599008"/>
            <a:ext cx="609600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… and of production systems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D803F01-C4DD-4745-833D-4EBAE602CA05}"/>
              </a:ext>
            </a:extLst>
          </p:cNvPr>
          <p:cNvSpPr/>
          <p:nvPr/>
        </p:nvSpPr>
        <p:spPr>
          <a:xfrm>
            <a:off x="3948602" y="4103008"/>
            <a:ext cx="6096006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Chicken layers/broilers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Broiler ducks/ducks for </a:t>
            </a:r>
            <a:r>
              <a:rPr lang="en-GB" sz="2000" i="1" dirty="0">
                <a:solidFill>
                  <a:srgbClr val="000000"/>
                </a:solidFill>
                <a:latin typeface="Calibri" panose="020F0502020204030204"/>
              </a:rPr>
              <a:t>foie gras</a:t>
            </a: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 production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Commercial/backyard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Indoor/Outdoor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Integrated/Independent…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3E11BDA-125B-4FFD-AEFA-765C5E84B43D}"/>
              </a:ext>
            </a:extLst>
          </p:cNvPr>
          <p:cNvGrpSpPr/>
          <p:nvPr/>
        </p:nvGrpSpPr>
        <p:grpSpPr>
          <a:xfrm>
            <a:off x="547783" y="3686712"/>
            <a:ext cx="3506665" cy="2334576"/>
            <a:chOff x="547783" y="3618216"/>
            <a:chExt cx="3506665" cy="2334576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3A8CD3E9-A290-40B7-9021-5A2090BF5130}"/>
                </a:ext>
              </a:extLst>
            </p:cNvPr>
            <p:cNvGrpSpPr/>
            <p:nvPr/>
          </p:nvGrpSpPr>
          <p:grpSpPr>
            <a:xfrm>
              <a:off x="547783" y="3618216"/>
              <a:ext cx="3506665" cy="2334576"/>
              <a:chOff x="3736311" y="4629530"/>
              <a:chExt cx="5235380" cy="3485475"/>
            </a:xfrm>
          </p:grpSpPr>
          <p:pic>
            <p:nvPicPr>
              <p:cNvPr id="83" name="Image 82">
                <a:extLst>
                  <a:ext uri="{FF2B5EF4-FFF2-40B4-BE49-F238E27FC236}">
                    <a16:creationId xmlns:a16="http://schemas.microsoft.com/office/drawing/2014/main" id="{3356DC0B-505D-4741-9A93-464244114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950" y="4629530"/>
                <a:ext cx="2617690" cy="1742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22FF815A-92D9-48B0-9D03-7F30B385D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"/>
              <a:stretch/>
            </p:blipFill>
            <p:spPr>
              <a:xfrm>
                <a:off x="3736311" y="6371930"/>
                <a:ext cx="2617690" cy="174307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5" name="Image 84">
                <a:extLst>
                  <a:ext uri="{FF2B5EF4-FFF2-40B4-BE49-F238E27FC236}">
                    <a16:creationId xmlns:a16="http://schemas.microsoft.com/office/drawing/2014/main" id="{1FEEDCB4-21C4-4119-A8CB-210D324AB0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4"/>
              <a:stretch/>
            </p:blipFill>
            <p:spPr>
              <a:xfrm>
                <a:off x="6354002" y="4629530"/>
                <a:ext cx="2617689" cy="17424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361145C-1CFC-4690-8F94-408D7DC2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115" y="4781449"/>
              <a:ext cx="1750593" cy="116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The French poultry sector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5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re 4">
            <a:extLst>
              <a:ext uri="{FF2B5EF4-FFF2-40B4-BE49-F238E27FC236}">
                <a16:creationId xmlns:a16="http://schemas.microsoft.com/office/drawing/2014/main" id="{4460C9EB-71C9-4229-8C83-C14726BB84E0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986304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Strong spatial heterogeneity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1CBC4FC-95E7-4F1D-856E-C8D11CA23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03" y="2297247"/>
            <a:ext cx="6080197" cy="42222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AA96912-0823-449F-80E2-3FF435922D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94"/>
          <a:stretch/>
        </p:blipFill>
        <p:spPr>
          <a:xfrm>
            <a:off x="87886" y="2715552"/>
            <a:ext cx="2671544" cy="265766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5A46EB7-08D4-485D-B5B8-C931B51CA2C6}"/>
              </a:ext>
            </a:extLst>
          </p:cNvPr>
          <p:cNvSpPr/>
          <p:nvPr/>
        </p:nvSpPr>
        <p:spPr>
          <a:xfrm>
            <a:off x="7320674" y="2297247"/>
            <a:ext cx="1823325" cy="1021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C418BE-76E9-434F-A866-4B3C07EFDF65}"/>
              </a:ext>
            </a:extLst>
          </p:cNvPr>
          <p:cNvSpPr/>
          <p:nvPr/>
        </p:nvSpPr>
        <p:spPr>
          <a:xfrm>
            <a:off x="7089056" y="4081047"/>
            <a:ext cx="2051925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6948F1-657E-483D-B907-E511BBDD34FA}"/>
              </a:ext>
            </a:extLst>
          </p:cNvPr>
          <p:cNvSpPr/>
          <p:nvPr/>
        </p:nvSpPr>
        <p:spPr>
          <a:xfrm>
            <a:off x="8215781" y="4908180"/>
            <a:ext cx="925200" cy="23765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CA10C1-A578-4B23-BDE1-0107458A36F9}"/>
              </a:ext>
            </a:extLst>
          </p:cNvPr>
          <p:cNvSpPr/>
          <p:nvPr/>
        </p:nvSpPr>
        <p:spPr>
          <a:xfrm>
            <a:off x="7930275" y="5149246"/>
            <a:ext cx="1207687" cy="15100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27F36D-42D7-4BD5-B6C7-6DB7A31C7EB0}"/>
              </a:ext>
            </a:extLst>
          </p:cNvPr>
          <p:cNvSpPr/>
          <p:nvPr/>
        </p:nvSpPr>
        <p:spPr>
          <a:xfrm>
            <a:off x="8006475" y="4692744"/>
            <a:ext cx="1131486" cy="13301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D6CBDC4-33D6-4383-B0DE-ED760E589880}"/>
              </a:ext>
            </a:extLst>
          </p:cNvPr>
          <p:cNvSpPr/>
          <p:nvPr/>
        </p:nvSpPr>
        <p:spPr>
          <a:xfrm>
            <a:off x="7320675" y="4798474"/>
            <a:ext cx="1817286" cy="10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087F03-8281-4E9E-B117-4ADF217FA1F6}"/>
              </a:ext>
            </a:extLst>
          </p:cNvPr>
          <p:cNvSpPr/>
          <p:nvPr/>
        </p:nvSpPr>
        <p:spPr>
          <a:xfrm>
            <a:off x="7517961" y="4581331"/>
            <a:ext cx="1620000" cy="10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B630A2-5F74-46D4-A39F-18A8280390F9}"/>
              </a:ext>
            </a:extLst>
          </p:cNvPr>
          <p:cNvSpPr/>
          <p:nvPr/>
        </p:nvSpPr>
        <p:spPr>
          <a:xfrm>
            <a:off x="7086037" y="4016389"/>
            <a:ext cx="2051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/>
              </a:rPr>
              <a:t>Density of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</a:rPr>
              <a:t>poultry</a:t>
            </a:r>
            <a:br>
              <a:rPr lang="fr-FR" sz="1400" b="1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</a:rPr>
              <a:t>houses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</a:rPr>
              <a:t> (d: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</a:rPr>
              <a:t>number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</a:rPr>
              <a:t>/km²)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923FA10-28B0-412A-A440-193CCB6546DB}"/>
              </a:ext>
            </a:extLst>
          </p:cNvPr>
          <p:cNvSpPr/>
          <p:nvPr/>
        </p:nvSpPr>
        <p:spPr>
          <a:xfrm>
            <a:off x="3987432" y="5470008"/>
            <a:ext cx="992522" cy="697056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8E2833A-4C7B-42FF-8295-AC5346A071FF}"/>
              </a:ext>
            </a:extLst>
          </p:cNvPr>
          <p:cNvSpPr/>
          <p:nvPr/>
        </p:nvSpPr>
        <p:spPr>
          <a:xfrm>
            <a:off x="3063803" y="3300412"/>
            <a:ext cx="1879183" cy="1347721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B8104D2-9681-4EDE-B104-846AE4221E40}"/>
              </a:ext>
            </a:extLst>
          </p:cNvPr>
          <p:cNvSpPr/>
          <p:nvPr/>
        </p:nvSpPr>
        <p:spPr>
          <a:xfrm>
            <a:off x="636853" y="4755335"/>
            <a:ext cx="702696" cy="493509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53A5FA9-ED19-41B1-89A2-00FEBBE3CF47}"/>
              </a:ext>
            </a:extLst>
          </p:cNvPr>
          <p:cNvSpPr/>
          <p:nvPr/>
        </p:nvSpPr>
        <p:spPr>
          <a:xfrm>
            <a:off x="506730" y="3729434"/>
            <a:ext cx="682776" cy="489676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BFD5CF6-F694-40F5-87F2-17484FB6E54F}"/>
              </a:ext>
            </a:extLst>
          </p:cNvPr>
          <p:cNvGrpSpPr/>
          <p:nvPr/>
        </p:nvGrpSpPr>
        <p:grpSpPr>
          <a:xfrm>
            <a:off x="7620235" y="2926922"/>
            <a:ext cx="959935" cy="1021800"/>
            <a:chOff x="8224517" y="1212427"/>
            <a:chExt cx="3590502" cy="382190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22FEFB5-D557-4753-8837-42DCEC332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94"/>
            <a:stretch/>
          </p:blipFill>
          <p:spPr>
            <a:xfrm>
              <a:off x="10958385" y="2217304"/>
              <a:ext cx="856634" cy="1349848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2BADFF3-00EF-4FE2-8627-D1712F764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6" t="3733" r="53256" b="3885"/>
            <a:stretch/>
          </p:blipFill>
          <p:spPr>
            <a:xfrm>
              <a:off x="10537309" y="3384864"/>
              <a:ext cx="776560" cy="1349848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02C64E2-6D59-438D-94E3-396D19488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8224517" y="2854774"/>
              <a:ext cx="1029441" cy="1379017"/>
            </a:xfrm>
            <a:prstGeom prst="ellipse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DCB9171-F970-441F-A33A-9EDB95040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223" y="3805306"/>
              <a:ext cx="750807" cy="122902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3D7AA02-8D24-446B-B763-82D99850D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0246" y="1212427"/>
              <a:ext cx="1230161" cy="255600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7EDE06A-DA9F-4EE1-98A8-5DC0EAE1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3446" y="1356932"/>
              <a:ext cx="1306800" cy="1980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C7023FF-D34C-40BB-B52D-40EF6B4CE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06" r="-1"/>
            <a:stretch/>
          </p:blipFill>
          <p:spPr>
            <a:xfrm>
              <a:off x="9309632" y="2740015"/>
              <a:ext cx="610509" cy="720000"/>
            </a:xfrm>
            <a:prstGeom prst="trapezoid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044F593-3162-4D91-9AC0-61C4991AB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" t="13610" r="54593" b="11770"/>
            <a:stretch/>
          </p:blipFill>
          <p:spPr>
            <a:xfrm>
              <a:off x="8845175" y="3644196"/>
              <a:ext cx="895071" cy="1136256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D155185-2AC5-4943-BC71-D5A1F6F0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661" y="1783903"/>
              <a:ext cx="856634" cy="588936"/>
            </a:xfrm>
            <a:prstGeom prst="rect">
              <a:avLst/>
            </a:prstGeom>
          </p:spPr>
        </p:pic>
      </p:grpSp>
      <p:sp>
        <p:nvSpPr>
          <p:cNvPr id="25" name="Sous-titre 3">
            <a:extLst>
              <a:ext uri="{FF2B5EF4-FFF2-40B4-BE49-F238E27FC236}">
                <a16:creationId xmlns:a16="http://schemas.microsoft.com/office/drawing/2014/main" id="{1C84B327-5E82-4675-BCFF-9C9C4A9DDF24}"/>
              </a:ext>
            </a:extLst>
          </p:cNvPr>
          <p:cNvSpPr txBox="1">
            <a:spLocks/>
          </p:cNvSpPr>
          <p:nvPr/>
        </p:nvSpPr>
        <p:spPr>
          <a:xfrm>
            <a:off x="0" y="1692015"/>
            <a:ext cx="6095994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Densely populated poultry areas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 distribution varies between species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5326CC1-7C22-4BA2-AC92-05C6E27B4EFB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Anses (2017)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605052DE-1C28-43C4-B30D-51D16D827D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59621" y="2581684"/>
            <a:ext cx="554193" cy="7423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38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DB39F7C-D96D-4682-BCDA-79080DCC9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34671"/>
          <a:stretch/>
        </p:blipFill>
        <p:spPr>
          <a:xfrm>
            <a:off x="-1" y="-2"/>
            <a:ext cx="4572001" cy="65194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6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" name="Picture 2" descr="Image">
            <a:extLst>
              <a:ext uri="{FF2B5EF4-FFF2-40B4-BE49-F238E27FC236}">
                <a16:creationId xmlns:a16="http://schemas.microsoft.com/office/drawing/2014/main" id="{FA792D5D-471A-4695-9B3C-AD8903DAD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36691"/>
          <a:stretch/>
        </p:blipFill>
        <p:spPr bwMode="auto">
          <a:xfrm>
            <a:off x="4572000" y="0"/>
            <a:ext cx="4572000" cy="65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942B589-D118-4CB1-A923-47350ABEC9CD}"/>
              </a:ext>
            </a:extLst>
          </p:cNvPr>
          <p:cNvSpPr/>
          <p:nvPr/>
        </p:nvSpPr>
        <p:spPr>
          <a:xfrm>
            <a:off x="0" y="0"/>
            <a:ext cx="9144000" cy="651944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19BC57-6B96-4DFF-88CF-F61C5C4B3D98}"/>
              </a:ext>
            </a:extLst>
          </p:cNvPr>
          <p:cNvSpPr/>
          <p:nvPr/>
        </p:nvSpPr>
        <p:spPr>
          <a:xfrm>
            <a:off x="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Din condensed" panose="00000500000000000000" pitchFamily="2" charset="0"/>
              </a:rPr>
              <a:t>2016-2023</a:t>
            </a:r>
            <a:endParaRPr lang="en-GB" sz="1050" dirty="0">
              <a:solidFill>
                <a:schemeClr val="bg1"/>
              </a:solidFill>
              <a:latin typeface="Din condensed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A52FA0-538F-4C80-91D2-00B9B88ACADA}"/>
              </a:ext>
            </a:extLst>
          </p:cNvPr>
          <p:cNvSpPr/>
          <p:nvPr/>
        </p:nvSpPr>
        <p:spPr>
          <a:xfrm>
            <a:off x="4572000" y="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  <a:latin typeface="Din condensed" panose="00000500000000000000" pitchFamily="2" charset="0"/>
              </a:rPr>
              <a:t>2023-2025</a:t>
            </a:r>
            <a:endParaRPr lang="en-GB" sz="1050" dirty="0">
              <a:solidFill>
                <a:schemeClr val="bg1">
                  <a:lumMod val="65000"/>
                </a:schemeClr>
              </a:solidFill>
              <a:latin typeface="Din condensed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C0C4E-E960-4C27-9A69-6BB8BC75EBC1}"/>
              </a:ext>
            </a:extLst>
          </p:cNvPr>
          <p:cNvSpPr/>
          <p:nvPr/>
        </p:nvSpPr>
        <p:spPr>
          <a:xfrm>
            <a:off x="0" y="6265529"/>
            <a:ext cx="12458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Picture: J.-L. Guérin</a:t>
            </a:r>
            <a:endParaRPr lang="fr-FR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504951-BF7D-4EA2-B552-5F049EF437C0}"/>
              </a:ext>
            </a:extLst>
          </p:cNvPr>
          <p:cNvSpPr/>
          <p:nvPr/>
        </p:nvSpPr>
        <p:spPr>
          <a:xfrm>
            <a:off x="7111071" y="6265529"/>
            <a:ext cx="2032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chemeClr val="bg1">
                    <a:lumMod val="85000"/>
                  </a:schemeClr>
                </a:solidFill>
                <a:cs typeface="Calibri" panose="020F0502020204030204" pitchFamily="34" charset="0"/>
              </a:rPr>
              <a:t>Picture: Ministère de l’Agriculture</a:t>
            </a:r>
            <a:endParaRPr lang="fr-FR" sz="10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9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How it started: the 2016-17 epidemic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7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ous-titre 1">
            <a:extLst>
              <a:ext uri="{FF2B5EF4-FFF2-40B4-BE49-F238E27FC236}">
                <a16:creationId xmlns:a16="http://schemas.microsoft.com/office/drawing/2014/main" id="{F4CEE498-A14E-4466-93AA-C028AE71A327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484 poultry outbreaks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Mainly (&gt;80%) duck farms </a:t>
            </a:r>
            <a:r>
              <a:rPr lang="en-GB" dirty="0">
                <a:solidFill>
                  <a:srgbClr val="000000"/>
                </a:solidFill>
                <a:latin typeface="Calibri" panose="020F0502020204030204"/>
              </a:rPr>
              <a:t>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south-west)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6.8 million birds culled with huge economic losses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FA1E2564-D164-48D9-9C9D-41AA56E55E4A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 unprecedented epidemic…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5B07E0-865D-4007-A22E-68F78B3B93F9}"/>
              </a:ext>
            </a:extLst>
          </p:cNvPr>
          <p:cNvSpPr txBox="1"/>
          <p:nvPr/>
        </p:nvSpPr>
        <p:spPr>
          <a:xfrm>
            <a:off x="0" y="300798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Guinat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(2018)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Eurosurveillance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F42E13-160D-473D-A003-9C3A1EFB09AF}"/>
              </a:ext>
            </a:extLst>
          </p:cNvPr>
          <p:cNvSpPr/>
          <p:nvPr/>
        </p:nvSpPr>
        <p:spPr>
          <a:xfrm>
            <a:off x="4860032" y="1484840"/>
            <a:ext cx="220082" cy="29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4">
            <a:extLst>
              <a:ext uri="{FF2B5EF4-FFF2-40B4-BE49-F238E27FC236}">
                <a16:creationId xmlns:a16="http://schemas.microsoft.com/office/drawing/2014/main" id="{CC5662C9-667A-4C86-A516-20C86B40CBCA}"/>
              </a:ext>
            </a:extLst>
          </p:cNvPr>
          <p:cNvSpPr txBox="1">
            <a:spLocks/>
          </p:cNvSpPr>
          <p:nvPr/>
        </p:nvSpPr>
        <p:spPr>
          <a:xfrm>
            <a:off x="3948601" y="3717032"/>
            <a:ext cx="609600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… which triggered modelling studies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E28A40-6FB5-49BB-AA7C-F3CFD5271CFC}"/>
              </a:ext>
            </a:extLst>
          </p:cNvPr>
          <p:cNvSpPr/>
          <p:nvPr/>
        </p:nvSpPr>
        <p:spPr>
          <a:xfrm>
            <a:off x="3948602" y="4221032"/>
            <a:ext cx="51953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Within the framework of the</a:t>
            </a:r>
            <a:br>
              <a:rPr lang="en-GB" sz="2000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pre-existing chair of avian biosecurity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Clinicians, virologists and epidemiologists </a:t>
            </a:r>
          </a:p>
          <a:p>
            <a:pPr marL="447675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/>
              </a:rPr>
              <a:t>Partnership with public authorities and professional organisations (farmers, vets)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D4E775-8495-4D16-8136-586A3367F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61" y="4293096"/>
            <a:ext cx="3676371" cy="1333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5FED16-EBA5-4C34-8B9E-DA9988CFFE40}"/>
              </a:ext>
            </a:extLst>
          </p:cNvPr>
          <p:cNvSpPr/>
          <p:nvPr/>
        </p:nvSpPr>
        <p:spPr>
          <a:xfrm>
            <a:off x="289161" y="5491240"/>
            <a:ext cx="754447" cy="15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32D11A-F3F6-4AC3-BFE7-68FBB31B3357}"/>
              </a:ext>
            </a:extLst>
          </p:cNvPr>
          <p:cNvSpPr/>
          <p:nvPr/>
        </p:nvSpPr>
        <p:spPr>
          <a:xfrm>
            <a:off x="1332769" y="5491240"/>
            <a:ext cx="646943" cy="15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50559-CF00-42D3-BC02-86019815DA8F}"/>
              </a:ext>
            </a:extLst>
          </p:cNvPr>
          <p:cNvSpPr/>
          <p:nvPr/>
        </p:nvSpPr>
        <p:spPr>
          <a:xfrm>
            <a:off x="2195736" y="5491814"/>
            <a:ext cx="718951" cy="15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A0B7FD-597F-47C3-A8A5-7BDDC704CBFD}"/>
              </a:ext>
            </a:extLst>
          </p:cNvPr>
          <p:cNvSpPr/>
          <p:nvPr/>
        </p:nvSpPr>
        <p:spPr>
          <a:xfrm>
            <a:off x="3130711" y="5491239"/>
            <a:ext cx="834821" cy="15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F3972B-EE1B-4FB9-B22F-6F7790D483D0}"/>
              </a:ext>
            </a:extLst>
          </p:cNvPr>
          <p:cNvSpPr txBox="1"/>
          <p:nvPr/>
        </p:nvSpPr>
        <p:spPr>
          <a:xfrm>
            <a:off x="505183" y="5626108"/>
            <a:ext cx="1042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Teaching &amp; Training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488B76-1579-46C7-B81C-26B17AC59237}"/>
              </a:ext>
            </a:extLst>
          </p:cNvPr>
          <p:cNvSpPr txBox="1"/>
          <p:nvPr/>
        </p:nvSpPr>
        <p:spPr>
          <a:xfrm>
            <a:off x="1547664" y="5749218"/>
            <a:ext cx="1078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Research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F6F014-21A2-400A-9DC0-22C9C50B4AC1}"/>
              </a:ext>
            </a:extLst>
          </p:cNvPr>
          <p:cNvSpPr txBox="1"/>
          <p:nvPr/>
        </p:nvSpPr>
        <p:spPr>
          <a:xfrm>
            <a:off x="2626654" y="5626107"/>
            <a:ext cx="133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Diagnostic &amp; Investigations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2339720C-99F2-47E4-8959-2F2DC6019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0" y="3717032"/>
            <a:ext cx="798443" cy="4644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54DEBD51-AF1D-4A61-83BD-DA28CBCC6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3717032"/>
            <a:ext cx="891435" cy="4644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239F33D-52EB-48E0-8D1F-201F887FA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16599" r="36711" b="18326"/>
          <a:stretch/>
        </p:blipFill>
        <p:spPr>
          <a:xfrm>
            <a:off x="1507954" y="3717032"/>
            <a:ext cx="1152129" cy="465933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BDE0BF5D-B3C8-438A-B990-1003ECC378AA}"/>
              </a:ext>
            </a:extLst>
          </p:cNvPr>
          <p:cNvGrpSpPr/>
          <p:nvPr/>
        </p:nvGrpSpPr>
        <p:grpSpPr>
          <a:xfrm>
            <a:off x="6012160" y="688038"/>
            <a:ext cx="2987823" cy="2771985"/>
            <a:chOff x="4855974" y="1484840"/>
            <a:chExt cx="4288025" cy="3978261"/>
          </a:xfrm>
        </p:grpSpPr>
        <p:pic>
          <p:nvPicPr>
            <p:cNvPr id="53" name="Espace réservé du contenu 3">
              <a:extLst>
                <a:ext uri="{FF2B5EF4-FFF2-40B4-BE49-F238E27FC236}">
                  <a16:creationId xmlns:a16="http://schemas.microsoft.com/office/drawing/2014/main" id="{4D2C309E-C8AB-47E2-A4A9-9C8438BF2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55974" y="1484840"/>
              <a:ext cx="4288025" cy="397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736F3870-00F2-41C6-BF7D-F88E6D8B5CCC}"/>
                </a:ext>
              </a:extLst>
            </p:cNvPr>
            <p:cNvSpPr/>
            <p:nvPr/>
          </p:nvSpPr>
          <p:spPr>
            <a:xfrm>
              <a:off x="5796136" y="4221088"/>
              <a:ext cx="702696" cy="493509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DDFD985-E604-4214-BF0D-A628301A5773}"/>
                </a:ext>
              </a:extLst>
            </p:cNvPr>
            <p:cNvSpPr/>
            <p:nvPr/>
          </p:nvSpPr>
          <p:spPr>
            <a:xfrm>
              <a:off x="4860032" y="1484840"/>
              <a:ext cx="220082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C1B34173-9014-4F26-949B-2F22C2CA3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 flipH="1">
              <a:off x="5190856" y="3919029"/>
              <a:ext cx="597225" cy="800031"/>
            </a:xfrm>
            <a:prstGeom prst="ellipse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A224BA2-7764-4E94-96E0-13544962F177}"/>
              </a:ext>
            </a:extLst>
          </p:cNvPr>
          <p:cNvSpPr/>
          <p:nvPr/>
        </p:nvSpPr>
        <p:spPr>
          <a:xfrm>
            <a:off x="5925392" y="3061513"/>
            <a:ext cx="1310904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8" grpId="0" animBg="1"/>
      <p:bldP spid="20" grpId="0" animBg="1"/>
      <p:bldP spid="21" grpId="0" animBg="1"/>
      <p:bldP spid="22" grpId="0" animBg="1"/>
      <p:bldP spid="9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Spatial risk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8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1192C4F-56B3-4E95-B4A9-3C5E5898DCBA}"/>
              </a:ext>
            </a:extLst>
          </p:cNvPr>
          <p:cNvGrpSpPr/>
          <p:nvPr/>
        </p:nvGrpSpPr>
        <p:grpSpPr>
          <a:xfrm>
            <a:off x="894085" y="-5023"/>
            <a:ext cx="1343669" cy="915735"/>
            <a:chOff x="1548888" y="0"/>
            <a:chExt cx="1343669" cy="91573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A8C8CF7-7079-4CFF-963C-A0DC58F5740E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BCF5FDFC-B530-4A18-AD7E-1876DC26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1AEA78BD-4985-43FD-8DFB-D3C0CB282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F74F5D7-7F59-493B-BA77-9F287D59B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2D15F21-E662-4812-B856-410373A4E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-1848" r="15610" b="18485"/>
            <a:stretch/>
          </p:blipFill>
          <p:spPr>
            <a:xfrm>
              <a:off x="2192400" y="105316"/>
              <a:ext cx="288000" cy="310632"/>
            </a:xfrm>
            <a:prstGeom prst="ellipse">
              <a:avLst/>
            </a:prstGeom>
          </p:spPr>
        </p:pic>
      </p:grpSp>
      <p:sp>
        <p:nvSpPr>
          <p:cNvPr id="38" name="Sous-titre 1">
            <a:extLst>
              <a:ext uri="{FF2B5EF4-FFF2-40B4-BE49-F238E27FC236}">
                <a16:creationId xmlns:a16="http://schemas.microsoft.com/office/drawing/2014/main" id="{FFA354A9-10D2-4BBF-BA19-F53D68EDC09A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Any relevant risk factors?</a:t>
            </a:r>
          </a:p>
        </p:txBody>
      </p:sp>
      <p:pic>
        <p:nvPicPr>
          <p:cNvPr id="22" name="Espace réservé du contenu 3">
            <a:extLst>
              <a:ext uri="{FF2B5EF4-FFF2-40B4-BE49-F238E27FC236}">
                <a16:creationId xmlns:a16="http://schemas.microsoft.com/office/drawing/2014/main" id="{D031B423-3238-4D61-B4A9-3751B0AC37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293" y="2452056"/>
            <a:ext cx="2942078" cy="27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Espace réservé du contenu 7">
            <a:extLst>
              <a:ext uri="{FF2B5EF4-FFF2-40B4-BE49-F238E27FC236}">
                <a16:creationId xmlns:a16="http://schemas.microsoft.com/office/drawing/2014/main" id="{16F722DA-965B-4934-BC02-75E12E5F8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7"/>
          <a:stretch/>
        </p:blipFill>
        <p:spPr bwMode="auto">
          <a:xfrm>
            <a:off x="4155433" y="2388146"/>
            <a:ext cx="2360783" cy="28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A656D87-5285-4929-A7B5-183E33008941}"/>
                  </a:ext>
                </a:extLst>
              </p:cNvPr>
              <p:cNvSpPr txBox="1"/>
              <p:nvPr/>
            </p:nvSpPr>
            <p:spPr>
              <a:xfrm>
                <a:off x="3394664" y="3481971"/>
                <a:ext cx="53059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A656D87-5285-4929-A7B5-183E33008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64" y="3481971"/>
                <a:ext cx="530593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 42">
            <a:extLst>
              <a:ext uri="{FF2B5EF4-FFF2-40B4-BE49-F238E27FC236}">
                <a16:creationId xmlns:a16="http://schemas.microsoft.com/office/drawing/2014/main" id="{89DACF05-A189-46D5-A91F-43A1EEB7C4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62" y="3690607"/>
            <a:ext cx="481756" cy="78860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D41C609-B3E5-4601-BF51-FE5EBAB9E7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658106" y="2558301"/>
            <a:ext cx="660542" cy="884849"/>
          </a:xfrm>
          <a:prstGeom prst="ellipse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37C002C-925B-4A04-AAFC-027A701903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3733" r="53256" b="3885"/>
          <a:stretch/>
        </p:blipFill>
        <p:spPr>
          <a:xfrm>
            <a:off x="7298041" y="2995934"/>
            <a:ext cx="498281" cy="866132"/>
          </a:xfrm>
          <a:prstGeom prst="rect">
            <a:avLst/>
          </a:prstGeom>
        </p:spPr>
      </p:pic>
      <p:pic>
        <p:nvPicPr>
          <p:cNvPr id="47" name="Espace réservé du contenu 3">
            <a:extLst>
              <a:ext uri="{FF2B5EF4-FFF2-40B4-BE49-F238E27FC236}">
                <a16:creationId xmlns:a16="http://schemas.microsoft.com/office/drawing/2014/main" id="{2065AC3E-0CBB-4F0C-9841-D9824AD60B04}"/>
              </a:ext>
            </a:extLst>
          </p:cNvPr>
          <p:cNvPicPr>
            <a:picLocks noGrp="1"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59" y="2607377"/>
            <a:ext cx="1320417" cy="73787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7606EE7-4A45-4341-9B82-AA5C22067F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1825" b="22242"/>
          <a:stretch/>
        </p:blipFill>
        <p:spPr>
          <a:xfrm>
            <a:off x="6694019" y="4016475"/>
            <a:ext cx="1201876" cy="669058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40069965-B13B-48A7-8A8B-491DC2223188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Guinat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(2019) </a:t>
            </a:r>
            <a:r>
              <a:rPr lang="fr-FR" sz="1200" i="1" dirty="0" err="1">
                <a:solidFill>
                  <a:schemeClr val="bg1">
                    <a:lumMod val="75000"/>
                  </a:schemeClr>
                </a:solidFill>
              </a:rPr>
              <a:t>Sci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. Rep.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47A3B-665E-4D23-B546-C2DF5DC41366}"/>
              </a:ext>
            </a:extLst>
          </p:cNvPr>
          <p:cNvSpPr/>
          <p:nvPr/>
        </p:nvSpPr>
        <p:spPr>
          <a:xfrm>
            <a:off x="226293" y="2388146"/>
            <a:ext cx="169243" cy="24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4649FA-28DD-4BA1-A7B7-BE8FFF61CF8C}"/>
              </a:ext>
            </a:extLst>
          </p:cNvPr>
          <p:cNvSpPr txBox="1"/>
          <p:nvPr/>
        </p:nvSpPr>
        <p:spPr>
          <a:xfrm>
            <a:off x="3504649" y="3364518"/>
            <a:ext cx="3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?</a:t>
            </a:r>
          </a:p>
        </p:txBody>
      </p:sp>
      <p:pic>
        <p:nvPicPr>
          <p:cNvPr id="31" name="Picture 8" descr="Mathilde Paul – The Conversation">
            <a:extLst>
              <a:ext uri="{FF2B5EF4-FFF2-40B4-BE49-F238E27FC236}">
                <a16:creationId xmlns:a16="http://schemas.microsoft.com/office/drawing/2014/main" id="{F77E9340-325B-4033-8C61-7D815376D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 bwMode="auto">
          <a:xfrm>
            <a:off x="7280770" y="38388"/>
            <a:ext cx="588000" cy="88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83A3FF8-739C-4702-855B-E811CC1A53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5" t="4903" r="24334" b="18132"/>
          <a:stretch/>
        </p:blipFill>
        <p:spPr>
          <a:xfrm>
            <a:off x="6694019" y="38656"/>
            <a:ext cx="586751" cy="882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AA7DB8-94CE-4BDE-ADDD-4C8FC83A7B18}"/>
              </a:ext>
            </a:extLst>
          </p:cNvPr>
          <p:cNvSpPr txBox="1"/>
          <p:nvPr/>
        </p:nvSpPr>
        <p:spPr>
          <a:xfrm>
            <a:off x="3925257" y="2553495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outgoing fattening duck movements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10185F3-56D7-430B-AE4B-88BDC994F883}"/>
              </a:ext>
            </a:extLst>
          </p:cNvPr>
          <p:cNvSpPr txBox="1"/>
          <p:nvPr/>
        </p:nvSpPr>
        <p:spPr>
          <a:xfrm>
            <a:off x="3925256" y="2836620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fattening duck farms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409E2FC-CC48-4E38-A11C-3F8BA4BD5F42}"/>
              </a:ext>
            </a:extLst>
          </p:cNvPr>
          <p:cNvSpPr txBox="1"/>
          <p:nvPr/>
        </p:nvSpPr>
        <p:spPr>
          <a:xfrm>
            <a:off x="3925255" y="3091334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waterways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0646EC6-8F3E-4570-B83D-8915AAAFCDCA}"/>
              </a:ext>
            </a:extLst>
          </p:cNvPr>
          <p:cNvSpPr txBox="1"/>
          <p:nvPr/>
        </p:nvSpPr>
        <p:spPr>
          <a:xfrm>
            <a:off x="3923265" y="3335745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GB" sz="1050" dirty="0"/>
              <a:t>Density of incoming fattening duck movements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3F96D3E-957A-4113-9BF2-FB1FA227CD65}"/>
              </a:ext>
            </a:extLst>
          </p:cNvPr>
          <p:cNvSpPr txBox="1"/>
          <p:nvPr/>
        </p:nvSpPr>
        <p:spPr>
          <a:xfrm>
            <a:off x="3923264" y="3637670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broiler duck farms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93C236D-7585-4B66-BD9F-56CF0BC5A68A}"/>
              </a:ext>
            </a:extLst>
          </p:cNvPr>
          <p:cNvSpPr txBox="1"/>
          <p:nvPr/>
        </p:nvSpPr>
        <p:spPr>
          <a:xfrm>
            <a:off x="3921271" y="3891586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outdoor fattening duck farms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AC8E9C6-E121-43DA-AA76-95CB2753C795}"/>
              </a:ext>
            </a:extLst>
          </p:cNvPr>
          <p:cNvSpPr txBox="1"/>
          <p:nvPr/>
        </p:nvSpPr>
        <p:spPr>
          <a:xfrm>
            <a:off x="3921271" y="4174243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chicken farms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144AADF-6CFE-4FE3-9E36-364A62C06D97}"/>
              </a:ext>
            </a:extLst>
          </p:cNvPr>
          <p:cNvSpPr txBox="1"/>
          <p:nvPr/>
        </p:nvSpPr>
        <p:spPr>
          <a:xfrm>
            <a:off x="3926560" y="4430111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human population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7D4EA40-7FD0-4C5F-962B-FD004917E9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8" y="5181599"/>
            <a:ext cx="2942077" cy="64179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FC2D584-008B-4880-8DA5-F03C87445E5D}"/>
              </a:ext>
            </a:extLst>
          </p:cNvPr>
          <p:cNvSpPr/>
          <p:nvPr/>
        </p:nvSpPr>
        <p:spPr>
          <a:xfrm>
            <a:off x="223562" y="4788805"/>
            <a:ext cx="1178720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48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713D46E-D27D-48BC-84FC-0C6ACADD9AB2}"/>
              </a:ext>
            </a:extLst>
          </p:cNvPr>
          <p:cNvSpPr/>
          <p:nvPr/>
        </p:nvSpPr>
        <p:spPr>
          <a:xfrm>
            <a:off x="0" y="6519447"/>
            <a:ext cx="9144000" cy="338554"/>
          </a:xfrm>
          <a:prstGeom prst="rect">
            <a:avLst/>
          </a:prstGeom>
          <a:solidFill>
            <a:srgbClr val="D7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5C0AC-A76F-4082-87B4-DB65629A360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Din condensed" panose="00000500000000000000" pitchFamily="2" charset="0"/>
              </a:rPr>
              <a:t>Spatial risk modelling</a:t>
            </a:r>
            <a:endParaRPr lang="en-GB" sz="1050" dirty="0">
              <a:latin typeface="Din condensed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62A875-1F86-4917-A647-4DE5576F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568" y="6519446"/>
            <a:ext cx="621432" cy="338554"/>
          </a:xfrm>
        </p:spPr>
        <p:txBody>
          <a:bodyPr/>
          <a:lstStyle/>
          <a:p>
            <a:pPr>
              <a:defRPr/>
            </a:pPr>
            <a:fld id="{EA053EA0-823C-4FCC-89A5-9325110030F8}" type="slidenum">
              <a:rPr lang="fr-FR" sz="14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9</a:t>
            </a:fld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1192C4F-56B3-4E95-B4A9-3C5E5898DCBA}"/>
              </a:ext>
            </a:extLst>
          </p:cNvPr>
          <p:cNvGrpSpPr/>
          <p:nvPr/>
        </p:nvGrpSpPr>
        <p:grpSpPr>
          <a:xfrm>
            <a:off x="894085" y="-5023"/>
            <a:ext cx="1343669" cy="915735"/>
            <a:chOff x="1548888" y="0"/>
            <a:chExt cx="1343669" cy="91573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A8C8CF7-7079-4CFF-963C-A0DC58F5740E}"/>
                </a:ext>
              </a:extLst>
            </p:cNvPr>
            <p:cNvGrpSpPr/>
            <p:nvPr/>
          </p:nvGrpSpPr>
          <p:grpSpPr>
            <a:xfrm>
              <a:off x="1548888" y="0"/>
              <a:ext cx="1343669" cy="915735"/>
              <a:chOff x="3198850" y="2473081"/>
              <a:chExt cx="2746300" cy="1871654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BCF5FDFC-B530-4A18-AD7E-1876DC26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850" y="2513266"/>
                <a:ext cx="2746300" cy="1831469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1AEA78BD-4985-43FD-8DFB-D3C0CB282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712"/>
              <a:stretch/>
            </p:blipFill>
            <p:spPr>
              <a:xfrm rot="5400000" flipH="1">
                <a:off x="4135894" y="2813363"/>
                <a:ext cx="1409398" cy="728834"/>
              </a:xfrm>
              <a:prstGeom prst="rect">
                <a:avLst/>
              </a:prstGeom>
            </p:spPr>
          </p:pic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F74F5D7-7F59-493B-BA77-9F287D59B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00" y="116632"/>
              <a:ext cx="288000" cy="28800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2D15F21-E662-4812-B856-410373A4E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-1848" r="15610" b="18485"/>
            <a:stretch/>
          </p:blipFill>
          <p:spPr>
            <a:xfrm>
              <a:off x="2192400" y="105316"/>
              <a:ext cx="288000" cy="310632"/>
            </a:xfrm>
            <a:prstGeom prst="ellipse">
              <a:avLst/>
            </a:prstGeom>
          </p:spPr>
        </p:pic>
      </p:grpSp>
      <p:sp>
        <p:nvSpPr>
          <p:cNvPr id="38" name="Sous-titre 1">
            <a:extLst>
              <a:ext uri="{FF2B5EF4-FFF2-40B4-BE49-F238E27FC236}">
                <a16:creationId xmlns:a16="http://schemas.microsoft.com/office/drawing/2014/main" id="{FFA354A9-10D2-4BBF-BA19-F53D68EDC09A}"/>
              </a:ext>
            </a:extLst>
          </p:cNvPr>
          <p:cNvSpPr txBox="1">
            <a:spLocks/>
          </p:cNvSpPr>
          <p:nvPr/>
        </p:nvSpPr>
        <p:spPr>
          <a:xfrm>
            <a:off x="0" y="16764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SzPct val="11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92C9"/>
              </a:buClr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re 2">
            <a:extLst>
              <a:ext uri="{FF2B5EF4-FFF2-40B4-BE49-F238E27FC236}">
                <a16:creationId xmlns:a16="http://schemas.microsoft.com/office/drawing/2014/main" id="{69C34A47-2B41-40E1-BA2F-C0E44318930E}"/>
              </a:ext>
            </a:extLst>
          </p:cNvPr>
          <p:cNvSpPr txBox="1">
            <a:spLocks/>
          </p:cNvSpPr>
          <p:nvPr/>
        </p:nvSpPr>
        <p:spPr>
          <a:xfrm>
            <a:off x="-10800" y="1188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5792C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4A4A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Any relevant risk factors?</a:t>
            </a:r>
          </a:p>
        </p:txBody>
      </p:sp>
      <p:pic>
        <p:nvPicPr>
          <p:cNvPr id="36" name="Espace réservé du contenu 7">
            <a:extLst>
              <a:ext uri="{FF2B5EF4-FFF2-40B4-BE49-F238E27FC236}">
                <a16:creationId xmlns:a16="http://schemas.microsoft.com/office/drawing/2014/main" id="{16F722DA-965B-4934-BC02-75E12E5F84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"/>
          <a:stretch/>
        </p:blipFill>
        <p:spPr bwMode="auto">
          <a:xfrm>
            <a:off x="4155433" y="2388146"/>
            <a:ext cx="4762274" cy="28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40069965-B13B-48A7-8A8B-491DC2223188}"/>
              </a:ext>
            </a:extLst>
          </p:cNvPr>
          <p:cNvSpPr txBox="1"/>
          <p:nvPr/>
        </p:nvSpPr>
        <p:spPr>
          <a:xfrm>
            <a:off x="0" y="62424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Source: Guinat 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 (2019) </a:t>
            </a:r>
            <a:r>
              <a:rPr lang="fr-FR" sz="1200" i="1" dirty="0" err="1">
                <a:solidFill>
                  <a:schemeClr val="bg1">
                    <a:lumMod val="75000"/>
                  </a:schemeClr>
                </a:solidFill>
              </a:rPr>
              <a:t>Sci</a:t>
            </a:r>
            <a:r>
              <a:rPr lang="fr-FR" sz="1200" i="1" dirty="0">
                <a:solidFill>
                  <a:schemeClr val="bg1">
                    <a:lumMod val="75000"/>
                  </a:schemeClr>
                </a:solidFill>
              </a:rPr>
              <a:t>. Rep.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ous-titre 1">
                <a:extLst>
                  <a:ext uri="{FF2B5EF4-FFF2-40B4-BE49-F238E27FC236}">
                    <a16:creationId xmlns:a16="http://schemas.microsoft.com/office/drawing/2014/main" id="{EE47247E-1949-4F0E-B2E2-051BE4D186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828800"/>
                <a:ext cx="7104112" cy="4176457"/>
              </a:xfrm>
              <a:prstGeom prst="rect">
                <a:avLst/>
              </a:prstGeom>
            </p:spPr>
            <p:txBody>
              <a:bodyPr lIns="540000" tIns="0" rIns="360000" anchor="t" anchorCtr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SzPct val="110000"/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76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5792C9"/>
                  </a:buClr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92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44000" indent="-2160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>
                      <a:lumMod val="50000"/>
                    </a:schemeClr>
                  </a:buClr>
                  <a:buFont typeface=".AppleSystemUIFont" charset="-120"/>
                  <a:buChar char="–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Density of fattening duck farms &amp; movements</a:t>
                </a:r>
              </a:p>
            </p:txBody>
          </p:sp>
        </mc:Choice>
        <mc:Fallback xmlns="">
          <p:sp>
            <p:nvSpPr>
              <p:cNvPr id="32" name="Sous-titre 1">
                <a:extLst>
                  <a:ext uri="{FF2B5EF4-FFF2-40B4-BE49-F238E27FC236}">
                    <a16:creationId xmlns:a16="http://schemas.microsoft.com/office/drawing/2014/main" id="{EE47247E-1949-4F0E-B2E2-051BE4D18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28800"/>
                <a:ext cx="7104112" cy="4176457"/>
              </a:xfrm>
              <a:prstGeom prst="rect">
                <a:avLst/>
              </a:prstGeom>
              <a:blipFill>
                <a:blip r:embed="rId7"/>
                <a:stretch>
                  <a:fillRect t="-2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 32">
            <a:extLst>
              <a:ext uri="{FF2B5EF4-FFF2-40B4-BE49-F238E27FC236}">
                <a16:creationId xmlns:a16="http://schemas.microsoft.com/office/drawing/2014/main" id="{7F0F1BC5-0FB4-4FD6-BFA5-4569834B3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568984" y="1449902"/>
            <a:ext cx="660542" cy="884849"/>
          </a:xfrm>
          <a:prstGeom prst="ellipse">
            <a:avLst/>
          </a:prstGeom>
        </p:spPr>
      </p:pic>
      <p:pic>
        <p:nvPicPr>
          <p:cNvPr id="34" name="Espace réservé du contenu 3">
            <a:extLst>
              <a:ext uri="{FF2B5EF4-FFF2-40B4-BE49-F238E27FC236}">
                <a16:creationId xmlns:a16="http://schemas.microsoft.com/office/drawing/2014/main" id="{3BE6D470-B918-4530-926F-4C8A619AC33E}"/>
              </a:ext>
            </a:extLst>
          </p:cNvPr>
          <p:cNvPicPr>
            <a:picLocks noGrp="1"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00" y="1519388"/>
            <a:ext cx="1320417" cy="7378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B67A6C-E3BB-44A6-8AAF-AE6A942E6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" y="2388146"/>
            <a:ext cx="3429734" cy="343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675999FF-310C-4DA3-854B-AF002CBAB0BB}"/>
                  </a:ext>
                </a:extLst>
              </p:cNvPr>
              <p:cNvSpPr txBox="1"/>
              <p:nvPr/>
            </p:nvSpPr>
            <p:spPr>
              <a:xfrm>
                <a:off x="3394664" y="3481971"/>
                <a:ext cx="53059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675999FF-310C-4DA3-854B-AF002CBAB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64" y="3481971"/>
                <a:ext cx="530593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EB3AD830-F2FB-4B1E-A7E4-4877BA465AE0}"/>
              </a:ext>
            </a:extLst>
          </p:cNvPr>
          <p:cNvSpPr txBox="1"/>
          <p:nvPr/>
        </p:nvSpPr>
        <p:spPr>
          <a:xfrm>
            <a:off x="3925257" y="2553495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outgoing fattening duck movements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14B300-1D16-4777-9E8C-79B980FB63B2}"/>
              </a:ext>
            </a:extLst>
          </p:cNvPr>
          <p:cNvSpPr txBox="1"/>
          <p:nvPr/>
        </p:nvSpPr>
        <p:spPr>
          <a:xfrm>
            <a:off x="3925256" y="2836620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fattening duck farms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B4F5BE7-3D12-4C5D-B560-D6FB51E3D95B}"/>
              </a:ext>
            </a:extLst>
          </p:cNvPr>
          <p:cNvSpPr txBox="1"/>
          <p:nvPr/>
        </p:nvSpPr>
        <p:spPr>
          <a:xfrm>
            <a:off x="3925255" y="3091334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waterways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DBF1682-FB52-4C08-889D-4145E67B66EE}"/>
              </a:ext>
            </a:extLst>
          </p:cNvPr>
          <p:cNvSpPr txBox="1"/>
          <p:nvPr/>
        </p:nvSpPr>
        <p:spPr>
          <a:xfrm>
            <a:off x="3923265" y="3335745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GB" sz="1050" dirty="0"/>
              <a:t>Density of incoming fattening duck movements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44D18F0-BD30-4E3E-A3A3-E561C7128CE2}"/>
              </a:ext>
            </a:extLst>
          </p:cNvPr>
          <p:cNvSpPr txBox="1"/>
          <p:nvPr/>
        </p:nvSpPr>
        <p:spPr>
          <a:xfrm>
            <a:off x="3923264" y="3637670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broiler duck farms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1DFC761-6E92-4F8A-AEA4-50B941CBC82F}"/>
              </a:ext>
            </a:extLst>
          </p:cNvPr>
          <p:cNvSpPr txBox="1"/>
          <p:nvPr/>
        </p:nvSpPr>
        <p:spPr>
          <a:xfrm>
            <a:off x="3921271" y="3891586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outdoor fattening duck farms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BC75540-BF49-48E4-8476-585CAA6BC9B8}"/>
              </a:ext>
            </a:extLst>
          </p:cNvPr>
          <p:cNvSpPr txBox="1"/>
          <p:nvPr/>
        </p:nvSpPr>
        <p:spPr>
          <a:xfrm>
            <a:off x="3921271" y="4174243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chicken farms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BDD120D-C834-4206-9B75-366EC53F904C}"/>
              </a:ext>
            </a:extLst>
          </p:cNvPr>
          <p:cNvSpPr txBox="1"/>
          <p:nvPr/>
        </p:nvSpPr>
        <p:spPr>
          <a:xfrm>
            <a:off x="3926560" y="4430111"/>
            <a:ext cx="259095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rtlCol="0">
            <a:spAutoFit/>
          </a:bodyPr>
          <a:lstStyle/>
          <a:p>
            <a:pPr algn="r"/>
            <a:r>
              <a:rPr lang="en-GB" sz="1050" dirty="0"/>
              <a:t>Density of human population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90340F-B7AC-4536-8A1E-74F1009AADD8}"/>
              </a:ext>
            </a:extLst>
          </p:cNvPr>
          <p:cNvSpPr/>
          <p:nvPr/>
        </p:nvSpPr>
        <p:spPr>
          <a:xfrm>
            <a:off x="3793191" y="2481776"/>
            <a:ext cx="5027281" cy="600602"/>
          </a:xfrm>
          <a:prstGeom prst="rect">
            <a:avLst/>
          </a:prstGeom>
          <a:noFill/>
          <a:ln w="28575">
            <a:solidFill>
              <a:srgbClr val="04A4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97C81B8-51E3-449A-BA7C-AA94CFCECFFA}"/>
              </a:ext>
            </a:extLst>
          </p:cNvPr>
          <p:cNvGrpSpPr/>
          <p:nvPr/>
        </p:nvGrpSpPr>
        <p:grpSpPr>
          <a:xfrm>
            <a:off x="223562" y="2388146"/>
            <a:ext cx="2944809" cy="3435246"/>
            <a:chOff x="223562" y="2388146"/>
            <a:chExt cx="2944809" cy="343524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F563EE0-AADE-4BD7-BA6C-3CCF153CB7CE}"/>
                </a:ext>
              </a:extLst>
            </p:cNvPr>
            <p:cNvGrpSpPr/>
            <p:nvPr/>
          </p:nvGrpSpPr>
          <p:grpSpPr>
            <a:xfrm>
              <a:off x="223562" y="2452056"/>
              <a:ext cx="2944809" cy="3371336"/>
              <a:chOff x="223562" y="2452056"/>
              <a:chExt cx="2944809" cy="3371336"/>
            </a:xfrm>
          </p:grpSpPr>
          <p:pic>
            <p:nvPicPr>
              <p:cNvPr id="55" name="Espace réservé du contenu 3">
                <a:extLst>
                  <a:ext uri="{FF2B5EF4-FFF2-40B4-BE49-F238E27FC236}">
                    <a16:creationId xmlns:a16="http://schemas.microsoft.com/office/drawing/2014/main" id="{A39C42A7-28E5-42F9-AEEC-406A7A47B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26293" y="2452056"/>
                <a:ext cx="2942078" cy="2729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F2F5642A-32DC-4BCB-B260-F880CBF96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928" y="5181599"/>
                <a:ext cx="2942077" cy="64179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CE2D6C6-B206-4EE4-AEAB-0BD69C2E4102}"/>
                  </a:ext>
                </a:extLst>
              </p:cNvPr>
              <p:cNvSpPr/>
              <p:nvPr/>
            </p:nvSpPr>
            <p:spPr>
              <a:xfrm>
                <a:off x="223562" y="4788805"/>
                <a:ext cx="1178720" cy="39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FDD206-100C-4648-9A4D-E9A16DC29F3F}"/>
                </a:ext>
              </a:extLst>
            </p:cNvPr>
            <p:cNvSpPr/>
            <p:nvPr/>
          </p:nvSpPr>
          <p:spPr>
            <a:xfrm>
              <a:off x="226293" y="2388146"/>
              <a:ext cx="169243" cy="248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6" name="Picture 8" descr="Mathilde Paul – The Conversation">
            <a:extLst>
              <a:ext uri="{FF2B5EF4-FFF2-40B4-BE49-F238E27FC236}">
                <a16:creationId xmlns:a16="http://schemas.microsoft.com/office/drawing/2014/main" id="{7EBF944F-08E3-4CEB-BEDD-6405FD64E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 bwMode="auto">
          <a:xfrm>
            <a:off x="7280770" y="38388"/>
            <a:ext cx="588000" cy="88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BB6B4E3C-ED7C-4AF3-BC5A-85244AA7F6A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5" t="4903" r="24334" b="18132"/>
          <a:stretch/>
        </p:blipFill>
        <p:spPr>
          <a:xfrm>
            <a:off x="6694019" y="38656"/>
            <a:ext cx="586751" cy="8820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724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6" grpId="0"/>
    </p:bldLst>
  </p:timing>
</p:sld>
</file>

<file path=ppt/theme/theme1.xml><?xml version="1.0" encoding="utf-8"?>
<a:theme xmlns:a="http://schemas.openxmlformats.org/drawingml/2006/main" name="Masque PPT_ENVT_4-3">
  <a:themeElements>
    <a:clrScheme name="ENVT">
      <a:dk1>
        <a:sysClr val="windowText" lastClr="000000"/>
      </a:dk1>
      <a:lt1>
        <a:sysClr val="window" lastClr="FFFFFF"/>
      </a:lt1>
      <a:dk2>
        <a:srgbClr val="3D408F"/>
      </a:dk2>
      <a:lt2>
        <a:srgbClr val="EEECE1"/>
      </a:lt2>
      <a:accent1>
        <a:srgbClr val="DE1C21"/>
      </a:accent1>
      <a:accent2>
        <a:srgbClr val="781614"/>
      </a:accent2>
      <a:accent3>
        <a:srgbClr val="F8AA29"/>
      </a:accent3>
      <a:accent4>
        <a:srgbClr val="40B1BA"/>
      </a:accent4>
      <a:accent5>
        <a:srgbClr val="6A7A93"/>
      </a:accent5>
      <a:accent6>
        <a:srgbClr val="3D408F"/>
      </a:accent6>
      <a:hlink>
        <a:srgbClr val="DE1C21"/>
      </a:hlink>
      <a:folHlink>
        <a:srgbClr val="7816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in screen">
  <a:themeElements>
    <a:clrScheme name="FA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791C8"/>
      </a:accent1>
      <a:accent2>
        <a:srgbClr val="1A648C"/>
      </a:accent2>
      <a:accent3>
        <a:srgbClr val="508931"/>
      </a:accent3>
      <a:accent4>
        <a:srgbClr val="EF781F"/>
      </a:accent4>
      <a:accent5>
        <a:srgbClr val="AB957B"/>
      </a:accent5>
      <a:accent6>
        <a:srgbClr val="A81E3B"/>
      </a:accent6>
      <a:hlink>
        <a:srgbClr val="5791C8"/>
      </a:hlink>
      <a:folHlink>
        <a:srgbClr val="79797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B0C303-AD70-AA45-B95F-BD78E5B9B257}" vid="{16F85751-97A9-C842-87E1-8F923BBBD22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PPT_ENVT_4-3</Template>
  <TotalTime>11753</TotalTime>
  <Words>1636</Words>
  <Application>Microsoft Office PowerPoint</Application>
  <PresentationFormat>Affichage à l'écran (4:3)</PresentationFormat>
  <Paragraphs>343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.AppleSystemUIFont</vt:lpstr>
      <vt:lpstr>DIN Condensed</vt:lpstr>
      <vt:lpstr>Cambria Math</vt:lpstr>
      <vt:lpstr>DIN Condensed</vt:lpstr>
      <vt:lpstr>Calibri</vt:lpstr>
      <vt:lpstr>Calibri Light</vt:lpstr>
      <vt:lpstr>Wingdings</vt:lpstr>
      <vt:lpstr>Masque PPT_ENVT_4-3</vt:lpstr>
      <vt:lpstr>Main screen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École Nationale Vétérinaire de Toulouse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Lambert</dc:creator>
  <cp:lastModifiedBy>Sébastien Lambert</cp:lastModifiedBy>
  <cp:revision>473</cp:revision>
  <dcterms:created xsi:type="dcterms:W3CDTF">2019-01-28T08:13:31Z</dcterms:created>
  <dcterms:modified xsi:type="dcterms:W3CDTF">2025-10-21T07:27:54Z</dcterms:modified>
</cp:coreProperties>
</file>