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057" r:id="rId3"/>
    <p:sldId id="281" r:id="rId4"/>
    <p:sldId id="2047" r:id="rId5"/>
    <p:sldId id="316" r:id="rId6"/>
    <p:sldId id="693" r:id="rId7"/>
    <p:sldId id="711" r:id="rId8"/>
    <p:sldId id="2033" r:id="rId9"/>
    <p:sldId id="264" r:id="rId10"/>
    <p:sldId id="694" r:id="rId11"/>
    <p:sldId id="695" r:id="rId12"/>
    <p:sldId id="696" r:id="rId13"/>
    <p:sldId id="322" r:id="rId14"/>
    <p:sldId id="697" r:id="rId15"/>
    <p:sldId id="2059" r:id="rId16"/>
    <p:sldId id="2049" r:id="rId17"/>
    <p:sldId id="205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0C5B2B-A8E6-5547-92BE-3521686407A3}">
          <p14:sldIdLst>
            <p14:sldId id="257"/>
          </p14:sldIdLst>
        </p14:section>
        <p14:section name="Background" id="{114125A3-32A2-0641-85C1-078201E4642D}">
          <p14:sldIdLst>
            <p14:sldId id="2057"/>
            <p14:sldId id="281"/>
            <p14:sldId id="2047"/>
          </p14:sldIdLst>
        </p14:section>
        <p14:section name="Hendra" id="{1E766DAD-734C-FB4E-89B6-83B0AF9E7D06}">
          <p14:sldIdLst>
            <p14:sldId id="316"/>
            <p14:sldId id="693"/>
            <p14:sldId id="711"/>
            <p14:sldId id="2033"/>
            <p14:sldId id="264"/>
            <p14:sldId id="694"/>
            <p14:sldId id="695"/>
            <p14:sldId id="696"/>
            <p14:sldId id="322"/>
            <p14:sldId id="697"/>
            <p14:sldId id="2059"/>
            <p14:sldId id="2049"/>
          </p14:sldIdLst>
        </p14:section>
        <p14:section name="Conclusions" id="{1E9C2344-78B5-7E4C-BBD5-B9EE66515C9D}">
          <p14:sldIdLst>
            <p14:sldId id="20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37DB"/>
    <a:srgbClr val="FF2F92"/>
    <a:srgbClr val="4472C4"/>
    <a:srgbClr val="006217"/>
    <a:srgbClr val="9CF562"/>
    <a:srgbClr val="909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D2A04A-D4C6-F649-B93A-187CF1C84932}" v="42" dt="2025-10-20T14:53:19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0"/>
    <p:restoredTop sz="96327"/>
  </p:normalViewPr>
  <p:slideViewPr>
    <p:cSldViewPr snapToGrid="0">
      <p:cViewPr varScale="1">
        <p:scale>
          <a:sx n="128" d="100"/>
          <a:sy n="128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83DF8-5517-D84F-8333-16CFFAAA3DC3}" type="datetimeFigureOut">
              <a:t>10/21/25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DAAA9-206A-0D43-B9C3-1CD3E902F7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4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4013-7D6B-33A6-65A6-490F0ED97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4BCBC-91BC-51DE-3714-688426935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91629-8427-A45E-3E6D-6101434B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88812-7F22-5324-1765-405C50D7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F787E-02F7-6B63-DC84-8DB4B628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7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50503-DC57-DC58-5D22-F079ECEF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B28E57-0060-7D0A-4BCD-B57C3F973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FF965-69E4-3E2E-0B1F-26B13BFC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1943F-B891-6C04-3ADA-55970EC5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7824-9543-FE2D-AD79-9A60B609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7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749175-05E7-275B-BCFF-984F7D9BB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4BEA8-F379-DA47-830D-E64F4D6D1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306B1-20A1-14E4-2D8C-90E5C334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0666F-A384-52D6-C3F7-1C363BFA5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8955-93A7-A7D6-50E8-F2705940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5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BEB34-9445-B7B6-F56C-138444A81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58F84-4EB6-EA2D-2346-0EB5C7CE8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1158-A1B2-ADC3-EBF6-F54329A2B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D711D-48B6-75A5-3D8B-2973E343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0F784-B508-2F85-0646-FA26498F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5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508D-3B9A-CC45-A15E-9DDF91E7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96504-A95E-02A9-9E86-50C063C0A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49005-09C4-902A-E507-0ED573E9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AF282-BE88-3E0F-082C-DDF5A604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98236-5334-BE93-DA4E-5837D119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3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4883-7E2A-B967-36C2-C9F756E9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EA120-7A7C-27B8-E5FF-BAFAF247E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9DF90-5A38-8E27-9A83-C99F6FC23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81432-6020-CA50-9638-7E0CA025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5D48-E8C4-A953-176E-C6834344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A7DBA-4E76-7E1C-9673-9F12C5E1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3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00B0-0743-9B98-3F29-2ED18538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7FA28-8DDD-02B9-2B59-D5CD780D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76745-83FC-E35C-DCB6-D605A838A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1EDD0-98C6-AD37-F6B7-B8AC9278D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20177-F703-ED1A-69EB-9B84C4369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C1372-1525-4BF6-3EA2-B1B626D5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0F167-9D01-F431-CE3B-D286CC62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1DA58-2BAA-B22A-2909-C40FA967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080B-56F7-B37E-BDEC-6EDA61C96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248E2-F9EE-75B7-0B23-2F350D98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113C0-36CB-A240-64F8-DF3FEFCF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90E8D-1687-27DC-5913-BC1EEA3D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56B1B-59DA-8007-9DE7-CF6B56051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445EB-277C-8090-1FD4-50BDD192B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6AB83-6BA5-EAD3-0D2C-B5E0D4C5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3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8E749-5064-D0E9-5E45-32380611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1FE5D-EAB4-6420-AC1B-77A6FA8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23A4C-919B-C51C-F008-B0E61CE9E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5B96A-20B5-4323-8EBA-D8D74539A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A5ED4-F3D1-F714-3F70-C37AE10A1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F45D4-52B8-EF58-54A3-B7BFFCC7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0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483C-660C-1AE5-F7D5-BD32F831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613A0-C3B4-47F4-1953-15EC24412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731DC-C04C-8479-9900-FA8265122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86627-D912-2FFC-9663-E2D28BD2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3638D-BBAF-A247-B1C2-0A705620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73A99-D451-815F-C0DD-CBBD43D1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6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00F24-5E81-4CAD-AFE6-E9F754A9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2E24-579E-41F4-8019-1834B889A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6D52B-03D9-960A-85E4-D89477B2D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88066-FBD3-E04F-8970-C1340158E17D}" type="datetimeFigureOut"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0DCDA-310D-3F22-11DD-69F8AA437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5E533-6E40-21C3-1816-AE6F689A0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B9F40-749D-9441-96D7-B5A97AA2C7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2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4.tiff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tiff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tiff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89C3C81-3DB2-990B-EB90-B1A5CAC78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7971B-6499-804D-8F96-3E2EE20E03A3}"/>
              </a:ext>
            </a:extLst>
          </p:cNvPr>
          <p:cNvSpPr txBox="1">
            <a:spLocks/>
          </p:cNvSpPr>
          <p:nvPr/>
        </p:nvSpPr>
        <p:spPr>
          <a:xfrm>
            <a:off x="762580" y="3676800"/>
            <a:ext cx="10666840" cy="30045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2800" b="1" dirty="0">
                <a:latin typeface="+mn-lt"/>
              </a:rPr>
              <a:t>The ghost in the flying machine: </a:t>
            </a:r>
          </a:p>
          <a:p>
            <a:pPr algn="ctr">
              <a:lnSpc>
                <a:spcPct val="150000"/>
              </a:lnSpc>
            </a:pPr>
            <a:r>
              <a:rPr lang="en-GB" sz="2800" b="1" dirty="0">
                <a:latin typeface="+mn-lt"/>
              </a:rPr>
              <a:t>inferring Hendra virus dynamics in bat populations from field data</a:t>
            </a:r>
          </a:p>
          <a:p>
            <a:pPr algn="ctr">
              <a:lnSpc>
                <a:spcPct val="150000"/>
              </a:lnSpc>
            </a:pPr>
            <a:endParaRPr lang="en-GB" sz="20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en-GB" sz="2400" dirty="0">
                <a:latin typeface="+mn-lt"/>
              </a:rPr>
              <a:t>Olivier Restif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C45323-93E6-F149-9732-ACA42C433041}"/>
              </a:ext>
            </a:extLst>
          </p:cNvPr>
          <p:cNvGrpSpPr/>
          <p:nvPr/>
        </p:nvGrpSpPr>
        <p:grpSpPr>
          <a:xfrm>
            <a:off x="9374276" y="5896406"/>
            <a:ext cx="2516907" cy="784958"/>
            <a:chOff x="6126486" y="5425748"/>
            <a:chExt cx="2920885" cy="9510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28035A-0F2E-DC4E-9EAF-C764DB53A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649" y="5425748"/>
              <a:ext cx="2638044" cy="5577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173913-4521-DE43-B7DD-C586E2FC2475}"/>
                </a:ext>
              </a:extLst>
            </p:cNvPr>
            <p:cNvSpPr txBox="1"/>
            <p:nvPr/>
          </p:nvSpPr>
          <p:spPr>
            <a:xfrm>
              <a:off x="6126486" y="5929297"/>
              <a:ext cx="2920885" cy="447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cap="small" spc="30" dirty="0">
                  <a:latin typeface="Georgia"/>
                  <a:ea typeface="Apple LiGothic" charset="0"/>
                  <a:cs typeface="Georgia"/>
                </a:rPr>
                <a:t>Veterinary Medicine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3C5AC-9C24-3CE9-9042-B78FAEFC7C9F}"/>
              </a:ext>
            </a:extLst>
          </p:cNvPr>
          <p:cNvGrpSpPr/>
          <p:nvPr/>
        </p:nvGrpSpPr>
        <p:grpSpPr>
          <a:xfrm>
            <a:off x="98091" y="5608076"/>
            <a:ext cx="2044278" cy="1092398"/>
            <a:chOff x="78213" y="149225"/>
            <a:chExt cx="2044278" cy="10923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35567F-7AA5-57A0-B2A3-4C70D0B9695F}"/>
                </a:ext>
              </a:extLst>
            </p:cNvPr>
            <p:cNvSpPr/>
            <p:nvPr/>
          </p:nvSpPr>
          <p:spPr>
            <a:xfrm>
              <a:off x="114300" y="149225"/>
              <a:ext cx="1968500" cy="109239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55AFE4-221D-3849-B958-455D0C24909B}"/>
                </a:ext>
              </a:extLst>
            </p:cNvPr>
            <p:cNvSpPr txBox="1"/>
            <p:nvPr/>
          </p:nvSpPr>
          <p:spPr>
            <a:xfrm>
              <a:off x="78213" y="841513"/>
              <a:ext cx="2044278" cy="400110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schemeClr val="bg2">
                  <a:alpha val="40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4F433B"/>
                  </a:solidFill>
                </a:rPr>
                <a:t>Bat</a:t>
              </a:r>
              <a:r>
                <a:rPr lang="en-US" sz="2000" b="1" dirty="0">
                  <a:solidFill>
                    <a:srgbClr val="909A45"/>
                  </a:solidFill>
                </a:rPr>
                <a:t>onehealth</a:t>
              </a:r>
              <a:r>
                <a:rPr lang="en-US" sz="2000" b="1" dirty="0">
                  <a:solidFill>
                    <a:srgbClr val="4F433B"/>
                  </a:solidFill>
                </a:rPr>
                <a:t>.org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9AC611-A025-D845-8D20-3BE055EEB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00" y="173117"/>
              <a:ext cx="1909904" cy="734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07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AD47997-5153-E74E-9CB5-66569B37DAFF}"/>
              </a:ext>
            </a:extLst>
          </p:cNvPr>
          <p:cNvSpPr/>
          <p:nvPr/>
        </p:nvSpPr>
        <p:spPr>
          <a:xfrm>
            <a:off x="2598011" y="2681562"/>
            <a:ext cx="2872408" cy="954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Immune response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A078B2-68A1-9047-9C6A-043A10697421}"/>
              </a:ext>
            </a:extLst>
          </p:cNvPr>
          <p:cNvSpPr/>
          <p:nvPr/>
        </p:nvSpPr>
        <p:spPr>
          <a:xfrm>
            <a:off x="5016947" y="2681561"/>
            <a:ext cx="2872408" cy="954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Infection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15B430-7A41-9E43-8042-651C66E21121}"/>
              </a:ext>
            </a:extLst>
          </p:cNvPr>
          <p:cNvSpPr/>
          <p:nvPr/>
        </p:nvSpPr>
        <p:spPr>
          <a:xfrm>
            <a:off x="7485581" y="2681560"/>
            <a:ext cx="2872408" cy="954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Transmission</a:t>
            </a: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6E8E53A5-BBB3-654A-9CEA-9046419A45DF}"/>
              </a:ext>
            </a:extLst>
          </p:cNvPr>
          <p:cNvSpPr/>
          <p:nvPr/>
        </p:nvSpPr>
        <p:spPr>
          <a:xfrm rot="5400000">
            <a:off x="3777500" y="5438303"/>
            <a:ext cx="513422" cy="496957"/>
          </a:xfrm>
          <a:prstGeom prst="stripedRightArrow">
            <a:avLst>
              <a:gd name="adj1" fmla="val 50001"/>
              <a:gd name="adj2" fmla="val 32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873AD7-47B7-F344-86DB-F00265767C5C}"/>
              </a:ext>
            </a:extLst>
          </p:cNvPr>
          <p:cNvSpPr txBox="1"/>
          <p:nvPr/>
        </p:nvSpPr>
        <p:spPr>
          <a:xfrm>
            <a:off x="3137207" y="6071002"/>
            <a:ext cx="179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Seroprevalence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19D15D-2AE7-6046-A022-A7B25292C7CB}"/>
              </a:ext>
            </a:extLst>
          </p:cNvPr>
          <p:cNvSpPr txBox="1"/>
          <p:nvPr/>
        </p:nvSpPr>
        <p:spPr>
          <a:xfrm>
            <a:off x="5556146" y="6071002"/>
            <a:ext cx="179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Prevalence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BD47C8FD-9BD5-7C46-A759-DFA9DB316B13}"/>
              </a:ext>
            </a:extLst>
          </p:cNvPr>
          <p:cNvSpPr/>
          <p:nvPr/>
        </p:nvSpPr>
        <p:spPr>
          <a:xfrm rot="5400000">
            <a:off x="6196438" y="5446347"/>
            <a:ext cx="513422" cy="496957"/>
          </a:xfrm>
          <a:prstGeom prst="stripedRightArrow">
            <a:avLst>
              <a:gd name="adj1" fmla="val 50001"/>
              <a:gd name="adj2" fmla="val 32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8C22D55D-73F0-0F4A-A32B-FAEF83E38DA3}"/>
              </a:ext>
            </a:extLst>
          </p:cNvPr>
          <p:cNvSpPr/>
          <p:nvPr/>
        </p:nvSpPr>
        <p:spPr>
          <a:xfrm rot="5400000">
            <a:off x="8615376" y="5454391"/>
            <a:ext cx="513422" cy="496957"/>
          </a:xfrm>
          <a:prstGeom prst="stripedRightArrow">
            <a:avLst>
              <a:gd name="adj1" fmla="val 50001"/>
              <a:gd name="adj2" fmla="val 32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B5D1B-ADAE-C043-B30F-A3717E1F048F}"/>
              </a:ext>
            </a:extLst>
          </p:cNvPr>
          <p:cNvSpPr txBox="1"/>
          <p:nvPr/>
        </p:nvSpPr>
        <p:spPr>
          <a:xfrm>
            <a:off x="7975084" y="6103179"/>
            <a:ext cx="179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Proportion positive samples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EDD268F-D262-E84C-AF0D-38EC8D5CE26D}"/>
              </a:ext>
            </a:extLst>
          </p:cNvPr>
          <p:cNvSpPr/>
          <p:nvPr/>
        </p:nvSpPr>
        <p:spPr>
          <a:xfrm>
            <a:off x="4649248" y="1389475"/>
            <a:ext cx="3550659" cy="954157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Environment</a:t>
            </a:r>
          </a:p>
        </p:txBody>
      </p:sp>
      <p:sp>
        <p:nvSpPr>
          <p:cNvPr id="29" name="Lightning Bolt 28">
            <a:extLst>
              <a:ext uri="{FF2B5EF4-FFF2-40B4-BE49-F238E27FC236}">
                <a16:creationId xmlns:a16="http://schemas.microsoft.com/office/drawing/2014/main" id="{07AFFB3C-4A45-694C-8758-D82C6FC33EA5}"/>
              </a:ext>
            </a:extLst>
          </p:cNvPr>
          <p:cNvSpPr/>
          <p:nvPr/>
        </p:nvSpPr>
        <p:spPr>
          <a:xfrm>
            <a:off x="7758907" y="2085695"/>
            <a:ext cx="651018" cy="616226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2E4E5C73-83C8-3E4C-9558-11FB37A7F019}"/>
              </a:ext>
            </a:extLst>
          </p:cNvPr>
          <p:cNvSpPr/>
          <p:nvPr/>
        </p:nvSpPr>
        <p:spPr>
          <a:xfrm flipH="1">
            <a:off x="4439228" y="2183693"/>
            <a:ext cx="651018" cy="616226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ightning Bolt 30">
            <a:extLst>
              <a:ext uri="{FF2B5EF4-FFF2-40B4-BE49-F238E27FC236}">
                <a16:creationId xmlns:a16="http://schemas.microsoft.com/office/drawing/2014/main" id="{9EAC2FF4-3E40-5E43-AD07-DD22AA838B29}"/>
              </a:ext>
            </a:extLst>
          </p:cNvPr>
          <p:cNvSpPr/>
          <p:nvPr/>
        </p:nvSpPr>
        <p:spPr>
          <a:xfrm rot="19728856" flipH="1">
            <a:off x="6222323" y="2284066"/>
            <a:ext cx="521469" cy="516696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B8651F-F098-3C4A-9586-061F7644791B}"/>
              </a:ext>
            </a:extLst>
          </p:cNvPr>
          <p:cNvGrpSpPr/>
          <p:nvPr/>
        </p:nvGrpSpPr>
        <p:grpSpPr>
          <a:xfrm>
            <a:off x="1937461" y="3690304"/>
            <a:ext cx="8370830" cy="1620301"/>
            <a:chOff x="1668520" y="2608943"/>
            <a:chExt cx="8370830" cy="162030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BECE415-6719-B545-B600-DEA883F33EE3}"/>
                </a:ext>
              </a:extLst>
            </p:cNvPr>
            <p:cNvCxnSpPr/>
            <p:nvPr/>
          </p:nvCxnSpPr>
          <p:spPr>
            <a:xfrm>
              <a:off x="2152650" y="2951922"/>
              <a:ext cx="7886700" cy="0"/>
            </a:xfrm>
            <a:prstGeom prst="line">
              <a:avLst/>
            </a:prstGeom>
            <a:ln w="571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Striped Right Arrow 8">
              <a:extLst>
                <a:ext uri="{FF2B5EF4-FFF2-40B4-BE49-F238E27FC236}">
                  <a16:creationId xmlns:a16="http://schemas.microsoft.com/office/drawing/2014/main" id="{4715A89D-4826-9542-8BFC-68C79862D133}"/>
                </a:ext>
              </a:extLst>
            </p:cNvPr>
            <p:cNvSpPr/>
            <p:nvPr/>
          </p:nvSpPr>
          <p:spPr>
            <a:xfrm rot="5400000">
              <a:off x="3354108" y="2771628"/>
              <a:ext cx="822327" cy="496957"/>
            </a:xfrm>
            <a:prstGeom prst="stripedRightArrow">
              <a:avLst>
                <a:gd name="adj1" fmla="val 50001"/>
                <a:gd name="adj2" fmla="val 32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0BA781-F2CD-C447-B515-188A8D1710B1}"/>
                </a:ext>
              </a:extLst>
            </p:cNvPr>
            <p:cNvSpPr txBox="1"/>
            <p:nvPr/>
          </p:nvSpPr>
          <p:spPr>
            <a:xfrm>
              <a:off x="2865779" y="3566824"/>
              <a:ext cx="1798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Serum antibody quantification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287B89-E587-8D41-885D-BB12616DC508}"/>
                </a:ext>
              </a:extLst>
            </p:cNvPr>
            <p:cNvSpPr txBox="1"/>
            <p:nvPr/>
          </p:nvSpPr>
          <p:spPr>
            <a:xfrm>
              <a:off x="5284719" y="3582913"/>
              <a:ext cx="1798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Viral RNA from individual bats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693999-0CAF-8541-BE3F-F635E28979A2}"/>
                </a:ext>
              </a:extLst>
            </p:cNvPr>
            <p:cNvSpPr txBox="1"/>
            <p:nvPr/>
          </p:nvSpPr>
          <p:spPr>
            <a:xfrm>
              <a:off x="7489966" y="3566824"/>
              <a:ext cx="2325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Viral RNA from pooled urine samples</a:t>
              </a:r>
            </a:p>
          </p:txBody>
        </p:sp>
        <p:sp>
          <p:nvSpPr>
            <p:cNvPr id="13" name="Striped Right Arrow 12">
              <a:extLst>
                <a:ext uri="{FF2B5EF4-FFF2-40B4-BE49-F238E27FC236}">
                  <a16:creationId xmlns:a16="http://schemas.microsoft.com/office/drawing/2014/main" id="{58C9D3FF-C36F-E444-ADB9-3DF1C64E54BF}"/>
                </a:ext>
              </a:extLst>
            </p:cNvPr>
            <p:cNvSpPr/>
            <p:nvPr/>
          </p:nvSpPr>
          <p:spPr>
            <a:xfrm rot="5400000">
              <a:off x="5773046" y="2771628"/>
              <a:ext cx="822327" cy="496957"/>
            </a:xfrm>
            <a:prstGeom prst="stripedRightArrow">
              <a:avLst>
                <a:gd name="adj1" fmla="val 50001"/>
                <a:gd name="adj2" fmla="val 32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riped Right Arrow 13">
              <a:extLst>
                <a:ext uri="{FF2B5EF4-FFF2-40B4-BE49-F238E27FC236}">
                  <a16:creationId xmlns:a16="http://schemas.microsoft.com/office/drawing/2014/main" id="{66273A6B-AF6B-9A46-8EAD-994C86BEE79C}"/>
                </a:ext>
              </a:extLst>
            </p:cNvPr>
            <p:cNvSpPr/>
            <p:nvPr/>
          </p:nvSpPr>
          <p:spPr>
            <a:xfrm rot="5400000">
              <a:off x="8241681" y="2771628"/>
              <a:ext cx="822327" cy="496957"/>
            </a:xfrm>
            <a:prstGeom prst="stripedRightArrow">
              <a:avLst>
                <a:gd name="adj1" fmla="val 50001"/>
                <a:gd name="adj2" fmla="val 32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EB4917-7CA5-8644-B331-5ED43C165C5B}"/>
                </a:ext>
              </a:extLst>
            </p:cNvPr>
            <p:cNvSpPr txBox="1"/>
            <p:nvPr/>
          </p:nvSpPr>
          <p:spPr>
            <a:xfrm>
              <a:off x="1668520" y="3705322"/>
              <a:ext cx="707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/>
                <a:t>Assay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2D476B-FA66-2F4B-AE6B-E499F67C27F6}"/>
              </a:ext>
            </a:extLst>
          </p:cNvPr>
          <p:cNvSpPr txBox="1"/>
          <p:nvPr/>
        </p:nvSpPr>
        <p:spPr>
          <a:xfrm>
            <a:off x="1937461" y="6071002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198E6-0A2A-9A4E-A90E-06A6C378149F}"/>
              </a:ext>
            </a:extLst>
          </p:cNvPr>
          <p:cNvSpPr txBox="1"/>
          <p:nvPr/>
        </p:nvSpPr>
        <p:spPr>
          <a:xfrm>
            <a:off x="1827295" y="413011"/>
            <a:ext cx="872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What mechanisms link environmental stressors to virus dynamics? </a:t>
            </a:r>
          </a:p>
        </p:txBody>
      </p:sp>
    </p:spTree>
    <p:extLst>
      <p:ext uri="{BB962C8B-B14F-4D97-AF65-F5344CB8AC3E}">
        <p14:creationId xmlns:p14="http://schemas.microsoft.com/office/powerpoint/2010/main" val="344758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 animBg="1"/>
      <p:bldP spid="19" grpId="0" animBg="1"/>
      <p:bldP spid="20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C6E2B0-061F-9F40-8E46-84D84A64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177" y="3967621"/>
            <a:ext cx="2983429" cy="2260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4EEF0-8243-FB44-9D44-82BEBA3F083B}"/>
              </a:ext>
            </a:extLst>
          </p:cNvPr>
          <p:cNvSpPr txBox="1">
            <a:spLocks/>
          </p:cNvSpPr>
          <p:nvPr/>
        </p:nvSpPr>
        <p:spPr>
          <a:xfrm>
            <a:off x="1943100" y="1143000"/>
            <a:ext cx="8305800" cy="5334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Specific subset: </a:t>
            </a:r>
            <a:r>
              <a:rPr lang="en-US" dirty="0" err="1"/>
              <a:t>Boonah</a:t>
            </a:r>
            <a:r>
              <a:rPr lang="en-US" dirty="0"/>
              <a:t> roost, linked to 2011 spillover event nearby.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Serology data detecting antibodies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Individual PCR data detecting viral RNA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Pooled under roost PCR data detecting viral RNA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Extensively studied roost with established colonies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5CC833-1043-C344-B2AD-D2092A4A0BCE}"/>
              </a:ext>
            </a:extLst>
          </p:cNvPr>
          <p:cNvSpPr txBox="1">
            <a:spLocks/>
          </p:cNvSpPr>
          <p:nvPr/>
        </p:nvSpPr>
        <p:spPr>
          <a:xfrm>
            <a:off x="2525713" y="211464"/>
            <a:ext cx="7140575" cy="887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+mn-lt"/>
              </a:rPr>
              <a:t>Analysis of historical Australian data</a:t>
            </a:r>
          </a:p>
          <a:p>
            <a:pPr algn="ctr"/>
            <a:r>
              <a:rPr lang="en-US" sz="1600" b="1" dirty="0">
                <a:latin typeface="+mn-lt"/>
              </a:rPr>
              <a:t>(Daniel Edson, Hume Field and collaborators)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4A36FBF2-1E00-734D-878C-B8C76193A670}"/>
              </a:ext>
            </a:extLst>
          </p:cNvPr>
          <p:cNvSpPr/>
          <p:nvPr/>
        </p:nvSpPr>
        <p:spPr>
          <a:xfrm rot="3044017">
            <a:off x="4664765" y="4442602"/>
            <a:ext cx="318052" cy="5035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3F01D6-8E1B-9847-A1AF-9E705DB76ADC}"/>
              </a:ext>
            </a:extLst>
          </p:cNvPr>
          <p:cNvSpPr txBox="1"/>
          <p:nvPr/>
        </p:nvSpPr>
        <p:spPr>
          <a:xfrm>
            <a:off x="1524001" y="6521065"/>
            <a:ext cx="2245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Field et al 2015, Edson et al 2015</a:t>
            </a:r>
          </a:p>
        </p:txBody>
      </p:sp>
    </p:spTree>
    <p:extLst>
      <p:ext uri="{BB962C8B-B14F-4D97-AF65-F5344CB8AC3E}">
        <p14:creationId xmlns:p14="http://schemas.microsoft.com/office/powerpoint/2010/main" val="139016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701FD-073E-5448-8B6B-4BF0D673034D}"/>
              </a:ext>
            </a:extLst>
          </p:cNvPr>
          <p:cNvSpPr txBox="1"/>
          <p:nvPr/>
        </p:nvSpPr>
        <p:spPr>
          <a:xfrm>
            <a:off x="4269147" y="577041"/>
            <a:ext cx="4055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One year of data from Boonah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AAC517FB-805F-3F49-BF40-2EDD2A3B1E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201" y="1391688"/>
            <a:ext cx="7195960" cy="4806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1E8566-F168-824A-9984-329BC849D988}"/>
              </a:ext>
            </a:extLst>
          </p:cNvPr>
          <p:cNvSpPr txBox="1"/>
          <p:nvPr/>
        </p:nvSpPr>
        <p:spPr>
          <a:xfrm>
            <a:off x="1502865" y="1898887"/>
            <a:ext cx="104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🦇💉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74034-38B0-E540-A7FA-7B12D7B16737}"/>
              </a:ext>
            </a:extLst>
          </p:cNvPr>
          <p:cNvSpPr txBox="1"/>
          <p:nvPr/>
        </p:nvSpPr>
        <p:spPr>
          <a:xfrm>
            <a:off x="1480624" y="3579570"/>
            <a:ext cx="104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🦇🧪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34E19-612B-1E43-93FB-1E3D1D4C54E7}"/>
              </a:ext>
            </a:extLst>
          </p:cNvPr>
          <p:cNvSpPr txBox="1"/>
          <p:nvPr/>
        </p:nvSpPr>
        <p:spPr>
          <a:xfrm>
            <a:off x="1333283" y="5039776"/>
            <a:ext cx="1159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🦇🦇🦇</a:t>
            </a:r>
          </a:p>
          <a:p>
            <a:pPr algn="ctr"/>
            <a:r>
              <a:rPr lang="en-US" sz="2400"/>
              <a:t>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03073A-FE02-3047-878B-1CA1C0D8A79C}"/>
              </a:ext>
            </a:extLst>
          </p:cNvPr>
          <p:cNvSpPr txBox="1"/>
          <p:nvPr/>
        </p:nvSpPr>
        <p:spPr>
          <a:xfrm>
            <a:off x="4503548" y="619858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7658F-82FD-204C-9DCD-079A21B90A3B}"/>
              </a:ext>
            </a:extLst>
          </p:cNvPr>
          <p:cNvSpPr txBox="1"/>
          <p:nvPr/>
        </p:nvSpPr>
        <p:spPr>
          <a:xfrm>
            <a:off x="7806653" y="619858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2014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D2CBC4-6BE6-AE43-B4C2-FA7AC3CF7DB0}"/>
              </a:ext>
            </a:extLst>
          </p:cNvPr>
          <p:cNvSpPr txBox="1"/>
          <p:nvPr/>
        </p:nvSpPr>
        <p:spPr>
          <a:xfrm>
            <a:off x="1410766" y="1580322"/>
            <a:ext cx="1222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Seroprevalence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00D83-D13E-9D4B-BA86-2D24EE0CBECB}"/>
              </a:ext>
            </a:extLst>
          </p:cNvPr>
          <p:cNvSpPr txBox="1"/>
          <p:nvPr/>
        </p:nvSpPr>
        <p:spPr>
          <a:xfrm>
            <a:off x="1370466" y="3220593"/>
            <a:ext cx="1303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Virus prevalence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B81AF4-A5D2-3947-8A59-C8DFAFEC9C21}"/>
              </a:ext>
            </a:extLst>
          </p:cNvPr>
          <p:cNvSpPr txBox="1"/>
          <p:nvPr/>
        </p:nvSpPr>
        <p:spPr>
          <a:xfrm>
            <a:off x="1337544" y="4722364"/>
            <a:ext cx="1331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Under-roost urine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0651E-F595-EF48-80C1-F47EB18B78A5}"/>
              </a:ext>
            </a:extLst>
          </p:cNvPr>
          <p:cNvSpPr txBox="1"/>
          <p:nvPr/>
        </p:nvSpPr>
        <p:spPr>
          <a:xfrm>
            <a:off x="3102169" y="6152422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Winter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82EA17B0-6EBF-1117-2D10-50BBF596F7F7}"/>
              </a:ext>
            </a:extLst>
          </p:cNvPr>
          <p:cNvSpPr/>
          <p:nvPr/>
        </p:nvSpPr>
        <p:spPr>
          <a:xfrm>
            <a:off x="5359203" y="6082748"/>
            <a:ext cx="437322" cy="392840"/>
          </a:xfrm>
          <a:prstGeom prst="up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7BDEE9-C8D0-6E98-EFF9-8C8AB27A6532}"/>
              </a:ext>
            </a:extLst>
          </p:cNvPr>
          <p:cNvSpPr txBox="1"/>
          <p:nvPr/>
        </p:nvSpPr>
        <p:spPr>
          <a:xfrm>
            <a:off x="9373245" y="6152422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Winter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C302C-56FB-27BE-8F67-630C6DD86325}"/>
              </a:ext>
            </a:extLst>
          </p:cNvPr>
          <p:cNvSpPr txBox="1"/>
          <p:nvPr/>
        </p:nvSpPr>
        <p:spPr>
          <a:xfrm>
            <a:off x="5203596" y="642908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Births</a:t>
            </a:r>
          </a:p>
        </p:txBody>
      </p:sp>
    </p:spTree>
    <p:extLst>
      <p:ext uri="{BB962C8B-B14F-4D97-AF65-F5344CB8AC3E}">
        <p14:creationId xmlns:p14="http://schemas.microsoft.com/office/powerpoint/2010/main" val="139999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60AC8B-7B53-EC2E-BCC3-DDC2AB63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82" y="1355848"/>
            <a:ext cx="5543875" cy="5317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4070A-1D81-8144-98ED-05C3078355BF}"/>
              </a:ext>
            </a:extLst>
          </p:cNvPr>
          <p:cNvSpPr txBox="1"/>
          <p:nvPr/>
        </p:nvSpPr>
        <p:spPr>
          <a:xfrm>
            <a:off x="980855" y="340677"/>
            <a:ext cx="3325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Dynamic models of infection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4E60F-24C2-1F44-AB8C-A44E7E90409C}"/>
              </a:ext>
            </a:extLst>
          </p:cNvPr>
          <p:cNvSpPr txBox="1"/>
          <p:nvPr/>
        </p:nvSpPr>
        <p:spPr>
          <a:xfrm>
            <a:off x="980856" y="1055595"/>
            <a:ext cx="2305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 = susceptible</a:t>
            </a:r>
          </a:p>
          <a:p>
            <a:r>
              <a:rPr lang="en-US"/>
              <a:t>I = infectious</a:t>
            </a:r>
          </a:p>
          <a:p>
            <a:r>
              <a:rPr lang="en-US"/>
              <a:t>L = latent infection</a:t>
            </a:r>
          </a:p>
          <a:p>
            <a:r>
              <a:rPr lang="en-US"/>
              <a:t>R = recovered immune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31AF5-5DCF-2D4D-99C4-7D38DA9A624E}"/>
              </a:ext>
            </a:extLst>
          </p:cNvPr>
          <p:cNvSpPr txBox="1"/>
          <p:nvPr/>
        </p:nvSpPr>
        <p:spPr>
          <a:xfrm>
            <a:off x="980855" y="3703969"/>
            <a:ext cx="266251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Birth pulse in October.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2EE7F-0D1A-2E44-8A2D-490799E46BB2}"/>
              </a:ext>
            </a:extLst>
          </p:cNvPr>
          <p:cNvSpPr txBox="1"/>
          <p:nvPr/>
        </p:nvSpPr>
        <p:spPr>
          <a:xfrm>
            <a:off x="980856" y="2373498"/>
            <a:ext cx="2978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Assumptions</a:t>
            </a:r>
            <a:r>
              <a:rPr lang="en-US" dirty="0"/>
              <a:t>: </a:t>
            </a:r>
            <a:r>
              <a:rPr lang="en-US" i="1" dirty="0"/>
              <a:t>I</a:t>
            </a:r>
            <a:r>
              <a:rPr lang="en-US" dirty="0"/>
              <a:t>, </a:t>
            </a:r>
            <a:r>
              <a:rPr lang="en-US" i="1" dirty="0"/>
              <a:t>L</a:t>
            </a:r>
            <a:r>
              <a:rPr lang="en-US" dirty="0"/>
              <a:t> and </a:t>
            </a:r>
            <a:r>
              <a:rPr lang="en-US" i="1" dirty="0"/>
              <a:t>R</a:t>
            </a:r>
            <a:r>
              <a:rPr lang="en-US" dirty="0"/>
              <a:t> bats are seropositive.</a:t>
            </a:r>
          </a:p>
          <a:p>
            <a:r>
              <a:rPr lang="en-US" dirty="0"/>
              <a:t>Only </a:t>
            </a:r>
            <a:r>
              <a:rPr lang="en-US" i="1" dirty="0"/>
              <a:t>I</a:t>
            </a:r>
            <a:r>
              <a:rPr lang="en-US" dirty="0"/>
              <a:t> bats are PCR positive.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232415C-4ACC-B141-B181-C269BE8A2BD0}"/>
              </a:ext>
            </a:extLst>
          </p:cNvPr>
          <p:cNvSpPr/>
          <p:nvPr/>
        </p:nvSpPr>
        <p:spPr>
          <a:xfrm>
            <a:off x="7333486" y="4624337"/>
            <a:ext cx="1608028" cy="450937"/>
          </a:xfrm>
          <a:prstGeom prst="cloud">
            <a:avLst/>
          </a:prstGeom>
          <a:solidFill>
            <a:srgbClr val="DA37D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/>
              <a:t>Reactivation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6362E64-4CF6-7846-ACBB-37BC872A130C}"/>
              </a:ext>
            </a:extLst>
          </p:cNvPr>
          <p:cNvSpPr/>
          <p:nvPr/>
        </p:nvSpPr>
        <p:spPr>
          <a:xfrm>
            <a:off x="7467957" y="1539432"/>
            <a:ext cx="1339086" cy="650421"/>
          </a:xfrm>
          <a:prstGeom prst="cloud">
            <a:avLst/>
          </a:prstGeom>
          <a:solidFill>
            <a:srgbClr val="DA37D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/>
              <a:t>Loss of immunity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6FC5ABB-2B60-1841-BD5E-BBBF3F84CAF7}"/>
              </a:ext>
            </a:extLst>
          </p:cNvPr>
          <p:cNvSpPr/>
          <p:nvPr/>
        </p:nvSpPr>
        <p:spPr>
          <a:xfrm>
            <a:off x="1101879" y="4530432"/>
            <a:ext cx="2915770" cy="1986891"/>
          </a:xfrm>
          <a:prstGeom prst="cloud">
            <a:avLst/>
          </a:prstGeom>
          <a:solidFill>
            <a:srgbClr val="DA37D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Hypothesis: there is an additional seasonal driver underlying infection dynamics</a:t>
            </a:r>
            <a:endParaRPr 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99344C-4E3C-DF1B-1745-7E7A18DB8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4565" y="281905"/>
            <a:ext cx="1242479" cy="14288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8B3043-3809-4EE9-C362-3B68C1B47286}"/>
              </a:ext>
            </a:extLst>
          </p:cNvPr>
          <p:cNvSpPr txBox="1"/>
          <p:nvPr/>
        </p:nvSpPr>
        <p:spPr>
          <a:xfrm>
            <a:off x="10813072" y="1710755"/>
            <a:ext cx="985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</a:rPr>
              <a:t>Elisa </a:t>
            </a:r>
            <a:r>
              <a:rPr lang="en-US" sz="1400" i="1" dirty="0" err="1">
                <a:latin typeface="Cambria" panose="02040503050406030204" pitchFamily="18" charset="0"/>
              </a:rPr>
              <a:t>Fesce</a:t>
            </a:r>
            <a:endParaRPr lang="en-US" sz="1400" i="1" dirty="0">
              <a:latin typeface="Cambria" panose="020405030504060302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0FCE9CE-2BB7-3899-E270-F88415A95FA8}"/>
              </a:ext>
            </a:extLst>
          </p:cNvPr>
          <p:cNvSpPr/>
          <p:nvPr/>
        </p:nvSpPr>
        <p:spPr>
          <a:xfrm>
            <a:off x="4724044" y="1710755"/>
            <a:ext cx="543695" cy="479098"/>
          </a:xfrm>
          <a:prstGeom prst="roundRect">
            <a:avLst/>
          </a:prstGeom>
          <a:solidFill>
            <a:srgbClr val="4472C4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32626FA-3850-4997-C504-07C53224A237}"/>
              </a:ext>
            </a:extLst>
          </p:cNvPr>
          <p:cNvSpPr/>
          <p:nvPr/>
        </p:nvSpPr>
        <p:spPr>
          <a:xfrm>
            <a:off x="4755476" y="4370707"/>
            <a:ext cx="543695" cy="479098"/>
          </a:xfrm>
          <a:prstGeom prst="roundRect">
            <a:avLst/>
          </a:prstGeom>
          <a:solidFill>
            <a:srgbClr val="4472C4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B77DF-9DE9-A748-8A90-01698D1312C0}"/>
              </a:ext>
            </a:extLst>
          </p:cNvPr>
          <p:cNvSpPr txBox="1"/>
          <p:nvPr/>
        </p:nvSpPr>
        <p:spPr>
          <a:xfrm>
            <a:off x="506275" y="357943"/>
            <a:ext cx="3634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Results: model comparison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1A4A29-7573-1442-A04A-CBE52E45D76E}"/>
              </a:ext>
            </a:extLst>
          </p:cNvPr>
          <p:cNvSpPr txBox="1"/>
          <p:nvPr/>
        </p:nvSpPr>
        <p:spPr>
          <a:xfrm>
            <a:off x="8701709" y="3744345"/>
            <a:ext cx="116666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Data (95% CI)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C65C4-C5D0-F8C1-011F-BBD687E9D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40" y="2298852"/>
            <a:ext cx="7860884" cy="28909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2B8CE-3597-D8CD-5133-82DAE38E26A3}"/>
              </a:ext>
            </a:extLst>
          </p:cNvPr>
          <p:cNvSpPr txBox="1"/>
          <p:nvPr/>
        </p:nvSpPr>
        <p:spPr>
          <a:xfrm>
            <a:off x="7178468" y="392126"/>
            <a:ext cx="4752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217"/>
                </a:solidFill>
              </a:rPr>
              <a:t>1. SIRS with seasonal loss of immunity (AIC 213)</a:t>
            </a:r>
          </a:p>
          <a:p>
            <a:r>
              <a:rPr lang="en-US" b="1" dirty="0">
                <a:solidFill>
                  <a:schemeClr val="accent2"/>
                </a:solidFill>
              </a:rPr>
              <a:t>2. SILI  with seasonal reactivation rate (AIC 224)</a:t>
            </a:r>
          </a:p>
          <a:p>
            <a:r>
              <a:rPr lang="en-US" b="1" dirty="0">
                <a:solidFill>
                  <a:srgbClr val="9CF562"/>
                </a:solidFill>
              </a:rPr>
              <a:t>3. SIRS with constant loss of immunity (AIC 272)</a:t>
            </a:r>
          </a:p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4. SILI  with constant reactivation rate (AIC 277)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198F3-6F35-0D41-BD6E-CE1DB4C9D8BE}"/>
              </a:ext>
            </a:extLst>
          </p:cNvPr>
          <p:cNvSpPr txBox="1"/>
          <p:nvPr/>
        </p:nvSpPr>
        <p:spPr>
          <a:xfrm>
            <a:off x="3150077" y="2517160"/>
            <a:ext cx="990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Birth pulse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⬇️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002CE-C349-27B7-F7B9-A3190FA1821A}"/>
              </a:ext>
            </a:extLst>
          </p:cNvPr>
          <p:cNvSpPr txBox="1"/>
          <p:nvPr/>
        </p:nvSpPr>
        <p:spPr>
          <a:xfrm>
            <a:off x="5433060" y="2223254"/>
            <a:ext cx="792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PCR+</a:t>
            </a:r>
          </a:p>
        </p:txBody>
      </p:sp>
    </p:spTree>
    <p:extLst>
      <p:ext uri="{BB962C8B-B14F-4D97-AF65-F5344CB8AC3E}">
        <p14:creationId xmlns:p14="http://schemas.microsoft.com/office/powerpoint/2010/main" val="104345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B8D3-9D08-07E1-14DA-0F4CC0765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05BB2-6158-E40C-6DEB-AFC69F0703C1}"/>
              </a:ext>
            </a:extLst>
          </p:cNvPr>
          <p:cNvSpPr txBox="1"/>
          <p:nvPr/>
        </p:nvSpPr>
        <p:spPr>
          <a:xfrm>
            <a:off x="506275" y="357943"/>
            <a:ext cx="3634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Results: model comparison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FD0AE-54D5-2DC8-BC20-C10831DEF2A5}"/>
              </a:ext>
            </a:extLst>
          </p:cNvPr>
          <p:cNvSpPr txBox="1"/>
          <p:nvPr/>
        </p:nvSpPr>
        <p:spPr>
          <a:xfrm>
            <a:off x="8771803" y="3365429"/>
            <a:ext cx="116666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Data (95% CI)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8DBAB-0B38-F6A7-F5E2-42816783F103}"/>
              </a:ext>
            </a:extLst>
          </p:cNvPr>
          <p:cNvSpPr txBox="1"/>
          <p:nvPr/>
        </p:nvSpPr>
        <p:spPr>
          <a:xfrm>
            <a:off x="7178468" y="392126"/>
            <a:ext cx="4752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217"/>
                </a:solidFill>
              </a:rPr>
              <a:t>1. SIRS with seasonal loss of immunity (AIC 213)</a:t>
            </a:r>
          </a:p>
          <a:p>
            <a:r>
              <a:rPr lang="en-US" b="1" dirty="0">
                <a:solidFill>
                  <a:schemeClr val="accent2"/>
                </a:solidFill>
              </a:rPr>
              <a:t>2. SILI  with seasonal reactivation rate (AIC 224)</a:t>
            </a:r>
          </a:p>
          <a:p>
            <a:r>
              <a:rPr lang="en-US" b="1" dirty="0">
                <a:solidFill>
                  <a:srgbClr val="9CF562"/>
                </a:solidFill>
              </a:rPr>
              <a:t>3. SIRS with constant loss of immunity (AIC 272)</a:t>
            </a:r>
          </a:p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4. SILI  with constant reactivation rate (AIC 277)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E4948F-05F8-9318-A50E-EEC64596A76A}"/>
              </a:ext>
            </a:extLst>
          </p:cNvPr>
          <p:cNvSpPr txBox="1"/>
          <p:nvPr/>
        </p:nvSpPr>
        <p:spPr>
          <a:xfrm>
            <a:off x="3149275" y="2905780"/>
            <a:ext cx="9909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Birth pulse</a:t>
            </a:r>
          </a:p>
          <a:p>
            <a:pPr algn="ctr"/>
            <a:endParaRPr lang="en-US" sz="1400" b="1" dirty="0">
              <a:solidFill>
                <a:schemeClr val="accent1"/>
              </a:solidFill>
            </a:endParaRP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⬇️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953FE-D23B-15D4-AD64-1E8259D9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29" y="2220431"/>
            <a:ext cx="7772400" cy="3047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9C565F-D5E7-C67F-59E5-481FF9E36C4D}"/>
              </a:ext>
            </a:extLst>
          </p:cNvPr>
          <p:cNvSpPr txBox="1"/>
          <p:nvPr/>
        </p:nvSpPr>
        <p:spPr>
          <a:xfrm>
            <a:off x="2323664" y="2109610"/>
            <a:ext cx="5056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Individual samples: PCR- Ab+ (L or R compartment)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DCA918C-E936-F916-9D6A-DD0AE22E9D77}"/>
              </a:ext>
            </a:extLst>
          </p:cNvPr>
          <p:cNvSpPr/>
          <p:nvPr/>
        </p:nvSpPr>
        <p:spPr>
          <a:xfrm>
            <a:off x="7178468" y="2905780"/>
            <a:ext cx="593932" cy="1338560"/>
          </a:xfrm>
          <a:prstGeom prst="roundRect">
            <a:avLst/>
          </a:prstGeom>
          <a:noFill/>
          <a:ln>
            <a:solidFill>
              <a:srgbClr val="0062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A1B0E0-55C3-2972-BE1F-0F684FE084D6}"/>
              </a:ext>
            </a:extLst>
          </p:cNvPr>
          <p:cNvSpPr txBox="1"/>
          <p:nvPr/>
        </p:nvSpPr>
        <p:spPr>
          <a:xfrm>
            <a:off x="3507603" y="3933131"/>
            <a:ext cx="990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Birth pulse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⬇️</a:t>
            </a:r>
          </a:p>
        </p:txBody>
      </p:sp>
    </p:spTree>
    <p:extLst>
      <p:ext uri="{BB962C8B-B14F-4D97-AF65-F5344CB8AC3E}">
        <p14:creationId xmlns:p14="http://schemas.microsoft.com/office/powerpoint/2010/main" val="30737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680867-CFA8-18D9-61B9-1F276ACFAA27}"/>
              </a:ext>
            </a:extLst>
          </p:cNvPr>
          <p:cNvGrpSpPr/>
          <p:nvPr/>
        </p:nvGrpSpPr>
        <p:grpSpPr>
          <a:xfrm>
            <a:off x="1150620" y="510540"/>
            <a:ext cx="5583708" cy="2638607"/>
            <a:chOff x="1150620" y="510540"/>
            <a:chExt cx="8223811" cy="3886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C6486F-560C-8FE6-5C55-0E2E16255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0620" y="510540"/>
              <a:ext cx="7772400" cy="3886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E7CD59-6D18-2327-BABF-8DBAFCE32FBF}"/>
                </a:ext>
              </a:extLst>
            </p:cNvPr>
            <p:cNvSpPr txBox="1"/>
            <p:nvPr/>
          </p:nvSpPr>
          <p:spPr>
            <a:xfrm>
              <a:off x="8923020" y="3268981"/>
              <a:ext cx="451411" cy="58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6DF482-7378-2414-3BFB-8217F0C06455}"/>
                </a:ext>
              </a:extLst>
            </p:cNvPr>
            <p:cNvSpPr txBox="1"/>
            <p:nvPr/>
          </p:nvSpPr>
          <p:spPr>
            <a:xfrm>
              <a:off x="8960329" y="3730646"/>
              <a:ext cx="373502" cy="58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E32EE5-E26B-4E23-66C9-DDAF71FECC81}"/>
                </a:ext>
              </a:extLst>
            </p:cNvPr>
            <p:cNvSpPr txBox="1"/>
            <p:nvPr/>
          </p:nvSpPr>
          <p:spPr>
            <a:xfrm>
              <a:off x="8868960" y="824270"/>
              <a:ext cx="484464" cy="58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R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E98C471-CEDB-4221-1417-D7CF39659A46}"/>
              </a:ext>
            </a:extLst>
          </p:cNvPr>
          <p:cNvSpPr txBox="1"/>
          <p:nvPr/>
        </p:nvSpPr>
        <p:spPr>
          <a:xfrm>
            <a:off x="3992880" y="65008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DA37DB"/>
                </a:solidFill>
              </a:rPr>
              <a:t>Loss of immunity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866B-C91D-9520-1D37-37CB8329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" y="3134313"/>
            <a:ext cx="5194789" cy="3242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B16864-5A44-77AB-3352-E1E3C6A3616B}"/>
              </a:ext>
            </a:extLst>
          </p:cNvPr>
          <p:cNvSpPr txBox="1"/>
          <p:nvPr/>
        </p:nvSpPr>
        <p:spPr>
          <a:xfrm>
            <a:off x="2964180" y="264169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Births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76044-1DE3-CCBB-E1C3-7B5CD15B72BF}"/>
              </a:ext>
            </a:extLst>
          </p:cNvPr>
          <p:cNvSpPr txBox="1"/>
          <p:nvPr/>
        </p:nvSpPr>
        <p:spPr>
          <a:xfrm>
            <a:off x="6436849" y="4989474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18EE0-2D22-07E5-2C81-C3BCF4917020}"/>
              </a:ext>
            </a:extLst>
          </p:cNvPr>
          <p:cNvSpPr txBox="1"/>
          <p:nvPr/>
        </p:nvSpPr>
        <p:spPr>
          <a:xfrm>
            <a:off x="6480732" y="5392077"/>
            <a:ext cx="253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07D46-673E-BB31-DF88-53AF8B5F80CE}"/>
              </a:ext>
            </a:extLst>
          </p:cNvPr>
          <p:cNvSpPr txBox="1"/>
          <p:nvPr/>
        </p:nvSpPr>
        <p:spPr>
          <a:xfrm>
            <a:off x="6436849" y="3560946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464FCA-299A-F930-010B-AD663D6E4AB0}"/>
              </a:ext>
            </a:extLst>
          </p:cNvPr>
          <p:cNvGrpSpPr/>
          <p:nvPr/>
        </p:nvGrpSpPr>
        <p:grpSpPr>
          <a:xfrm>
            <a:off x="7222394" y="923608"/>
            <a:ext cx="4789148" cy="4593535"/>
            <a:chOff x="4508182" y="1355848"/>
            <a:chExt cx="5543875" cy="53174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222FED-75B6-5D36-C706-23A0933EE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182" y="1355848"/>
              <a:ext cx="5543875" cy="5317435"/>
            </a:xfrm>
            <a:prstGeom prst="rect">
              <a:avLst/>
            </a:prstGeom>
          </p:spPr>
        </p:pic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FD4770A-1FDF-ACA4-E892-4B1786DD6C36}"/>
                </a:ext>
              </a:extLst>
            </p:cNvPr>
            <p:cNvSpPr/>
            <p:nvPr/>
          </p:nvSpPr>
          <p:spPr>
            <a:xfrm>
              <a:off x="7333486" y="4624337"/>
              <a:ext cx="1608028" cy="450937"/>
            </a:xfrm>
            <a:prstGeom prst="cloud">
              <a:avLst/>
            </a:prstGeom>
            <a:solidFill>
              <a:srgbClr val="DA37DB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/>
                <a:t>Reactivation</a:t>
              </a:r>
            </a:p>
          </p:txBody>
        </p:sp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2783C578-A8ED-4991-9145-30C4D0209864}"/>
                </a:ext>
              </a:extLst>
            </p:cNvPr>
            <p:cNvSpPr/>
            <p:nvPr/>
          </p:nvSpPr>
          <p:spPr>
            <a:xfrm>
              <a:off x="7467957" y="1539432"/>
              <a:ext cx="1339086" cy="650421"/>
            </a:xfrm>
            <a:prstGeom prst="cloud">
              <a:avLst/>
            </a:prstGeom>
            <a:solidFill>
              <a:srgbClr val="DA37DB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/>
                <a:t>Loss of immunity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7B3D4A5-B07C-C365-1CCA-8EBDB55DA8BB}"/>
                </a:ext>
              </a:extLst>
            </p:cNvPr>
            <p:cNvSpPr/>
            <p:nvPr/>
          </p:nvSpPr>
          <p:spPr>
            <a:xfrm>
              <a:off x="4724044" y="1710755"/>
              <a:ext cx="543695" cy="479098"/>
            </a:xfrm>
            <a:prstGeom prst="roundRect">
              <a:avLst/>
            </a:prstGeom>
            <a:solidFill>
              <a:srgbClr val="4472C4">
                <a:alpha val="3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4972FC3-0323-ECA7-7747-D293CBBA41C1}"/>
                </a:ext>
              </a:extLst>
            </p:cNvPr>
            <p:cNvSpPr/>
            <p:nvPr/>
          </p:nvSpPr>
          <p:spPr>
            <a:xfrm>
              <a:off x="4755476" y="4370707"/>
              <a:ext cx="543695" cy="479098"/>
            </a:xfrm>
            <a:prstGeom prst="roundRect">
              <a:avLst/>
            </a:prstGeom>
            <a:solidFill>
              <a:srgbClr val="4472C4">
                <a:alpha val="3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024080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6EA5-1BD6-BF4F-B175-F08B31D3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Conclusions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9A061B-DF21-2343-B289-858A24C66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C345E-E1B1-F44F-BD0F-D34A91D2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Field dynamics are best explained by models with seasonal loss of immunity.</a:t>
            </a:r>
          </a:p>
          <a:p>
            <a:r>
              <a:rPr lang="en-US" dirty="0"/>
              <a:t>Limited difference between SIRS and SILI dynamics, but testable predictions.</a:t>
            </a:r>
          </a:p>
          <a:p>
            <a:r>
              <a:rPr lang="en-US" dirty="0"/>
              <a:t>Next step: new dataset spanning 2+ years.</a:t>
            </a:r>
          </a:p>
          <a:p>
            <a:r>
              <a:rPr lang="en-US" dirty="0"/>
              <a:t>Future developments: viral diversity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54108D-F6AE-1248-B149-6223B4693A1A}"/>
              </a:ext>
            </a:extLst>
          </p:cNvPr>
          <p:cNvSpPr/>
          <p:nvPr/>
        </p:nvSpPr>
        <p:spPr>
          <a:xfrm rot="16200000">
            <a:off x="11045869" y="763730"/>
            <a:ext cx="18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batonehealth.org</a:t>
            </a:r>
          </a:p>
        </p:txBody>
      </p:sp>
    </p:spTree>
    <p:extLst>
      <p:ext uri="{BB962C8B-B14F-4D97-AF65-F5344CB8AC3E}">
        <p14:creationId xmlns:p14="http://schemas.microsoft.com/office/powerpoint/2010/main" val="22724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2240E8D-9BB3-8E4C-AF66-E20E9607249D}"/>
              </a:ext>
            </a:extLst>
          </p:cNvPr>
          <p:cNvSpPr txBox="1"/>
          <p:nvPr/>
        </p:nvSpPr>
        <p:spPr>
          <a:xfrm>
            <a:off x="1756434" y="1681525"/>
            <a:ext cx="15765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4F433B"/>
                </a:solidFill>
              </a:rPr>
              <a:t>Batonehealth.org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2BED3B-29FB-AF42-A3F5-12DE2B9C64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050" y="903087"/>
            <a:ext cx="2129122" cy="81846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4FC76D-B99A-9F1E-B48E-2B5767A182B0}"/>
              </a:ext>
            </a:extLst>
          </p:cNvPr>
          <p:cNvGrpSpPr/>
          <p:nvPr/>
        </p:nvGrpSpPr>
        <p:grpSpPr>
          <a:xfrm>
            <a:off x="2713285" y="2199962"/>
            <a:ext cx="6149989" cy="3527396"/>
            <a:chOff x="3594386" y="104430"/>
            <a:chExt cx="8403283" cy="47692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5EEF27-09B5-254B-8903-F2064983D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8000" contrast="-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4862" y="947018"/>
              <a:ext cx="7470337" cy="3811396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0EBD7DB-BEE6-7441-8D1A-7EC4BD375FC0}"/>
                </a:ext>
              </a:extLst>
            </p:cNvPr>
            <p:cNvSpPr/>
            <p:nvPr/>
          </p:nvSpPr>
          <p:spPr>
            <a:xfrm>
              <a:off x="7339751" y="2533433"/>
              <a:ext cx="256810" cy="291831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DCA75D7-652E-9C4F-B6B1-AAED2EBD1F81}"/>
                </a:ext>
              </a:extLst>
            </p:cNvPr>
            <p:cNvSpPr/>
            <p:nvPr/>
          </p:nvSpPr>
          <p:spPr>
            <a:xfrm>
              <a:off x="8224562" y="3192329"/>
              <a:ext cx="256810" cy="291831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A4B2B3F-B1BB-2C41-8DA3-E06F3DE6F8BC}"/>
                </a:ext>
              </a:extLst>
            </p:cNvPr>
            <p:cNvSpPr/>
            <p:nvPr/>
          </p:nvSpPr>
          <p:spPr>
            <a:xfrm>
              <a:off x="9117483" y="2226483"/>
              <a:ext cx="256810" cy="291831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3331658-F3BF-8E44-9647-B6BDCFFD120F}"/>
                </a:ext>
              </a:extLst>
            </p:cNvPr>
            <p:cNvSpPr/>
            <p:nvPr/>
          </p:nvSpPr>
          <p:spPr>
            <a:xfrm>
              <a:off x="10212856" y="3407230"/>
              <a:ext cx="256810" cy="291831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2539E89-44CA-BE42-B9B2-16270C9511BF}"/>
                </a:ext>
              </a:extLst>
            </p:cNvPr>
            <p:cNvSpPr/>
            <p:nvPr/>
          </p:nvSpPr>
          <p:spPr>
            <a:xfrm>
              <a:off x="7220009" y="1446075"/>
              <a:ext cx="256810" cy="291831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113227-B4B6-4B42-A612-F85C50819612}"/>
                </a:ext>
              </a:extLst>
            </p:cNvPr>
            <p:cNvSpPr/>
            <p:nvPr/>
          </p:nvSpPr>
          <p:spPr>
            <a:xfrm>
              <a:off x="5346463" y="1825260"/>
              <a:ext cx="256810" cy="291831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E7FECE-4808-F44C-BD6A-94629BB4FA5B}"/>
                </a:ext>
              </a:extLst>
            </p:cNvPr>
            <p:cNvSpPr txBox="1"/>
            <p:nvPr/>
          </p:nvSpPr>
          <p:spPr>
            <a:xfrm>
              <a:off x="3594386" y="354924"/>
              <a:ext cx="3015465" cy="2091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USA: 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Montana State University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NIH Rocky Mountains Lab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UCLA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Colorado State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Penn State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Johns Hopkins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Cornell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Texas Tech</a:t>
              </a:r>
              <a:endParaRPr lang="en-US" sz="1050" b="1" dirty="0">
                <a:effectLst>
                  <a:glow rad="127000">
                    <a:schemeClr val="bg1">
                      <a:alpha val="80000"/>
                    </a:schemeClr>
                  </a:glow>
                </a:effectLst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926B86-A7B9-014B-A8D3-66E30EF25471}"/>
                </a:ext>
              </a:extLst>
            </p:cNvPr>
            <p:cNvSpPr txBox="1"/>
            <p:nvPr/>
          </p:nvSpPr>
          <p:spPr>
            <a:xfrm>
              <a:off x="7022365" y="104430"/>
              <a:ext cx="3419290" cy="780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UK: 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Cambridge University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Institute of Zoology</a:t>
              </a:r>
              <a:endParaRPr lang="en-US" sz="1050" b="1" dirty="0">
                <a:effectLst>
                  <a:glow rad="127000">
                    <a:schemeClr val="bg1">
                      <a:alpha val="80000"/>
                    </a:schemeClr>
                  </a:glow>
                </a:effectLst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E1BF27-304B-8340-88F2-6C8368E63228}"/>
                </a:ext>
              </a:extLst>
            </p:cNvPr>
            <p:cNvSpPr txBox="1"/>
            <p:nvPr/>
          </p:nvSpPr>
          <p:spPr>
            <a:xfrm>
              <a:off x="9179912" y="3656527"/>
              <a:ext cx="2817757" cy="1217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Australia: 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Griffith University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Queensland University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Macquarie University</a:t>
              </a:r>
            </a:p>
            <a:p>
              <a:pPr marL="214313" indent="-214313">
                <a:buFontTx/>
                <a:buChar char="-"/>
              </a:pPr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NSW University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65DADC-68BA-6D41-8585-67EA14F20189}"/>
                </a:ext>
              </a:extLst>
            </p:cNvPr>
            <p:cNvSpPr txBox="1"/>
            <p:nvPr/>
          </p:nvSpPr>
          <p:spPr>
            <a:xfrm>
              <a:off x="6463834" y="2800669"/>
              <a:ext cx="1234697" cy="561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University of Ghana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AD447E1-3352-4642-89EC-18BADDD6FE3B}"/>
                </a:ext>
              </a:extLst>
            </p:cNvPr>
            <p:cNvSpPr txBox="1"/>
            <p:nvPr/>
          </p:nvSpPr>
          <p:spPr>
            <a:xfrm>
              <a:off x="7624071" y="3510964"/>
              <a:ext cx="1755702" cy="343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Madagascar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2A716F-344D-A14D-9B58-11C70CF70A23}"/>
                </a:ext>
              </a:extLst>
            </p:cNvPr>
            <p:cNvSpPr txBox="1"/>
            <p:nvPr/>
          </p:nvSpPr>
          <p:spPr>
            <a:xfrm>
              <a:off x="8239632" y="1767581"/>
              <a:ext cx="1755702" cy="561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50" b="1" dirty="0">
                  <a:effectLst>
                    <a:glow rad="127000">
                      <a:schemeClr val="bg1">
                        <a:alpha val="80000"/>
                      </a:schemeClr>
                    </a:glow>
                  </a:effectLst>
                </a:rPr>
                <a:t>Bangladesh: ICCDRB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92CE0-01FC-5B2A-2F64-6807CB4913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152" y="2430205"/>
            <a:ext cx="816901" cy="80186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A631A-F99E-EDC8-5622-50516A6375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2256" y="3667523"/>
            <a:ext cx="816901" cy="80675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5FBD4-CBCC-050D-46DD-AE53224A25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000" y="4816816"/>
            <a:ext cx="840324" cy="845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2570A8-FFC6-EE07-783A-56D9BBCD0E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101" y="3660135"/>
            <a:ext cx="821530" cy="8215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5BC7E8-A666-8D3A-ECA3-B40DDD9888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137" y="976556"/>
            <a:ext cx="901414" cy="9185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05D727-DA3C-E31B-FC9D-75520933BBC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522" y="4869009"/>
            <a:ext cx="801246" cy="8215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65F6E4-DE0F-F43B-A9DF-CDFAFF4097F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400" y="977835"/>
            <a:ext cx="901415" cy="9127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A0CA0B4-237D-9E06-C392-4CB22BB3E4DF}"/>
              </a:ext>
            </a:extLst>
          </p:cNvPr>
          <p:cNvSpPr txBox="1"/>
          <p:nvPr/>
        </p:nvSpPr>
        <p:spPr>
          <a:xfrm>
            <a:off x="1742226" y="3221240"/>
            <a:ext cx="9717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>
                <a:latin typeface="Cambria" panose="02040503050406030204" pitchFamily="18" charset="0"/>
              </a:rPr>
              <a:t>Raina Plowright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51F6C58-24BE-CD5E-F97D-394A1F8820F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527" y="976557"/>
            <a:ext cx="798056" cy="91776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6" name="Picture 2" descr="Scientific Advisory Board – Wabnet">
            <a:extLst>
              <a:ext uri="{FF2B5EF4-FFF2-40B4-BE49-F238E27FC236}">
                <a16:creationId xmlns:a16="http://schemas.microsoft.com/office/drawing/2014/main" id="{9A53AE8E-3465-1E0F-6948-BB4B4BFE1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628" y="3692476"/>
            <a:ext cx="795844" cy="9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84AA6A-735F-4652-F89C-7A398211A8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218" y="3708131"/>
            <a:ext cx="960180" cy="9601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406176A-6739-28EE-6163-6C7D5B70B4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643" y="4913435"/>
            <a:ext cx="902502" cy="9002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E393912-E173-0A4B-635B-F7E36F1A1F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9761" y="4944795"/>
            <a:ext cx="829578" cy="8295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7078150-38B8-3AFC-4B2E-FC44106B85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9220" y="5874009"/>
            <a:ext cx="902502" cy="9025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783D9A-969C-F316-A7D4-601405CC1C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3601" y="5928383"/>
            <a:ext cx="818461" cy="81846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AA0F52F-239E-48BF-0EFD-C99AC57EA7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86415" y="5741843"/>
            <a:ext cx="953807" cy="104322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632CE53-E376-41CD-4828-05FE7496386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07418" y="5804027"/>
            <a:ext cx="953808" cy="91918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535EEE2-056F-1629-15A5-A618B79A9D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56380" y="5780230"/>
            <a:ext cx="953809" cy="1077770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D7A948C-FCE5-1A4A-FFF2-6C8BAB0D042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28287" y="5782528"/>
            <a:ext cx="1037385" cy="1037385"/>
          </a:xfrm>
          <a:prstGeom prst="rect">
            <a:avLst/>
          </a:prstGeom>
        </p:spPr>
      </p:pic>
      <p:pic>
        <p:nvPicPr>
          <p:cNvPr id="10" name="Picture 2" descr="mmj">
            <a:extLst>
              <a:ext uri="{FF2B5EF4-FFF2-40B4-BE49-F238E27FC236}">
                <a16:creationId xmlns:a16="http://schemas.microsoft.com/office/drawing/2014/main" id="{114359F6-A4EC-F524-2512-059EF944D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340" y="983610"/>
            <a:ext cx="954942" cy="9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D5FE33-6329-2A8C-D841-1ABD7C4BC1D4}"/>
              </a:ext>
            </a:extLst>
          </p:cNvPr>
          <p:cNvSpPr txBox="1"/>
          <p:nvPr/>
        </p:nvSpPr>
        <p:spPr>
          <a:xfrm>
            <a:off x="6834289" y="1914210"/>
            <a:ext cx="702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Cambria" panose="02040503050406030204" pitchFamily="18" charset="0"/>
              </a:rPr>
              <a:t>Elisa </a:t>
            </a:r>
            <a:r>
              <a:rPr lang="en-US" sz="900" i="1" dirty="0" err="1">
                <a:latin typeface="Cambria" panose="02040503050406030204" pitchFamily="18" charset="0"/>
              </a:rPr>
              <a:t>Fesce</a:t>
            </a:r>
            <a:endParaRPr lang="en-US" sz="900" i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654154-D8C5-86FF-E354-9095F95A1754}"/>
              </a:ext>
            </a:extLst>
          </p:cNvPr>
          <p:cNvSpPr txBox="1"/>
          <p:nvPr/>
        </p:nvSpPr>
        <p:spPr>
          <a:xfrm>
            <a:off x="8660975" y="4481665"/>
            <a:ext cx="704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Cambria" panose="02040503050406030204" pitchFamily="18" charset="0"/>
              </a:rPr>
              <a:t>Alison Peel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B93542-9B1F-5BEE-FDD9-92604E178B65}"/>
              </a:ext>
            </a:extLst>
          </p:cNvPr>
          <p:cNvSpPr txBox="1"/>
          <p:nvPr/>
        </p:nvSpPr>
        <p:spPr>
          <a:xfrm>
            <a:off x="8670227" y="5688611"/>
            <a:ext cx="8290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Cambria" panose="02040503050406030204" pitchFamily="18" charset="0"/>
              </a:rPr>
              <a:t>Tamika Lunn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A7452F-C3DC-409A-1B0E-69CCEE3D4273}"/>
              </a:ext>
            </a:extLst>
          </p:cNvPr>
          <p:cNvSpPr txBox="1"/>
          <p:nvPr/>
        </p:nvSpPr>
        <p:spPr>
          <a:xfrm>
            <a:off x="9728686" y="4474276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Cambria" panose="02040503050406030204" pitchFamily="18" charset="0"/>
              </a:rPr>
              <a:t>Peggy Eby</a:t>
            </a:r>
          </a:p>
        </p:txBody>
      </p:sp>
    </p:spTree>
    <p:extLst>
      <p:ext uri="{BB962C8B-B14F-4D97-AF65-F5344CB8AC3E}">
        <p14:creationId xmlns:p14="http://schemas.microsoft.com/office/powerpoint/2010/main" val="837671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B24BD-1CB5-384D-B94B-3078BA96FC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215" y="857250"/>
            <a:ext cx="2937926" cy="51435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D3AB66-3634-0040-B46A-1806BD5612D1}"/>
              </a:ext>
            </a:extLst>
          </p:cNvPr>
          <p:cNvSpPr/>
          <p:nvPr/>
        </p:nvSpPr>
        <p:spPr>
          <a:xfrm>
            <a:off x="6628679" y="301991"/>
            <a:ext cx="3415640" cy="2516623"/>
          </a:xfrm>
          <a:prstGeom prst="roundRect">
            <a:avLst>
              <a:gd name="adj" fmla="val 12077"/>
            </a:avLst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A360F3-5FB1-D846-AA53-03CFA41FA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48" y="1369883"/>
            <a:ext cx="4482212" cy="1259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6FD80-2350-2C4C-895C-DF34E02C5218}"/>
              </a:ext>
            </a:extLst>
          </p:cNvPr>
          <p:cNvSpPr txBox="1"/>
          <p:nvPr/>
        </p:nvSpPr>
        <p:spPr>
          <a:xfrm>
            <a:off x="744148" y="1069801"/>
            <a:ext cx="2742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Nature Reviews Microbiology (2017)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7553F-0457-90C9-6810-060D68D51D39}"/>
              </a:ext>
            </a:extLst>
          </p:cNvPr>
          <p:cNvSpPr txBox="1"/>
          <p:nvPr/>
        </p:nvSpPr>
        <p:spPr>
          <a:xfrm>
            <a:off x="612742" y="3685880"/>
            <a:ext cx="6065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/>
              <a:t>Opening the lid on the reservoir:</a:t>
            </a:r>
          </a:p>
          <a:p>
            <a:pPr algn="ctr"/>
            <a:r>
              <a:rPr lang="en-US" sz="2000" b="1"/>
              <a:t>ecology, epidemiology, immunology in bat populations.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F7AB2-5672-132B-E4CA-06359A9826CD}"/>
              </a:ext>
            </a:extLst>
          </p:cNvPr>
          <p:cNvSpPr txBox="1"/>
          <p:nvPr/>
        </p:nvSpPr>
        <p:spPr>
          <a:xfrm>
            <a:off x="686475" y="4657672"/>
            <a:ext cx="5833648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i="1" dirty="0"/>
              <a:t>Lack of data on bat-virus dynamics.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i="1" dirty="0"/>
              <a:t>How much virus transmission is there among bats?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i="1" dirty="0"/>
              <a:t>Do bats clear infection or remain persistently infected?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i="1" dirty="0"/>
              <a:t>Estimate environmental drivers of infection and immunity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7BF5056-F8C0-E67E-F72C-8A439C831BCD}"/>
              </a:ext>
            </a:extLst>
          </p:cNvPr>
          <p:cNvSpPr/>
          <p:nvPr/>
        </p:nvSpPr>
        <p:spPr>
          <a:xfrm>
            <a:off x="6628679" y="2818614"/>
            <a:ext cx="3415640" cy="448794"/>
          </a:xfrm>
          <a:prstGeom prst="roundRect">
            <a:avLst>
              <a:gd name="adj" fmla="val 4568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0086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7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A97F8-2BA3-9547-A60C-6C2E64754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867" y="1940571"/>
            <a:ext cx="5505450" cy="3086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DF7D2D-D76A-B146-99E5-06A403178A5D}"/>
              </a:ext>
            </a:extLst>
          </p:cNvPr>
          <p:cNvSpPr/>
          <p:nvPr/>
        </p:nvSpPr>
        <p:spPr>
          <a:xfrm>
            <a:off x="7883804" y="2302458"/>
            <a:ext cx="690101" cy="1334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553B61-44BE-0441-81A2-20EA2D10166E}"/>
              </a:ext>
            </a:extLst>
          </p:cNvPr>
          <p:cNvSpPr/>
          <p:nvPr/>
        </p:nvSpPr>
        <p:spPr>
          <a:xfrm>
            <a:off x="5907569" y="3288007"/>
            <a:ext cx="668115" cy="951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AE07E2-7EC4-AF47-B868-0DBA492A3CB7}"/>
              </a:ext>
            </a:extLst>
          </p:cNvPr>
          <p:cNvSpPr txBox="1"/>
          <p:nvPr/>
        </p:nvSpPr>
        <p:spPr>
          <a:xfrm>
            <a:off x="3191106" y="448385"/>
            <a:ext cx="514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/>
              <a:t>Henipaviruses</a:t>
            </a:r>
            <a:r>
              <a:rPr lang="en-US" sz="3200" dirty="0"/>
              <a:t> from fruit bats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31791B-8345-2E44-BC2C-2FB25E5A14E4}"/>
              </a:ext>
            </a:extLst>
          </p:cNvPr>
          <p:cNvSpPr/>
          <p:nvPr/>
        </p:nvSpPr>
        <p:spPr>
          <a:xfrm>
            <a:off x="3012868" y="4659563"/>
            <a:ext cx="5020977" cy="444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F60D4E-4931-5948-AC0B-2960EF5041F4}"/>
              </a:ext>
            </a:extLst>
          </p:cNvPr>
          <p:cNvSpPr txBox="1"/>
          <p:nvPr/>
        </p:nvSpPr>
        <p:spPr>
          <a:xfrm>
            <a:off x="1608111" y="5554319"/>
            <a:ext cx="22600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Map from Kessler et al (2018)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18C62-7E0B-1048-A8F3-F43B815FE885}"/>
              </a:ext>
            </a:extLst>
          </p:cNvPr>
          <p:cNvGrpSpPr/>
          <p:nvPr/>
        </p:nvGrpSpPr>
        <p:grpSpPr>
          <a:xfrm>
            <a:off x="7534336" y="3255610"/>
            <a:ext cx="2990774" cy="2061409"/>
            <a:chOff x="8013782" y="3197811"/>
            <a:chExt cx="3987698" cy="27485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39ADFE-1A7C-9C4C-8770-4AAF8E5FA15B}"/>
                </a:ext>
              </a:extLst>
            </p:cNvPr>
            <p:cNvSpPr/>
            <p:nvPr/>
          </p:nvSpPr>
          <p:spPr>
            <a:xfrm rot="20815712">
              <a:off x="8582928" y="3994675"/>
              <a:ext cx="771030" cy="100085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D53B62-1674-8C48-AE1D-6AE64B96154E}"/>
                </a:ext>
              </a:extLst>
            </p:cNvPr>
            <p:cNvSpPr txBox="1"/>
            <p:nvPr/>
          </p:nvSpPr>
          <p:spPr>
            <a:xfrm>
              <a:off x="8013782" y="3241010"/>
              <a:ext cx="1909321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Hendra </a:t>
              </a:r>
            </a:p>
            <a:p>
              <a:pPr algn="ctr"/>
              <a:r>
                <a:rPr lang="en-US" sz="1350" b="1" dirty="0"/>
                <a:t>(horses, humans)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2F830C-0352-EE4B-B45C-1A9B9C77F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81062" y="3197811"/>
              <a:ext cx="2020418" cy="27485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648811F-D3F3-4B4D-8061-DD395593D63F}"/>
              </a:ext>
            </a:extLst>
          </p:cNvPr>
          <p:cNvSpPr txBox="1"/>
          <p:nvPr/>
        </p:nvSpPr>
        <p:spPr>
          <a:xfrm>
            <a:off x="7123612" y="5580663"/>
            <a:ext cx="346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Top: </a:t>
            </a:r>
            <a:r>
              <a:rPr lang="en-US" sz="900" i="1" dirty="0" err="1"/>
              <a:t>Pteropus</a:t>
            </a:r>
            <a:r>
              <a:rPr lang="en-US" sz="900" i="1" dirty="0"/>
              <a:t> </a:t>
            </a:r>
            <a:r>
              <a:rPr lang="en-US" sz="900" i="1" dirty="0" err="1"/>
              <a:t>medius</a:t>
            </a:r>
            <a:r>
              <a:rPr lang="en-US" sz="900" i="1" dirty="0"/>
              <a:t> </a:t>
            </a:r>
            <a:r>
              <a:rPr lang="en-US" sz="900" dirty="0"/>
              <a:t>by Charles Sharp (Wikipedia, CC BY-SA) Bottom: </a:t>
            </a:r>
            <a:r>
              <a:rPr lang="en-US" sz="900" i="1" dirty="0" err="1"/>
              <a:t>Pteropus</a:t>
            </a:r>
            <a:r>
              <a:rPr lang="en-US" sz="900" i="1" dirty="0"/>
              <a:t> </a:t>
            </a:r>
            <a:r>
              <a:rPr lang="en-US" sz="900" i="1" dirty="0" err="1"/>
              <a:t>alecto</a:t>
            </a:r>
            <a:r>
              <a:rPr lang="en-US" sz="900" dirty="0"/>
              <a:t> by James Niland (Flickr, CC BY)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E1442F-1211-6D4C-A4B5-B8441D4BC516}"/>
              </a:ext>
            </a:extLst>
          </p:cNvPr>
          <p:cNvGrpSpPr/>
          <p:nvPr/>
        </p:nvGrpSpPr>
        <p:grpSpPr>
          <a:xfrm>
            <a:off x="5802878" y="998061"/>
            <a:ext cx="3820967" cy="3111592"/>
            <a:chOff x="5705169" y="187748"/>
            <a:chExt cx="5094623" cy="414878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9F8B27-23EF-624F-A80F-30C17F31A207}"/>
                </a:ext>
              </a:extLst>
            </p:cNvPr>
            <p:cNvSpPr txBox="1"/>
            <p:nvPr/>
          </p:nvSpPr>
          <p:spPr>
            <a:xfrm>
              <a:off x="5727464" y="1557612"/>
              <a:ext cx="2272417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b="1" dirty="0" err="1"/>
                <a:t>Nipah</a:t>
              </a:r>
              <a:r>
                <a:rPr lang="en-US" sz="1350" b="1" dirty="0"/>
                <a:t> (humans, pigs)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F631E9-E76F-1042-B06E-1D442F083E10}"/>
                </a:ext>
              </a:extLst>
            </p:cNvPr>
            <p:cNvSpPr/>
            <p:nvPr/>
          </p:nvSpPr>
          <p:spPr>
            <a:xfrm rot="19958878">
              <a:off x="5705169" y="1978942"/>
              <a:ext cx="2119445" cy="235759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2A33FE1-CA36-4B4C-B2DA-69717151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1142" y="187748"/>
              <a:ext cx="2218650" cy="27397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DB7052-1F1A-E14A-A525-C0DE2D06854A}"/>
              </a:ext>
            </a:extLst>
          </p:cNvPr>
          <p:cNvGrpSpPr/>
          <p:nvPr/>
        </p:nvGrpSpPr>
        <p:grpSpPr>
          <a:xfrm>
            <a:off x="1666891" y="2565520"/>
            <a:ext cx="3828866" cy="2462776"/>
            <a:chOff x="190520" y="2277692"/>
            <a:chExt cx="5105155" cy="32837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B8EB37-B806-414F-BA1D-F71BCCD8205C}"/>
                </a:ext>
              </a:extLst>
            </p:cNvPr>
            <p:cNvSpPr/>
            <p:nvPr/>
          </p:nvSpPr>
          <p:spPr>
            <a:xfrm rot="17680110">
              <a:off x="3235028" y="2288870"/>
              <a:ext cx="1137877" cy="29834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7291E2-4094-7C46-A73C-FCBDE340EE2B}"/>
                </a:ext>
              </a:extLst>
            </p:cNvPr>
            <p:cNvSpPr txBox="1"/>
            <p:nvPr/>
          </p:nvSpPr>
          <p:spPr>
            <a:xfrm>
              <a:off x="2146203" y="2277692"/>
              <a:ext cx="2357568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/>
                <a:t>African </a:t>
              </a:r>
              <a:r>
                <a:rPr lang="en-US" sz="1350" b="1" dirty="0" err="1"/>
                <a:t>henipaviruses</a:t>
              </a:r>
              <a:r>
                <a:rPr lang="en-US" sz="1350" b="1" dirty="0"/>
                <a:t> </a:t>
              </a:r>
            </a:p>
            <a:p>
              <a:pPr algn="ctr"/>
              <a:r>
                <a:rPr lang="en-US" sz="1350" b="1" dirty="0"/>
                <a:t>(?)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1E687CE-0ED5-C947-9667-D7C5BF34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570" y="2816115"/>
              <a:ext cx="1810669" cy="22901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55B735-4724-464A-8688-ECFFA46A42C1}"/>
                </a:ext>
              </a:extLst>
            </p:cNvPr>
            <p:cNvSpPr txBox="1"/>
            <p:nvPr/>
          </p:nvSpPr>
          <p:spPr>
            <a:xfrm>
              <a:off x="190520" y="5222839"/>
              <a:ext cx="135336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/>
                <a:t>Eidolon </a:t>
              </a:r>
              <a:r>
                <a:rPr lang="en-US" sz="1050" i="1" dirty="0" err="1"/>
                <a:t>helvum</a:t>
              </a:r>
              <a:endParaRPr lang="en-US" sz="105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11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4970" y="165810"/>
            <a:ext cx="4417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Hendra virus emergence</a:t>
            </a:r>
          </a:p>
          <a:p>
            <a:pPr algn="ctr"/>
            <a:r>
              <a:rPr lang="en-US" sz="2800" b="1" dirty="0"/>
              <a:t>Queensland (Australia) 1994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0F14AD-4E90-BA46-9821-1AC7A7131A06}"/>
              </a:ext>
            </a:extLst>
          </p:cNvPr>
          <p:cNvGrpSpPr/>
          <p:nvPr/>
        </p:nvGrpSpPr>
        <p:grpSpPr>
          <a:xfrm>
            <a:off x="223049" y="165810"/>
            <a:ext cx="3432891" cy="3640667"/>
            <a:chOff x="1524001" y="591583"/>
            <a:chExt cx="3432891" cy="36406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1" y="591583"/>
              <a:ext cx="2764525" cy="364066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002785" y="3676082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• Brisbane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86742" y="3653427"/>
              <a:ext cx="853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Hendra •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3A5E44-455F-BD47-8784-0E33DEC9FD38}"/>
              </a:ext>
            </a:extLst>
          </p:cNvPr>
          <p:cNvSpPr txBox="1">
            <a:spLocks/>
          </p:cNvSpPr>
          <p:nvPr/>
        </p:nvSpPr>
        <p:spPr>
          <a:xfrm>
            <a:off x="3773303" y="1389444"/>
            <a:ext cx="8131716" cy="26665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September 1994, Hendra: 13 horses and their trainer die</a:t>
            </a:r>
          </a:p>
          <a:p>
            <a:r>
              <a:rPr lang="en-GB" sz="1800" dirty="0"/>
              <a:t>2000: isolation of Hendra virus from </a:t>
            </a:r>
            <a:r>
              <a:rPr lang="en-GB" sz="1800" i="1" dirty="0"/>
              <a:t>Pteropus </a:t>
            </a:r>
            <a:r>
              <a:rPr lang="en-GB" sz="1800" dirty="0"/>
              <a:t>bats</a:t>
            </a:r>
          </a:p>
          <a:p>
            <a:r>
              <a:rPr lang="en-GB" sz="1800" dirty="0"/>
              <a:t>Sporadic outbreaks, with sudden surge in 2011-2012</a:t>
            </a:r>
          </a:p>
          <a:p>
            <a:r>
              <a:rPr lang="en-GB" sz="1800" dirty="0"/>
              <a:t>As of 2022: 50 spillover events, around 100 horses infected, 90% fatal</a:t>
            </a:r>
          </a:p>
          <a:p>
            <a:r>
              <a:rPr lang="en-GB" sz="1800" dirty="0"/>
              <a:t>Seven human cases, 4 deaths.</a:t>
            </a:r>
          </a:p>
          <a:p>
            <a:r>
              <a:rPr lang="en-GB" sz="1800" dirty="0"/>
              <a:t>Equine vaccine available since 2012, but low uptake.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F4B5EA-458D-E918-2876-186CCC87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3355" y="3806477"/>
            <a:ext cx="1742364" cy="26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E25301-247C-38FA-D9F2-EF64F5CB4556}"/>
              </a:ext>
            </a:extLst>
          </p:cNvPr>
          <p:cNvSpPr txBox="1"/>
          <p:nvPr/>
        </p:nvSpPr>
        <p:spPr>
          <a:xfrm>
            <a:off x="9107605" y="5866025"/>
            <a:ext cx="1637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Pteropus alecto</a:t>
            </a:r>
          </a:p>
          <a:p>
            <a:r>
              <a:rPr lang="en-US" sz="1200"/>
              <a:t>(Wikimedia)</a:t>
            </a:r>
          </a:p>
        </p:txBody>
      </p:sp>
      <p:pic>
        <p:nvPicPr>
          <p:cNvPr id="1028" name="Picture 4" descr="Hendra virus confirmed as sick horse euthanased on northern NSW property -  ABC News">
            <a:extLst>
              <a:ext uri="{FF2B5EF4-FFF2-40B4-BE49-F238E27FC236}">
                <a16:creationId xmlns:a16="http://schemas.microsoft.com/office/drawing/2014/main" id="{B1D24F2D-5919-ECDA-07AC-C2757CA50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464" y="4076004"/>
            <a:ext cx="3881461" cy="21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8A59D4-DBC8-C5B2-F666-7CB4FDA480D8}"/>
              </a:ext>
            </a:extLst>
          </p:cNvPr>
          <p:cNvSpPr txBox="1"/>
          <p:nvPr/>
        </p:nvSpPr>
        <p:spPr>
          <a:xfrm>
            <a:off x="373464" y="6254587"/>
            <a:ext cx="3821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Vets exaining a suspected Hendra virus case</a:t>
            </a:r>
          </a:p>
          <a:p>
            <a:r>
              <a:rPr lang="en-US" sz="1200"/>
              <a:t>(source ABC News)</a:t>
            </a:r>
          </a:p>
        </p:txBody>
      </p:sp>
    </p:spTree>
    <p:extLst>
      <p:ext uri="{BB962C8B-B14F-4D97-AF65-F5344CB8AC3E}">
        <p14:creationId xmlns:p14="http://schemas.microsoft.com/office/powerpoint/2010/main" val="427236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5424" y="6398427"/>
            <a:ext cx="164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Eby et al (2022)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1DD01-38F5-7E40-9DE1-F1F6EAD1B020}"/>
              </a:ext>
            </a:extLst>
          </p:cNvPr>
          <p:cNvSpPr txBox="1"/>
          <p:nvPr/>
        </p:nvSpPr>
        <p:spPr>
          <a:xfrm>
            <a:off x="2845088" y="400956"/>
            <a:ext cx="570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Clustering of spillover events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5DEA0-566D-304D-9A70-E66C03B51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22" y="2049059"/>
            <a:ext cx="11581755" cy="4192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3E7E46-6996-714D-A1C9-5C8BAAB5252E}"/>
              </a:ext>
            </a:extLst>
          </p:cNvPr>
          <p:cNvSpPr/>
          <p:nvPr/>
        </p:nvSpPr>
        <p:spPr>
          <a:xfrm>
            <a:off x="7842325" y="1850315"/>
            <a:ext cx="4184724" cy="454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8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92558D-73A7-3443-B1E3-9307A3215639}"/>
              </a:ext>
            </a:extLst>
          </p:cNvPr>
          <p:cNvSpPr txBox="1"/>
          <p:nvPr/>
        </p:nvSpPr>
        <p:spPr>
          <a:xfrm>
            <a:off x="3895365" y="265082"/>
            <a:ext cx="4401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Australian flying foxes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B0050-C7E4-FC4F-A4CA-F8FB97C6CA8E}"/>
              </a:ext>
            </a:extLst>
          </p:cNvPr>
          <p:cNvSpPr txBox="1"/>
          <p:nvPr/>
        </p:nvSpPr>
        <p:spPr>
          <a:xfrm>
            <a:off x="397565" y="1401417"/>
            <a:ext cx="1023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detection in urine collected under roosts shows seasonal patterns in multiple locations : Winter peaks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925ED-B196-584F-A898-18455222D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186638"/>
            <a:ext cx="6858002" cy="4473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9A2AF-8E45-C14F-8086-78D4EC68C342}"/>
              </a:ext>
            </a:extLst>
          </p:cNvPr>
          <p:cNvSpPr txBox="1"/>
          <p:nvPr/>
        </p:nvSpPr>
        <p:spPr>
          <a:xfrm>
            <a:off x="9402417" y="6390861"/>
            <a:ext cx="175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et al (2015)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3DD9F-8A1F-E843-84EC-80D998CB0BA7}"/>
              </a:ext>
            </a:extLst>
          </p:cNvPr>
          <p:cNvSpPr txBox="1"/>
          <p:nvPr/>
        </p:nvSpPr>
        <p:spPr>
          <a:xfrm>
            <a:off x="397565" y="2375452"/>
            <a:ext cx="166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Bat numbers (log10)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DEF2FF-2077-0340-81CF-214AC3CB0D8A}"/>
              </a:ext>
            </a:extLst>
          </p:cNvPr>
          <p:cNvGrpSpPr/>
          <p:nvPr/>
        </p:nvGrpSpPr>
        <p:grpSpPr>
          <a:xfrm>
            <a:off x="2344473" y="2186636"/>
            <a:ext cx="5631681" cy="4343358"/>
            <a:chOff x="2344473" y="2186636"/>
            <a:chExt cx="5631681" cy="434335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EDFEDA0-36DD-2144-BE61-9DC8D6709A5F}"/>
                </a:ext>
              </a:extLst>
            </p:cNvPr>
            <p:cNvSpPr/>
            <p:nvPr/>
          </p:nvSpPr>
          <p:spPr>
            <a:xfrm>
              <a:off x="6897758" y="2186638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50BEB5D-B4D3-5146-BE3C-5C3B2056E287}"/>
                </a:ext>
              </a:extLst>
            </p:cNvPr>
            <p:cNvSpPr/>
            <p:nvPr/>
          </p:nvSpPr>
          <p:spPr>
            <a:xfrm>
              <a:off x="6897758" y="4383171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C9E3BAF-8C85-2442-86A7-0FB88D9E0E98}"/>
                </a:ext>
              </a:extLst>
            </p:cNvPr>
            <p:cNvSpPr/>
            <p:nvPr/>
          </p:nvSpPr>
          <p:spPr>
            <a:xfrm>
              <a:off x="7638224" y="4383170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667487D-5C2C-4447-A72D-9394C2A45580}"/>
                </a:ext>
              </a:extLst>
            </p:cNvPr>
            <p:cNvSpPr/>
            <p:nvPr/>
          </p:nvSpPr>
          <p:spPr>
            <a:xfrm>
              <a:off x="3895365" y="2186638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24EADAD-ED33-794A-8AB9-4FC481115D30}"/>
                </a:ext>
              </a:extLst>
            </p:cNvPr>
            <p:cNvSpPr/>
            <p:nvPr/>
          </p:nvSpPr>
          <p:spPr>
            <a:xfrm>
              <a:off x="2344473" y="2186637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0C687A4-C21D-2342-82F7-1C9C574120A2}"/>
                </a:ext>
              </a:extLst>
            </p:cNvPr>
            <p:cNvSpPr/>
            <p:nvPr/>
          </p:nvSpPr>
          <p:spPr>
            <a:xfrm>
              <a:off x="5365194" y="2186637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29BC30C-A6C7-6B48-AA22-9F837C8A0287}"/>
                </a:ext>
              </a:extLst>
            </p:cNvPr>
            <p:cNvSpPr/>
            <p:nvPr/>
          </p:nvSpPr>
          <p:spPr>
            <a:xfrm>
              <a:off x="6095999" y="4363265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12934F6-BEEB-CA43-A5D3-3D6233A0D7E5}"/>
                </a:ext>
              </a:extLst>
            </p:cNvPr>
            <p:cNvSpPr/>
            <p:nvPr/>
          </p:nvSpPr>
          <p:spPr>
            <a:xfrm>
              <a:off x="3903756" y="4333460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D459BD5-78FF-7D43-BC7B-8CD0B1BBEF19}"/>
                </a:ext>
              </a:extLst>
            </p:cNvPr>
            <p:cNvSpPr/>
            <p:nvPr/>
          </p:nvSpPr>
          <p:spPr>
            <a:xfrm>
              <a:off x="7638224" y="2186636"/>
              <a:ext cx="337930" cy="214682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883EBF-9856-A841-B818-5B1F513D58A9}"/>
              </a:ext>
            </a:extLst>
          </p:cNvPr>
          <p:cNvSpPr txBox="1"/>
          <p:nvPr/>
        </p:nvSpPr>
        <p:spPr>
          <a:xfrm>
            <a:off x="9108053" y="2782333"/>
            <a:ext cx="206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Proportion of </a:t>
            </a:r>
            <a:r>
              <a:rPr lang="en-US" dirty="0" err="1"/>
              <a:t>HeV</a:t>
            </a:r>
            <a:r>
              <a:rPr lang="en-US" dirty="0"/>
              <a:t> positive 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2243D-4CCD-564D-A683-83D3EE79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34" y="4423236"/>
            <a:ext cx="368300" cy="774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B1AA00-294A-5540-8576-11F3245BE17F}"/>
              </a:ext>
            </a:extLst>
          </p:cNvPr>
          <p:cNvSpPr txBox="1"/>
          <p:nvPr/>
        </p:nvSpPr>
        <p:spPr>
          <a:xfrm>
            <a:off x="193191" y="5217980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B99578-AFF6-4044-A07D-FCC7309DFA94}"/>
              </a:ext>
            </a:extLst>
          </p:cNvPr>
          <p:cNvSpPr txBox="1"/>
          <p:nvPr/>
        </p:nvSpPr>
        <p:spPr>
          <a:xfrm>
            <a:off x="473788" y="2772028"/>
            <a:ext cx="10734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— Black</a:t>
            </a:r>
          </a:p>
          <a:p>
            <a:r>
              <a:rPr lang="en-US" sz="1400" dirty="0">
                <a:solidFill>
                  <a:schemeClr val="accent6"/>
                </a:solidFill>
              </a:rPr>
              <a:t>— Grey</a:t>
            </a:r>
          </a:p>
          <a:p>
            <a:r>
              <a:rPr lang="en-US" sz="1400" dirty="0">
                <a:solidFill>
                  <a:srgbClr val="FF0000"/>
                </a:solidFill>
              </a:rPr>
              <a:t>— Little 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FB8BE-EE2A-E983-8D78-8E197B1C6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121" y="4067536"/>
            <a:ext cx="2983429" cy="22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88ABB2-CA03-B495-9058-19EACE190B8B}"/>
              </a:ext>
            </a:extLst>
          </p:cNvPr>
          <p:cNvSpPr txBox="1"/>
          <p:nvPr/>
        </p:nvSpPr>
        <p:spPr>
          <a:xfrm>
            <a:off x="2325814" y="400956"/>
            <a:ext cx="6743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Climatic drivers of spillover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AA9F3-97FB-A14A-6236-8B682434E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894" y="2375100"/>
            <a:ext cx="4904552" cy="2612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E8E70-841A-DE4E-D990-F703BB1F35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017" y="4685290"/>
            <a:ext cx="2843016" cy="189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E96C3B-BC4D-655F-6791-FF52B7DD72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154" y="1538374"/>
            <a:ext cx="1930879" cy="2574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21876-551F-8756-4859-9C1FA9F637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80" y="4921892"/>
            <a:ext cx="4409364" cy="172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3F8C348-E7CD-18FD-CE14-178BDED0AA08}"/>
              </a:ext>
            </a:extLst>
          </p:cNvPr>
          <p:cNvGrpSpPr/>
          <p:nvPr/>
        </p:nvGrpSpPr>
        <p:grpSpPr>
          <a:xfrm>
            <a:off x="303485" y="1371823"/>
            <a:ext cx="4517409" cy="3081294"/>
            <a:chOff x="303485" y="1371823"/>
            <a:chExt cx="4517409" cy="30812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833356-35D7-B61E-1EAE-C5DDA046900B}"/>
                </a:ext>
              </a:extLst>
            </p:cNvPr>
            <p:cNvGrpSpPr/>
            <p:nvPr/>
          </p:nvGrpSpPr>
          <p:grpSpPr>
            <a:xfrm>
              <a:off x="303485" y="2205129"/>
              <a:ext cx="4517409" cy="2247988"/>
              <a:chOff x="213777" y="1406712"/>
              <a:chExt cx="4517409" cy="224798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C30DCEA-DE66-BEC9-6D31-094E48C25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3777" y="1406712"/>
                <a:ext cx="4517409" cy="174113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878282D-02B0-242C-CF93-33B9DDA2BD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0033" y="3162356"/>
                <a:ext cx="4067033" cy="492344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F01A61-8C3E-C339-9ACF-DA70E5681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741" y="1371823"/>
              <a:ext cx="2170762" cy="81879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677D3D7-13A4-2033-1703-67458DA8848F}"/>
              </a:ext>
            </a:extLst>
          </p:cNvPr>
          <p:cNvSpPr txBox="1"/>
          <p:nvPr/>
        </p:nvSpPr>
        <p:spPr>
          <a:xfrm>
            <a:off x="0" y="6395968"/>
            <a:ext cx="164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Eby et al (2022)</a:t>
            </a:r>
          </a:p>
        </p:txBody>
      </p:sp>
    </p:spTree>
    <p:extLst>
      <p:ext uri="{BB962C8B-B14F-4D97-AF65-F5344CB8AC3E}">
        <p14:creationId xmlns:p14="http://schemas.microsoft.com/office/powerpoint/2010/main" val="36149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36C7E-F249-B342-849B-B2A2E37DADE5}"/>
              </a:ext>
            </a:extLst>
          </p:cNvPr>
          <p:cNvSpPr txBox="1"/>
          <p:nvPr/>
        </p:nvSpPr>
        <p:spPr>
          <a:xfrm>
            <a:off x="2445750" y="550259"/>
            <a:ext cx="730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What causes seasonal shedding of Hendra virus in bats?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E5683-BB62-2247-B078-58A923A3F75D}"/>
              </a:ext>
            </a:extLst>
          </p:cNvPr>
          <p:cNvSpPr txBox="1"/>
          <p:nvPr/>
        </p:nvSpPr>
        <p:spPr>
          <a:xfrm>
            <a:off x="399745" y="1496152"/>
            <a:ext cx="56450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Seasonal pulses of shedding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No repeated testing of wild-caught bats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Long-lived, migratory species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Evidence of persistent infection with Hendra virus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33961-76BC-E244-970B-2AD015B543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60" y="3367439"/>
            <a:ext cx="6399777" cy="2319773"/>
          </a:xfrm>
          <a:prstGeom prst="rect">
            <a:avLst/>
          </a:prstGeom>
        </p:spPr>
      </p:pic>
      <p:pic>
        <p:nvPicPr>
          <p:cNvPr id="11" name="Picture 10" descr="Bat flying at day">
            <a:extLst>
              <a:ext uri="{FF2B5EF4-FFF2-40B4-BE49-F238E27FC236}">
                <a16:creationId xmlns:a16="http://schemas.microsoft.com/office/drawing/2014/main" id="{C4071BEE-535F-A94D-BCE6-33148B37C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870" y="1452281"/>
            <a:ext cx="2835307" cy="1915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8D29FA-3604-2346-BA84-62DF34497E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58723" y="3445444"/>
            <a:ext cx="3049354" cy="3738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rved Right Arrow 12">
            <a:extLst>
              <a:ext uri="{FF2B5EF4-FFF2-40B4-BE49-F238E27FC236}">
                <a16:creationId xmlns:a16="http://schemas.microsoft.com/office/drawing/2014/main" id="{49BB5B55-9704-4643-A81E-7078E84AE45C}"/>
              </a:ext>
            </a:extLst>
          </p:cNvPr>
          <p:cNvSpPr/>
          <p:nvPr/>
        </p:nvSpPr>
        <p:spPr>
          <a:xfrm>
            <a:off x="8131761" y="1974175"/>
            <a:ext cx="785309" cy="871370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-down Arrow 13">
            <a:extLst>
              <a:ext uri="{FF2B5EF4-FFF2-40B4-BE49-F238E27FC236}">
                <a16:creationId xmlns:a16="http://schemas.microsoft.com/office/drawing/2014/main" id="{7228BB76-703A-424F-A5FA-34247AB8CD99}"/>
              </a:ext>
            </a:extLst>
          </p:cNvPr>
          <p:cNvSpPr/>
          <p:nvPr/>
        </p:nvSpPr>
        <p:spPr>
          <a:xfrm>
            <a:off x="8917070" y="2845545"/>
            <a:ext cx="791790" cy="1310966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741</Words>
  <Application>Microsoft Macintosh PowerPoint</Application>
  <PresentationFormat>Widescreen</PresentationFormat>
  <Paragraphs>163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Georgia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ghost in the flying machine: inferring henipavirus dynamics in bat populations from field data</dc:title>
  <dc:creator>Olivier Restif</dc:creator>
  <cp:lastModifiedBy>Olivier Restif</cp:lastModifiedBy>
  <cp:revision>41</cp:revision>
  <dcterms:created xsi:type="dcterms:W3CDTF">2023-05-11T09:38:31Z</dcterms:created>
  <dcterms:modified xsi:type="dcterms:W3CDTF">2025-10-21T08:25:51Z</dcterms:modified>
</cp:coreProperties>
</file>