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8" r:id="rId2"/>
  </p:sldMasterIdLst>
  <p:notesMasterIdLst>
    <p:notesMasterId r:id="rId47"/>
  </p:notesMasterIdLst>
  <p:handoutMasterIdLst>
    <p:handoutMasterId r:id="rId48"/>
  </p:handoutMasterIdLst>
  <p:sldIdLst>
    <p:sldId id="280" r:id="rId3"/>
    <p:sldId id="279" r:id="rId4"/>
    <p:sldId id="281" r:id="rId5"/>
    <p:sldId id="294" r:id="rId6"/>
    <p:sldId id="295" r:id="rId7"/>
    <p:sldId id="518" r:id="rId8"/>
    <p:sldId id="519" r:id="rId9"/>
    <p:sldId id="314" r:id="rId10"/>
    <p:sldId id="506" r:id="rId11"/>
    <p:sldId id="520" r:id="rId12"/>
    <p:sldId id="266" r:id="rId13"/>
    <p:sldId id="568" r:id="rId14"/>
    <p:sldId id="258" r:id="rId15"/>
    <p:sldId id="261" r:id="rId16"/>
    <p:sldId id="262" r:id="rId17"/>
    <p:sldId id="581" r:id="rId18"/>
    <p:sldId id="580" r:id="rId19"/>
    <p:sldId id="579" r:id="rId20"/>
    <p:sldId id="259" r:id="rId21"/>
    <p:sldId id="582" r:id="rId22"/>
    <p:sldId id="569" r:id="rId23"/>
    <p:sldId id="570" r:id="rId24"/>
    <p:sldId id="571" r:id="rId25"/>
    <p:sldId id="572" r:id="rId26"/>
    <p:sldId id="574" r:id="rId27"/>
    <p:sldId id="575" r:id="rId28"/>
    <p:sldId id="576" r:id="rId29"/>
    <p:sldId id="577" r:id="rId30"/>
    <p:sldId id="583" r:id="rId31"/>
    <p:sldId id="567" r:id="rId32"/>
    <p:sldId id="270" r:id="rId33"/>
    <p:sldId id="289" r:id="rId34"/>
    <p:sldId id="313" r:id="rId35"/>
    <p:sldId id="306" r:id="rId36"/>
    <p:sldId id="316" r:id="rId37"/>
    <p:sldId id="318" r:id="rId38"/>
    <p:sldId id="502" r:id="rId39"/>
    <p:sldId id="319" r:id="rId40"/>
    <p:sldId id="309" r:id="rId41"/>
    <p:sldId id="515" r:id="rId42"/>
    <p:sldId id="504" r:id="rId43"/>
    <p:sldId id="311" r:id="rId44"/>
    <p:sldId id="303" r:id="rId45"/>
    <p:sldId id="260" r:id="rId46"/>
  </p:sldIdLst>
  <p:sldSz cx="12192000" cy="6858000"/>
  <p:notesSz cx="6858000" cy="12192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521415D9-36F7-43E2-AB2F-B90AF26B5E84}">
      <p14:sectionLst xmlns:p14="http://schemas.microsoft.com/office/powerpoint/2010/main">
        <p14:section name="Intoduction" id="{DC926DFA-C8B1-4F05-B926-04CC2359020D}">
          <p14:sldIdLst>
            <p14:sldId id="280"/>
            <p14:sldId id="279"/>
            <p14:sldId id="281"/>
            <p14:sldId id="294"/>
            <p14:sldId id="295"/>
            <p14:sldId id="518"/>
            <p14:sldId id="519"/>
            <p14:sldId id="314"/>
            <p14:sldId id="506"/>
            <p14:sldId id="520"/>
          </p14:sldIdLst>
        </p14:section>
        <p14:section name="NAHSP" id="{A76ACE25-33AE-418D-9728-0484E764AC8F}">
          <p14:sldIdLst>
            <p14:sldId id="266"/>
            <p14:sldId id="568"/>
            <p14:sldId id="258"/>
            <p14:sldId id="261"/>
            <p14:sldId id="262"/>
            <p14:sldId id="581"/>
            <p14:sldId id="580"/>
            <p14:sldId id="579"/>
            <p14:sldId id="259"/>
            <p14:sldId id="582"/>
            <p14:sldId id="569"/>
            <p14:sldId id="570"/>
            <p14:sldId id="571"/>
            <p14:sldId id="572"/>
            <p14:sldId id="574"/>
            <p14:sldId id="575"/>
            <p14:sldId id="576"/>
            <p14:sldId id="577"/>
            <p14:sldId id="583"/>
            <p14:sldId id="567"/>
          </p14:sldIdLst>
        </p14:section>
        <p14:section name="ESV" id="{006E6769-4132-4FAA-867B-ECEDE2C609E0}">
          <p14:sldIdLst>
            <p14:sldId id="270"/>
            <p14:sldId id="289"/>
            <p14:sldId id="313"/>
            <p14:sldId id="306"/>
            <p14:sldId id="316"/>
            <p14:sldId id="318"/>
            <p14:sldId id="502"/>
            <p14:sldId id="319"/>
            <p14:sldId id="309"/>
            <p14:sldId id="515"/>
            <p14:sldId id="504"/>
            <p14:sldId id="311"/>
            <p14:sldId id="303"/>
            <p14:sldId id="2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00"/>
    <a:srgbClr val="980098"/>
    <a:srgbClr val="FE9B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1"/>
    <p:restoredTop sz="71837"/>
  </p:normalViewPr>
  <p:slideViewPr>
    <p:cSldViewPr>
      <p:cViewPr varScale="1">
        <p:scale>
          <a:sx n="90" d="100"/>
          <a:sy n="90" d="100"/>
        </p:scale>
        <p:origin x="1520" y="192"/>
      </p:cViewPr>
      <p:guideLst>
        <p:guide orient="horz" pos="2160"/>
        <p:guide pos="2880"/>
      </p:guideLst>
    </p:cSldViewPr>
  </p:slideViewPr>
  <p:notesTextViewPr>
    <p:cViewPr>
      <p:scale>
        <a:sx n="1" d="1"/>
        <a:sy n="1" d="1"/>
      </p:scale>
      <p:origin x="0" y="0"/>
    </p:cViewPr>
  </p:notesTextViewPr>
  <p:notesViewPr>
    <p:cSldViewPr>
      <p:cViewPr varScale="1">
        <p:scale>
          <a:sx n="129" d="100"/>
          <a:sy n="129" d="100"/>
        </p:scale>
        <p:origin x="114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B93B49-A9B0-0F5A-C819-F25481DDFC45}"/>
              </a:ext>
            </a:extLst>
          </p:cNvPr>
          <p:cNvSpPr>
            <a:spLocks noGrp="1"/>
          </p:cNvSpPr>
          <p:nvPr>
            <p:ph type="hdr" sz="quarter"/>
          </p:nvPr>
        </p:nvSpPr>
        <p:spPr>
          <a:xfrm>
            <a:off x="0" y="0"/>
            <a:ext cx="2971800" cy="612423"/>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54FE55DB-DE64-A264-8310-0533E6094BE4}"/>
              </a:ext>
            </a:extLst>
          </p:cNvPr>
          <p:cNvSpPr>
            <a:spLocks noGrp="1"/>
          </p:cNvSpPr>
          <p:nvPr>
            <p:ph type="dt" sz="quarter" idx="1"/>
          </p:nvPr>
        </p:nvSpPr>
        <p:spPr>
          <a:xfrm>
            <a:off x="3884414" y="0"/>
            <a:ext cx="2971800" cy="612423"/>
          </a:xfrm>
          <a:prstGeom prst="rect">
            <a:avLst/>
          </a:prstGeom>
        </p:spPr>
        <p:txBody>
          <a:bodyPr vert="horz" lIns="91440" tIns="45720" rIns="91440" bIns="45720" rtlCol="0"/>
          <a:lstStyle>
            <a:lvl1pPr algn="r">
              <a:defRPr sz="1200"/>
            </a:lvl1pPr>
          </a:lstStyle>
          <a:p>
            <a:fld id="{7A408258-F981-1541-9648-4A806EE71F20}" type="datetimeFigureOut">
              <a:rPr lang="fr-FR" smtClean="0"/>
              <a:t>20/10/2025</a:t>
            </a:fld>
            <a:endParaRPr lang="fr-FR"/>
          </a:p>
        </p:txBody>
      </p:sp>
      <p:sp>
        <p:nvSpPr>
          <p:cNvPr id="4" name="Espace réservé du pied de page 3">
            <a:extLst>
              <a:ext uri="{FF2B5EF4-FFF2-40B4-BE49-F238E27FC236}">
                <a16:creationId xmlns:a16="http://schemas.microsoft.com/office/drawing/2014/main" id="{938003F2-AFE7-AE81-7F3D-77BDC50B675A}"/>
              </a:ext>
            </a:extLst>
          </p:cNvPr>
          <p:cNvSpPr>
            <a:spLocks noGrp="1"/>
          </p:cNvSpPr>
          <p:nvPr>
            <p:ph type="ftr" sz="quarter" idx="2"/>
          </p:nvPr>
        </p:nvSpPr>
        <p:spPr>
          <a:xfrm>
            <a:off x="0" y="11579580"/>
            <a:ext cx="2971800" cy="612421"/>
          </a:xfrm>
          <a:prstGeom prst="rect">
            <a:avLst/>
          </a:prstGeom>
        </p:spPr>
        <p:txBody>
          <a:bodyPr vert="horz" lIns="91440" tIns="45720" rIns="91440" bIns="45720" rtlCol="0" anchor="b"/>
          <a:lstStyle>
            <a:lvl1pPr algn="l">
              <a:defRPr sz="1200"/>
            </a:lvl1pPr>
          </a:lstStyle>
          <a:p>
            <a:endParaRPr lang="fr-FR" dirty="0">
              <a:latin typeface="Arial" panose="020B0604020202020204" pitchFamily="34" charset="0"/>
              <a:cs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3E9C19F0-DD2A-CE3A-27BC-6A39CB09D206}"/>
              </a:ext>
            </a:extLst>
          </p:cNvPr>
          <p:cNvSpPr>
            <a:spLocks noGrp="1"/>
          </p:cNvSpPr>
          <p:nvPr>
            <p:ph type="sldNum" sz="quarter" idx="3"/>
          </p:nvPr>
        </p:nvSpPr>
        <p:spPr>
          <a:xfrm>
            <a:off x="3884414" y="11579580"/>
            <a:ext cx="2971800" cy="612421"/>
          </a:xfrm>
          <a:prstGeom prst="rect">
            <a:avLst/>
          </a:prstGeom>
        </p:spPr>
        <p:txBody>
          <a:bodyPr vert="horz" lIns="91440" tIns="45720" rIns="91440" bIns="45720" rtlCol="0" anchor="b"/>
          <a:lstStyle>
            <a:lvl1pPr algn="r">
              <a:defRPr sz="1200"/>
            </a:lvl1pPr>
          </a:lstStyle>
          <a:p>
            <a:fld id="{6BD70011-1E86-CF4A-AB51-F408F9E00FB2}" type="slidenum">
              <a:rPr lang="fr-FR" smtClean="0"/>
              <a:t>‹N°›</a:t>
            </a:fld>
            <a:endParaRPr lang="fr-FR"/>
          </a:p>
        </p:txBody>
      </p:sp>
    </p:spTree>
    <p:extLst>
      <p:ext uri="{BB962C8B-B14F-4D97-AF65-F5344CB8AC3E}">
        <p14:creationId xmlns:p14="http://schemas.microsoft.com/office/powerpoint/2010/main" val="1921071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e l'en-tête 1"/>
          <p:cNvSpPr>
            <a:spLocks noGrp="1"/>
          </p:cNvSpPr>
          <p:nvPr>
            <p:ph type="hdr" sz="quarter"/>
          </p:nvPr>
        </p:nvSpPr>
        <p:spPr bwMode="auto">
          <a:xfrm>
            <a:off x="0" y="0"/>
            <a:ext cx="2971800" cy="612423"/>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bwMode="auto">
          <a:xfrm>
            <a:off x="3884414" y="0"/>
            <a:ext cx="2971800" cy="612423"/>
          </a:xfrm>
          <a:prstGeom prst="rect">
            <a:avLst/>
          </a:prstGeom>
        </p:spPr>
        <p:txBody>
          <a:bodyPr vert="horz" lIns="91440" tIns="45720" rIns="91440" bIns="45720" rtlCol="0"/>
          <a:lstStyle>
            <a:lvl1pPr algn="r">
              <a:defRPr sz="1200"/>
            </a:lvl1pPr>
          </a:lstStyle>
          <a:p>
            <a:pPr>
              <a:defRPr/>
            </a:pPr>
            <a:fld id="{90C32C5A-8C38-FB42-BAC5-956213DBA3F8}" type="datetimeFigureOut">
              <a:rPr lang="fr-FR"/>
              <a:t>20/10/2025</a:t>
            </a:fld>
            <a:endParaRPr lang="fr-FR"/>
          </a:p>
        </p:txBody>
      </p:sp>
      <p:sp>
        <p:nvSpPr>
          <p:cNvPr id="4" name="Espace réservé de l'image des diapositives 3"/>
          <p:cNvSpPr>
            <a:spLocks noGrp="1" noRot="1" noChangeAspect="1"/>
          </p:cNvSpPr>
          <p:nvPr>
            <p:ph type="sldImg" idx="2"/>
          </p:nvPr>
        </p:nvSpPr>
        <p:spPr bwMode="auto">
          <a:xfrm>
            <a:off x="-228600" y="1524000"/>
            <a:ext cx="7315200" cy="4114800"/>
          </a:xfrm>
          <a:prstGeom prst="rect">
            <a:avLst/>
          </a:prstGeom>
          <a:noFill/>
          <a:ln w="12700">
            <a:solidFill>
              <a:prstClr val="black"/>
            </a:solidFill>
          </a:ln>
        </p:spPr>
        <p:txBody>
          <a:bodyPr vert="horz" lIns="91440" tIns="45720" rIns="91440" bIns="45720" rtlCol="0" anchor="ctr"/>
          <a:lstStyle/>
          <a:p>
            <a:pPr>
              <a:defRPr/>
            </a:pPr>
            <a:endParaRPr lang="fr-FR"/>
          </a:p>
        </p:txBody>
      </p:sp>
      <p:sp>
        <p:nvSpPr>
          <p:cNvPr id="5" name="Espace réservé des notes 4"/>
          <p:cNvSpPr>
            <a:spLocks noGrp="1"/>
          </p:cNvSpPr>
          <p:nvPr>
            <p:ph type="body" sz="quarter" idx="3"/>
          </p:nvPr>
        </p:nvSpPr>
        <p:spPr bwMode="auto">
          <a:xfrm>
            <a:off x="685800" y="5867401"/>
            <a:ext cx="5486400" cy="4800597"/>
          </a:xfrm>
          <a:prstGeom prst="rect">
            <a:avLst/>
          </a:prstGeom>
        </p:spPr>
        <p:txBody>
          <a:bodyPr vert="horz" lIns="91440" tIns="45720" rIns="91440" bIns="45720" rtlCol="0"/>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pied de page 5"/>
          <p:cNvSpPr>
            <a:spLocks noGrp="1"/>
          </p:cNvSpPr>
          <p:nvPr>
            <p:ph type="ftr" sz="quarter" idx="4"/>
          </p:nvPr>
        </p:nvSpPr>
        <p:spPr bwMode="auto">
          <a:xfrm>
            <a:off x="0" y="11579580"/>
            <a:ext cx="2971800" cy="612421"/>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bwMode="auto">
          <a:xfrm>
            <a:off x="3884414" y="11579580"/>
            <a:ext cx="2971800" cy="612421"/>
          </a:xfrm>
          <a:prstGeom prst="rect">
            <a:avLst/>
          </a:prstGeom>
        </p:spPr>
        <p:txBody>
          <a:bodyPr vert="horz" lIns="91440" tIns="45720" rIns="91440" bIns="45720" rtlCol="0" anchor="b"/>
          <a:lstStyle>
            <a:lvl1pPr algn="r">
              <a:defRPr sz="1200"/>
            </a:lvl1pPr>
          </a:lstStyle>
          <a:p>
            <a:pPr>
              <a:defRPr/>
            </a:pPr>
            <a:fld id="{56FCBD6D-F843-614E-A987-37C39C96740F}" type="slidenum">
              <a:rPr lang="fr-FR"/>
              <a:t>‹N°›</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1</a:t>
            </a:fld>
            <a:endParaRPr lang="fr-FR"/>
          </a:p>
        </p:txBody>
      </p:sp>
    </p:spTree>
    <p:extLst>
      <p:ext uri="{BB962C8B-B14F-4D97-AF65-F5344CB8AC3E}">
        <p14:creationId xmlns:p14="http://schemas.microsoft.com/office/powerpoint/2010/main" val="2255478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DE07A-9DD1-2ACA-5F96-76933978D3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159005-9FE5-EC2A-58F8-0D7EB863CF0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6A1845F-5722-B587-30BA-A4B38FEBA3A7}"/>
              </a:ext>
            </a:extLst>
          </p:cNvPr>
          <p:cNvSpPr>
            <a:spLocks noGrp="1"/>
          </p:cNvSpPr>
          <p:nvPr>
            <p:ph type="body" idx="1"/>
          </p:nvPr>
        </p:nvSpPr>
        <p:spPr/>
        <p:txBody>
          <a:bodyPr/>
          <a:lstStyle/>
          <a:p>
            <a:r>
              <a:rPr lang="fr-FR" dirty="0" err="1"/>
              <a:t>Finally</a:t>
            </a:r>
            <a:r>
              <a:rPr lang="fr-FR" dirty="0"/>
              <a:t>, an R package for data </a:t>
            </a:r>
            <a:r>
              <a:rPr lang="fr-FR" dirty="0" err="1"/>
              <a:t>quality</a:t>
            </a:r>
            <a:r>
              <a:rPr lang="fr-FR" dirty="0"/>
              <a:t> </a:t>
            </a:r>
            <a:r>
              <a:rPr lang="fr-FR" dirty="0" err="1"/>
              <a:t>was</a:t>
            </a:r>
            <a:r>
              <a:rPr lang="fr-FR" dirty="0"/>
              <a:t> </a:t>
            </a:r>
            <a:r>
              <a:rPr lang="fr-FR" dirty="0" err="1"/>
              <a:t>developed</a:t>
            </a:r>
            <a:r>
              <a:rPr lang="fr-FR" dirty="0"/>
              <a:t>. </a:t>
            </a:r>
          </a:p>
          <a:p>
            <a:endParaRPr lang="fr-FR" dirty="0"/>
          </a:p>
          <a:p>
            <a:r>
              <a:rPr lang="fr-FR" dirty="0" err="1"/>
              <a:t>Several</a:t>
            </a:r>
            <a:r>
              <a:rPr lang="fr-FR" dirty="0"/>
              <a:t> </a:t>
            </a:r>
            <a:r>
              <a:rPr lang="fr-FR" dirty="0" err="1"/>
              <a:t>functions</a:t>
            </a:r>
            <a:r>
              <a:rPr lang="fr-FR" dirty="0"/>
              <a:t> in </a:t>
            </a:r>
            <a:r>
              <a:rPr lang="fr-FR" dirty="0" err="1"/>
              <a:t>this</a:t>
            </a:r>
            <a:r>
              <a:rPr lang="fr-FR" dirty="0"/>
              <a:t> package are </a:t>
            </a:r>
            <a:r>
              <a:rPr lang="fr-FR" dirty="0" err="1"/>
              <a:t>available</a:t>
            </a:r>
            <a:r>
              <a:rPr lang="fr-FR" dirty="0"/>
              <a:t> </a:t>
            </a:r>
            <a:r>
              <a:rPr lang="fr-FR" dirty="0" err="1"/>
              <a:t>with</a:t>
            </a:r>
            <a:r>
              <a:rPr lang="fr-FR" dirty="0"/>
              <a:t> the </a:t>
            </a:r>
            <a:r>
              <a:rPr lang="fr-FR" dirty="0" err="1"/>
              <a:t>completeness</a:t>
            </a:r>
            <a:r>
              <a:rPr lang="fr-FR" dirty="0"/>
              <a:t>,</a:t>
            </a:r>
          </a:p>
          <a:p>
            <a:r>
              <a:rPr lang="fr-FR" dirty="0"/>
              <a:t>The </a:t>
            </a:r>
            <a:r>
              <a:rPr lang="fr-FR" dirty="0" err="1"/>
              <a:t>validity</a:t>
            </a:r>
            <a:r>
              <a:rPr lang="fr-FR" dirty="0"/>
              <a:t> </a:t>
            </a:r>
            <a:r>
              <a:rPr lang="fr-FR" dirty="0">
                <a:highlight>
                  <a:srgbClr val="FFFF00"/>
                </a:highlight>
              </a:rPr>
              <a:t>An </a:t>
            </a:r>
            <a:r>
              <a:rPr lang="fr-FR" dirty="0" err="1">
                <a:highlight>
                  <a:srgbClr val="FFFF00"/>
                </a:highlight>
              </a:rPr>
              <a:t>example</a:t>
            </a:r>
            <a:r>
              <a:rPr lang="fr-FR" dirty="0">
                <a:highlight>
                  <a:srgbClr val="FFFF00"/>
                </a:highlight>
              </a:rPr>
              <a:t> of data </a:t>
            </a:r>
            <a:r>
              <a:rPr lang="fr-FR" dirty="0" err="1">
                <a:highlight>
                  <a:srgbClr val="FFFF00"/>
                </a:highlight>
              </a:rPr>
              <a:t>validity</a:t>
            </a:r>
            <a:r>
              <a:rPr lang="fr-FR" dirty="0">
                <a:highlight>
                  <a:srgbClr val="FFFF00"/>
                </a:highlight>
              </a:rPr>
              <a:t> </a:t>
            </a:r>
            <a:r>
              <a:rPr lang="fr-FR" dirty="0" err="1">
                <a:highlight>
                  <a:srgbClr val="FFFF00"/>
                </a:highlight>
              </a:rPr>
              <a:t>is</a:t>
            </a:r>
            <a:r>
              <a:rPr lang="fr-FR" dirty="0">
                <a:highlight>
                  <a:srgbClr val="FFFF00"/>
                </a:highlight>
              </a:rPr>
              <a:t> if the data </a:t>
            </a:r>
            <a:r>
              <a:rPr lang="fr-FR" dirty="0" err="1">
                <a:highlight>
                  <a:srgbClr val="FFFF00"/>
                </a:highlight>
              </a:rPr>
              <a:t>represents</a:t>
            </a:r>
            <a:r>
              <a:rPr lang="fr-FR" dirty="0">
                <a:highlight>
                  <a:srgbClr val="FFFF00"/>
                </a:highlight>
              </a:rPr>
              <a:t> the </a:t>
            </a:r>
            <a:r>
              <a:rPr lang="fr-FR" dirty="0" err="1">
                <a:highlight>
                  <a:srgbClr val="FFFF00"/>
                </a:highlight>
              </a:rPr>
              <a:t>weight</a:t>
            </a:r>
            <a:r>
              <a:rPr lang="fr-FR" dirty="0">
                <a:highlight>
                  <a:srgbClr val="FFFF00"/>
                </a:highlight>
              </a:rPr>
              <a:t> in </a:t>
            </a:r>
            <a:r>
              <a:rPr lang="fr-FR" dirty="0" err="1">
                <a:highlight>
                  <a:srgbClr val="FFFF00"/>
                </a:highlight>
              </a:rPr>
              <a:t>kilograms</a:t>
            </a:r>
            <a:r>
              <a:rPr lang="fr-FR" dirty="0">
                <a:highlight>
                  <a:srgbClr val="FFFF00"/>
                </a:highlight>
              </a:rPr>
              <a:t> of a 2-year-old male </a:t>
            </a:r>
            <a:r>
              <a:rPr lang="fr-FR" dirty="0" err="1">
                <a:highlight>
                  <a:srgbClr val="FFFF00"/>
                </a:highlight>
              </a:rPr>
              <a:t>cow</a:t>
            </a:r>
            <a:r>
              <a:rPr lang="fr-FR" dirty="0">
                <a:highlight>
                  <a:srgbClr val="FFFF00"/>
                </a:highlight>
              </a:rPr>
              <a:t> and the </a:t>
            </a:r>
            <a:r>
              <a:rPr lang="fr-FR" dirty="0" err="1">
                <a:highlight>
                  <a:srgbClr val="FFFF00"/>
                </a:highlight>
              </a:rPr>
              <a:t>recorded</a:t>
            </a:r>
            <a:r>
              <a:rPr lang="fr-FR" dirty="0">
                <a:highlight>
                  <a:srgbClr val="FFFF00"/>
                </a:highlight>
              </a:rPr>
              <a:t> value </a:t>
            </a:r>
            <a:r>
              <a:rPr lang="fr-FR" dirty="0" err="1">
                <a:highlight>
                  <a:srgbClr val="FFFF00"/>
                </a:highlight>
              </a:rPr>
              <a:t>is</a:t>
            </a:r>
            <a:r>
              <a:rPr lang="fr-FR" dirty="0">
                <a:highlight>
                  <a:srgbClr val="FFFF00"/>
                </a:highlight>
              </a:rPr>
              <a:t> 1, </a:t>
            </a:r>
            <a:r>
              <a:rPr lang="fr-FR" dirty="0" err="1">
                <a:highlight>
                  <a:srgbClr val="FFFF00"/>
                </a:highlight>
              </a:rPr>
              <a:t>then</a:t>
            </a:r>
            <a:r>
              <a:rPr lang="fr-FR" dirty="0">
                <a:highlight>
                  <a:srgbClr val="FFFF00"/>
                </a:highlight>
              </a:rPr>
              <a:t> the data </a:t>
            </a:r>
            <a:r>
              <a:rPr lang="fr-FR" dirty="0" err="1">
                <a:highlight>
                  <a:srgbClr val="FFFF00"/>
                </a:highlight>
              </a:rPr>
              <a:t>is</a:t>
            </a:r>
            <a:r>
              <a:rPr lang="fr-FR" dirty="0">
                <a:highlight>
                  <a:srgbClr val="FFFF00"/>
                </a:highlight>
              </a:rPr>
              <a:t> not </a:t>
            </a:r>
            <a:r>
              <a:rPr lang="fr-FR" dirty="0" err="1">
                <a:highlight>
                  <a:srgbClr val="FFFF00"/>
                </a:highlight>
              </a:rPr>
              <a:t>valid</a:t>
            </a:r>
            <a:r>
              <a:rPr lang="fr-FR" dirty="0">
                <a:highlight>
                  <a:srgbClr val="FFFF00"/>
                </a:highlight>
              </a:rPr>
              <a:t>.</a:t>
            </a:r>
            <a:br>
              <a:rPr lang="fr-FR" dirty="0"/>
            </a:br>
            <a:r>
              <a:rPr lang="fr-FR" dirty="0"/>
              <a:t>The </a:t>
            </a:r>
            <a:r>
              <a:rPr lang="fr-FR" dirty="0" err="1"/>
              <a:t>consistency</a:t>
            </a:r>
            <a:r>
              <a:rPr lang="fr-FR" dirty="0"/>
              <a:t>, </a:t>
            </a:r>
            <a:r>
              <a:rPr lang="fr-FR" dirty="0">
                <a:highlight>
                  <a:srgbClr val="FFFF00"/>
                </a:highlight>
              </a:rPr>
              <a:t>an exemple to </a:t>
            </a:r>
            <a:r>
              <a:rPr lang="fr-FR" dirty="0" err="1">
                <a:highlight>
                  <a:srgbClr val="FFFF00"/>
                </a:highlight>
              </a:rPr>
              <a:t>illustrate</a:t>
            </a:r>
            <a:r>
              <a:rPr lang="fr-FR" dirty="0">
                <a:highlight>
                  <a:srgbClr val="FFFF00"/>
                </a:highlight>
              </a:rPr>
              <a:t> </a:t>
            </a:r>
            <a:r>
              <a:rPr lang="fr-FR" dirty="0" err="1">
                <a:highlight>
                  <a:srgbClr val="FFFF00"/>
                </a:highlight>
              </a:rPr>
              <a:t>this</a:t>
            </a:r>
            <a:r>
              <a:rPr lang="fr-FR" dirty="0">
                <a:highlight>
                  <a:srgbClr val="FFFF00"/>
                </a:highlight>
              </a:rPr>
              <a:t> : if in a “date” </a:t>
            </a:r>
            <a:r>
              <a:rPr lang="fr-FR" dirty="0" err="1">
                <a:highlight>
                  <a:srgbClr val="FFFF00"/>
                </a:highlight>
              </a:rPr>
              <a:t>column</a:t>
            </a:r>
            <a:r>
              <a:rPr lang="fr-FR" dirty="0">
                <a:highlight>
                  <a:srgbClr val="FFFF00"/>
                </a:highlight>
              </a:rPr>
              <a:t> </a:t>
            </a:r>
            <a:r>
              <a:rPr lang="fr-FR" dirty="0" err="1">
                <a:highlight>
                  <a:srgbClr val="FFFF00"/>
                </a:highlight>
              </a:rPr>
              <a:t>you</a:t>
            </a:r>
            <a:r>
              <a:rPr lang="fr-FR" dirty="0">
                <a:highlight>
                  <a:srgbClr val="FFFF00"/>
                </a:highlight>
              </a:rPr>
              <a:t> have 21/10/2025, but in the “</a:t>
            </a:r>
            <a:r>
              <a:rPr lang="fr-FR" dirty="0" err="1">
                <a:highlight>
                  <a:srgbClr val="FFFF00"/>
                </a:highlight>
              </a:rPr>
              <a:t>year</a:t>
            </a:r>
            <a:r>
              <a:rPr lang="fr-FR" dirty="0">
                <a:highlight>
                  <a:srgbClr val="FFFF00"/>
                </a:highlight>
              </a:rPr>
              <a:t>” </a:t>
            </a:r>
            <a:r>
              <a:rPr lang="fr-FR" dirty="0" err="1">
                <a:highlight>
                  <a:srgbClr val="FFFF00"/>
                </a:highlight>
              </a:rPr>
              <a:t>column</a:t>
            </a:r>
            <a:r>
              <a:rPr lang="fr-FR" dirty="0">
                <a:highlight>
                  <a:srgbClr val="FFFF00"/>
                </a:highlight>
              </a:rPr>
              <a:t> </a:t>
            </a:r>
            <a:r>
              <a:rPr lang="fr-FR" dirty="0" err="1">
                <a:highlight>
                  <a:srgbClr val="FFFF00"/>
                </a:highlight>
              </a:rPr>
              <a:t>you</a:t>
            </a:r>
            <a:r>
              <a:rPr lang="fr-FR" dirty="0">
                <a:highlight>
                  <a:srgbClr val="FFFF00"/>
                </a:highlight>
              </a:rPr>
              <a:t> have 2024, </a:t>
            </a:r>
            <a:r>
              <a:rPr lang="fr-FR" dirty="0" err="1">
                <a:highlight>
                  <a:srgbClr val="FFFF00"/>
                </a:highlight>
              </a:rPr>
              <a:t>there</a:t>
            </a:r>
            <a:r>
              <a:rPr lang="fr-FR" dirty="0">
                <a:highlight>
                  <a:srgbClr val="FFFF00"/>
                </a:highlight>
              </a:rPr>
              <a:t> </a:t>
            </a:r>
            <a:r>
              <a:rPr lang="fr-FR" dirty="0" err="1">
                <a:highlight>
                  <a:srgbClr val="FFFF00"/>
                </a:highlight>
              </a:rPr>
              <a:t>is</a:t>
            </a:r>
            <a:r>
              <a:rPr lang="fr-FR" dirty="0">
                <a:highlight>
                  <a:srgbClr val="FFFF00"/>
                </a:highlight>
              </a:rPr>
              <a:t> a contradiction.</a:t>
            </a:r>
          </a:p>
          <a:p>
            <a:endParaRPr lang="fr-FR" dirty="0"/>
          </a:p>
          <a:p>
            <a:endParaRPr lang="fr-FR" dirty="0"/>
          </a:p>
          <a:p>
            <a:r>
              <a:rPr lang="fr-FR" dirty="0"/>
              <a:t>It serves </a:t>
            </a:r>
            <a:r>
              <a:rPr lang="fr-FR" dirty="0" err="1"/>
              <a:t>several</a:t>
            </a:r>
            <a:r>
              <a:rPr lang="fr-FR" dirty="0"/>
              <a:t> </a:t>
            </a:r>
            <a:r>
              <a:rPr lang="fr-FR" dirty="0" err="1"/>
              <a:t>purposes</a:t>
            </a:r>
            <a:r>
              <a:rPr lang="fr-FR" dirty="0"/>
              <a:t>: first, </a:t>
            </a:r>
            <a:r>
              <a:rPr lang="fr-FR" dirty="0" err="1"/>
              <a:t>technical</a:t>
            </a:r>
            <a:r>
              <a:rPr lang="fr-FR" dirty="0"/>
              <a:t>, to clean </a:t>
            </a:r>
            <a:r>
              <a:rPr lang="fr-FR" dirty="0" err="1"/>
              <a:t>datasets</a:t>
            </a:r>
            <a:r>
              <a:rPr lang="fr-FR" dirty="0"/>
              <a:t> and </a:t>
            </a:r>
            <a:r>
              <a:rPr lang="fr-FR" dirty="0" err="1"/>
              <a:t>obtain</a:t>
            </a:r>
            <a:r>
              <a:rPr lang="fr-FR" dirty="0"/>
              <a:t> a clean </a:t>
            </a:r>
            <a:r>
              <a:rPr lang="fr-FR" dirty="0" err="1"/>
              <a:t>dataset</a:t>
            </a:r>
            <a:r>
              <a:rPr lang="fr-FR" dirty="0"/>
              <a:t> </a:t>
            </a:r>
            <a:r>
              <a:rPr lang="fr-FR" dirty="0" err="1"/>
              <a:t>ready</a:t>
            </a:r>
            <a:r>
              <a:rPr lang="fr-FR" dirty="0"/>
              <a:t> for use; and second, to </a:t>
            </a:r>
            <a:r>
              <a:rPr lang="fr-FR" dirty="0" err="1"/>
              <a:t>provide</a:t>
            </a:r>
            <a:r>
              <a:rPr lang="fr-FR" dirty="0"/>
              <a:t> feedback to </a:t>
            </a:r>
            <a:r>
              <a:rPr lang="fr-FR" dirty="0" err="1"/>
              <a:t>partners</a:t>
            </a:r>
            <a:r>
              <a:rPr lang="fr-FR" dirty="0"/>
              <a:t> and </a:t>
            </a:r>
            <a:r>
              <a:rPr lang="fr-FR" dirty="0" err="1"/>
              <a:t>raise</a:t>
            </a:r>
            <a:r>
              <a:rPr lang="fr-FR" dirty="0"/>
              <a:t> </a:t>
            </a:r>
            <a:r>
              <a:rPr lang="fr-FR" dirty="0" err="1"/>
              <a:t>awareness</a:t>
            </a:r>
            <a:r>
              <a:rPr lang="fr-FR" dirty="0"/>
              <a:t> </a:t>
            </a:r>
            <a:r>
              <a:rPr lang="fr-FR" dirty="0" err="1"/>
              <a:t>through</a:t>
            </a:r>
            <a:r>
              <a:rPr lang="fr-FR" dirty="0"/>
              <a:t> a </a:t>
            </a:r>
            <a:r>
              <a:rPr lang="fr-FR" dirty="0" err="1"/>
              <a:t>quality</a:t>
            </a:r>
            <a:r>
              <a:rPr lang="fr-FR" dirty="0"/>
              <a:t> report.</a:t>
            </a:r>
            <a:br>
              <a:rPr lang="fr-FR" dirty="0"/>
            </a:br>
            <a:r>
              <a:rPr lang="fr-FR" dirty="0"/>
              <a:t>This package </a:t>
            </a:r>
            <a:r>
              <a:rPr lang="fr-FR" dirty="0" err="1"/>
              <a:t>is</a:t>
            </a:r>
            <a:r>
              <a:rPr lang="fr-FR" dirty="0"/>
              <a:t> </a:t>
            </a:r>
            <a:r>
              <a:rPr lang="fr-FR" dirty="0" err="1"/>
              <a:t>now</a:t>
            </a:r>
            <a:r>
              <a:rPr lang="fr-FR" dirty="0"/>
              <a:t> </a:t>
            </a:r>
            <a:r>
              <a:rPr lang="fr-FR" dirty="0" err="1"/>
              <a:t>available</a:t>
            </a:r>
            <a:r>
              <a:rPr lang="fr-FR" dirty="0"/>
              <a:t> as open source via the INRAE code </a:t>
            </a:r>
            <a:r>
              <a:rPr lang="fr-FR" dirty="0" err="1"/>
              <a:t>hosting</a:t>
            </a:r>
            <a:r>
              <a:rPr lang="fr-FR" dirty="0"/>
              <a:t> platform.</a:t>
            </a:r>
          </a:p>
          <a:p>
            <a:endParaRPr lang="fr-FR" dirty="0"/>
          </a:p>
          <a:p>
            <a:r>
              <a:rPr lang="fr-FR" dirty="0"/>
              <a:t>The </a:t>
            </a:r>
            <a:r>
              <a:rPr lang="fr-FR" dirty="0" err="1"/>
              <a:t>working</a:t>
            </a:r>
            <a:r>
              <a:rPr lang="fr-FR" dirty="0"/>
              <a:t> group </a:t>
            </a:r>
            <a:r>
              <a:rPr lang="fr-FR" dirty="0" err="1"/>
              <a:t>is</a:t>
            </a:r>
            <a:r>
              <a:rPr lang="fr-FR" dirty="0"/>
              <a:t> </a:t>
            </a:r>
            <a:r>
              <a:rPr lang="fr-FR" dirty="0" err="1"/>
              <a:t>now</a:t>
            </a:r>
            <a:r>
              <a:rPr lang="fr-FR" dirty="0"/>
              <a:t> </a:t>
            </a:r>
            <a:r>
              <a:rPr lang="fr-FR" dirty="0" err="1"/>
              <a:t>closed</a:t>
            </a:r>
            <a:r>
              <a:rPr lang="fr-FR" dirty="0"/>
              <a:t>, but the package </a:t>
            </a:r>
            <a:r>
              <a:rPr lang="fr-FR" dirty="0" err="1"/>
              <a:t>will</a:t>
            </a:r>
            <a:r>
              <a:rPr lang="fr-FR" dirty="0"/>
              <a:t> continue to </a:t>
            </a:r>
            <a:r>
              <a:rPr lang="fr-FR" dirty="0" err="1"/>
              <a:t>be</a:t>
            </a:r>
            <a:r>
              <a:rPr lang="fr-FR" dirty="0"/>
              <a:t> </a:t>
            </a:r>
            <a:r>
              <a:rPr lang="fr-FR" dirty="0" err="1"/>
              <a:t>updated</a:t>
            </a:r>
            <a:r>
              <a:rPr lang="fr-FR" dirty="0"/>
              <a:t> and to </a:t>
            </a:r>
            <a:r>
              <a:rPr lang="fr-FR" dirty="0" err="1"/>
              <a:t>evolve</a:t>
            </a:r>
            <a:r>
              <a:rPr lang="fr-FR" dirty="0"/>
              <a:t>.</a:t>
            </a:r>
          </a:p>
        </p:txBody>
      </p:sp>
      <p:sp>
        <p:nvSpPr>
          <p:cNvPr id="4" name="Espace réservé du numéro de diapositive 3">
            <a:extLst>
              <a:ext uri="{FF2B5EF4-FFF2-40B4-BE49-F238E27FC236}">
                <a16:creationId xmlns:a16="http://schemas.microsoft.com/office/drawing/2014/main" id="{99136E8E-6D52-5A25-A689-0A0AE2376307}"/>
              </a:ext>
            </a:extLst>
          </p:cNvPr>
          <p:cNvSpPr>
            <a:spLocks noGrp="1"/>
          </p:cNvSpPr>
          <p:nvPr>
            <p:ph type="sldNum" sz="quarter" idx="5"/>
          </p:nvPr>
        </p:nvSpPr>
        <p:spPr/>
        <p:txBody>
          <a:bodyPr/>
          <a:lstStyle/>
          <a:p>
            <a:pPr>
              <a:defRPr/>
            </a:pPr>
            <a:fld id="{56FCBD6D-F843-614E-A987-37C39C96740F}" type="slidenum">
              <a:rPr lang="fr-FR" smtClean="0"/>
              <a:t>10</a:t>
            </a:fld>
            <a:endParaRPr lang="fr-FR"/>
          </a:p>
        </p:txBody>
      </p:sp>
    </p:spTree>
    <p:extLst>
      <p:ext uri="{BB962C8B-B14F-4D97-AF65-F5344CB8AC3E}">
        <p14:creationId xmlns:p14="http://schemas.microsoft.com/office/powerpoint/2010/main" val="3015184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11</a:t>
            </a:fld>
            <a:endParaRPr lang="fr-FR"/>
          </a:p>
        </p:txBody>
      </p:sp>
    </p:spTree>
    <p:extLst>
      <p:ext uri="{BB962C8B-B14F-4D97-AF65-F5344CB8AC3E}">
        <p14:creationId xmlns:p14="http://schemas.microsoft.com/office/powerpoint/2010/main" val="3337003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12</a:t>
            </a:fld>
            <a:endParaRPr lang="fr-FR"/>
          </a:p>
        </p:txBody>
      </p:sp>
    </p:spTree>
    <p:extLst>
      <p:ext uri="{BB962C8B-B14F-4D97-AF65-F5344CB8AC3E}">
        <p14:creationId xmlns:p14="http://schemas.microsoft.com/office/powerpoint/2010/main" val="4241378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13</a:t>
            </a:fld>
            <a:endParaRPr lang="fr-FR"/>
          </a:p>
        </p:txBody>
      </p:sp>
    </p:spTree>
    <p:extLst>
      <p:ext uri="{BB962C8B-B14F-4D97-AF65-F5344CB8AC3E}">
        <p14:creationId xmlns:p14="http://schemas.microsoft.com/office/powerpoint/2010/main" val="3552421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14</a:t>
            </a:fld>
            <a:endParaRPr lang="fr-FR"/>
          </a:p>
        </p:txBody>
      </p:sp>
    </p:spTree>
    <p:extLst>
      <p:ext uri="{BB962C8B-B14F-4D97-AF65-F5344CB8AC3E}">
        <p14:creationId xmlns:p14="http://schemas.microsoft.com/office/powerpoint/2010/main" val="1424679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15</a:t>
            </a:fld>
            <a:endParaRPr lang="fr-FR"/>
          </a:p>
        </p:txBody>
      </p:sp>
    </p:spTree>
    <p:extLst>
      <p:ext uri="{BB962C8B-B14F-4D97-AF65-F5344CB8AC3E}">
        <p14:creationId xmlns:p14="http://schemas.microsoft.com/office/powerpoint/2010/main" val="4162460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16</a:t>
            </a:fld>
            <a:endParaRPr lang="fr-FR"/>
          </a:p>
        </p:txBody>
      </p:sp>
    </p:spTree>
    <p:extLst>
      <p:ext uri="{BB962C8B-B14F-4D97-AF65-F5344CB8AC3E}">
        <p14:creationId xmlns:p14="http://schemas.microsoft.com/office/powerpoint/2010/main" val="3640085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17</a:t>
            </a:fld>
            <a:endParaRPr lang="fr-FR"/>
          </a:p>
        </p:txBody>
      </p:sp>
    </p:spTree>
    <p:extLst>
      <p:ext uri="{BB962C8B-B14F-4D97-AF65-F5344CB8AC3E}">
        <p14:creationId xmlns:p14="http://schemas.microsoft.com/office/powerpoint/2010/main" val="4079367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18</a:t>
            </a:fld>
            <a:endParaRPr lang="fr-FR"/>
          </a:p>
        </p:txBody>
      </p:sp>
    </p:spTree>
    <p:extLst>
      <p:ext uri="{BB962C8B-B14F-4D97-AF65-F5344CB8AC3E}">
        <p14:creationId xmlns:p14="http://schemas.microsoft.com/office/powerpoint/2010/main" val="3669409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19</a:t>
            </a:fld>
            <a:endParaRPr lang="fr-FR"/>
          </a:p>
        </p:txBody>
      </p:sp>
    </p:spTree>
    <p:extLst>
      <p:ext uri="{BB962C8B-B14F-4D97-AF65-F5344CB8AC3E}">
        <p14:creationId xmlns:p14="http://schemas.microsoft.com/office/powerpoint/2010/main" val="223957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Following the, « Etats généraux du sanitaire » (General </a:t>
            </a:r>
            <a:r>
              <a:rPr lang="fr-FR" dirty="0" err="1"/>
              <a:t>Assembly</a:t>
            </a:r>
            <a:r>
              <a:rPr lang="fr-FR" dirty="0"/>
              <a:t> on Health) </a:t>
            </a:r>
            <a:r>
              <a:rPr lang="fr-FR" dirty="0" err="1"/>
              <a:t>which</a:t>
            </a:r>
            <a:r>
              <a:rPr lang="fr-FR" dirty="0"/>
              <a:t> </a:t>
            </a:r>
            <a:r>
              <a:rPr lang="fr-FR" dirty="0" err="1"/>
              <a:t>aimed</a:t>
            </a:r>
            <a:r>
              <a:rPr lang="fr-FR" dirty="0"/>
              <a:t> to </a:t>
            </a:r>
            <a:r>
              <a:rPr lang="fr-FR" dirty="0" err="1"/>
              <a:t>bring</a:t>
            </a:r>
            <a:r>
              <a:rPr lang="fr-FR" dirty="0"/>
              <a:t> </a:t>
            </a:r>
            <a:r>
              <a:rPr lang="fr-FR" dirty="0" err="1"/>
              <a:t>together</a:t>
            </a:r>
            <a:r>
              <a:rPr lang="fr-FR" dirty="0"/>
              <a:t> the </a:t>
            </a:r>
            <a:r>
              <a:rPr lang="fr-FR" dirty="0" err="1"/>
              <a:t>various</a:t>
            </a:r>
            <a:r>
              <a:rPr lang="fr-FR" dirty="0"/>
              <a:t> stakeholders in animal and plant </a:t>
            </a:r>
            <a:r>
              <a:rPr lang="fr-FR" dirty="0" err="1"/>
              <a:t>health</a:t>
            </a:r>
            <a:r>
              <a:rPr lang="fr-FR" dirty="0"/>
              <a:t> for a joint </a:t>
            </a:r>
            <a:r>
              <a:rPr lang="fr-FR" dirty="0" err="1"/>
              <a:t>reflection</a:t>
            </a:r>
            <a:r>
              <a:rPr lang="fr-FR" dirty="0"/>
              <a:t> on the </a:t>
            </a:r>
            <a:r>
              <a:rPr lang="fr-FR" dirty="0" err="1"/>
              <a:t>assessment</a:t>
            </a:r>
            <a:r>
              <a:rPr lang="fr-FR" dirty="0"/>
              <a:t> and future prospects of the French </a:t>
            </a:r>
            <a:r>
              <a:rPr lang="fr-FR" dirty="0" err="1"/>
              <a:t>health</a:t>
            </a:r>
            <a:r>
              <a:rPr lang="fr-FR" dirty="0"/>
              <a:t> system, in </a:t>
            </a:r>
            <a:r>
              <a:rPr lang="fr-FR" dirty="0" err="1"/>
              <a:t>order</a:t>
            </a:r>
            <a:r>
              <a:rPr lang="fr-FR" dirty="0"/>
              <a:t> to </a:t>
            </a:r>
            <a:r>
              <a:rPr lang="fr-FR" dirty="0" err="1"/>
              <a:t>anticipate</a:t>
            </a:r>
            <a:r>
              <a:rPr lang="fr-FR" dirty="0"/>
              <a:t> </a:t>
            </a:r>
            <a:r>
              <a:rPr lang="fr-FR" dirty="0" err="1"/>
              <a:t>upcoming</a:t>
            </a:r>
            <a:r>
              <a:rPr lang="fr-FR" dirty="0"/>
              <a:t> </a:t>
            </a:r>
            <a:r>
              <a:rPr lang="fr-FR" dirty="0" err="1"/>
              <a:t>negotiations</a:t>
            </a:r>
            <a:r>
              <a:rPr lang="fr-FR" dirty="0"/>
              <a:t> at the </a:t>
            </a:r>
            <a:r>
              <a:rPr lang="fr-FR" dirty="0" err="1"/>
              <a:t>European</a:t>
            </a:r>
            <a:r>
              <a:rPr lang="fr-FR" dirty="0"/>
              <a:t> Union </a:t>
            </a:r>
            <a:r>
              <a:rPr lang="fr-FR" dirty="0" err="1"/>
              <a:t>level</a:t>
            </a:r>
            <a:r>
              <a:rPr lang="fr-FR" dirty="0"/>
              <a:t> on the future Animal Health Law and a new Community </a:t>
            </a:r>
            <a:r>
              <a:rPr lang="fr-FR" dirty="0" err="1"/>
              <a:t>strategy</a:t>
            </a:r>
            <a:r>
              <a:rPr lang="fr-FR" dirty="0"/>
              <a:t> in the plant </a:t>
            </a:r>
            <a:r>
              <a:rPr lang="fr-FR" dirty="0" err="1"/>
              <a:t>health</a:t>
            </a:r>
            <a:r>
              <a:rPr lang="fr-FR" dirty="0"/>
              <a:t> </a:t>
            </a:r>
            <a:r>
              <a:rPr lang="fr-FR" dirty="0" err="1"/>
              <a:t>sector</a:t>
            </a:r>
            <a:r>
              <a:rPr lang="fr-FR" dirty="0"/>
              <a:t>. It </a:t>
            </a:r>
            <a:r>
              <a:rPr lang="fr-FR" dirty="0" err="1"/>
              <a:t>also</a:t>
            </a:r>
            <a:r>
              <a:rPr lang="fr-FR" dirty="0"/>
              <a:t> </a:t>
            </a:r>
            <a:r>
              <a:rPr lang="fr-FR" dirty="0" err="1"/>
              <a:t>sought</a:t>
            </a:r>
            <a:r>
              <a:rPr lang="fr-FR" dirty="0"/>
              <a:t> to </a:t>
            </a:r>
            <a:r>
              <a:rPr lang="fr-FR" dirty="0" err="1"/>
              <a:t>improve</a:t>
            </a:r>
            <a:r>
              <a:rPr lang="fr-FR" dirty="0"/>
              <a:t> </a:t>
            </a:r>
            <a:r>
              <a:rPr lang="fr-FR" dirty="0" err="1"/>
              <a:t>France’s</a:t>
            </a:r>
            <a:r>
              <a:rPr lang="fr-FR" dirty="0"/>
              <a:t> </a:t>
            </a:r>
            <a:r>
              <a:rPr lang="fr-FR" dirty="0" err="1"/>
              <a:t>health</a:t>
            </a:r>
            <a:r>
              <a:rPr lang="fr-FR" dirty="0"/>
              <a:t> </a:t>
            </a:r>
            <a:r>
              <a:rPr lang="fr-FR" dirty="0" err="1"/>
              <a:t>safety</a:t>
            </a:r>
            <a:r>
              <a:rPr lang="fr-FR" dirty="0"/>
              <a:t> </a:t>
            </a:r>
            <a:r>
              <a:rPr lang="fr-FR" dirty="0" err="1"/>
              <a:t>policy</a:t>
            </a:r>
            <a:r>
              <a:rPr lang="fr-FR" dirty="0"/>
              <a:t>.</a:t>
            </a:r>
          </a:p>
          <a:p>
            <a:r>
              <a:rPr lang="fr-FR" dirty="0" err="1"/>
              <a:t>These</a:t>
            </a:r>
            <a:r>
              <a:rPr lang="fr-FR" dirty="0"/>
              <a:t> discussions </a:t>
            </a:r>
            <a:r>
              <a:rPr lang="fr-FR" dirty="0" err="1"/>
              <a:t>led</a:t>
            </a:r>
            <a:r>
              <a:rPr lang="fr-FR" dirty="0"/>
              <a:t> to </a:t>
            </a:r>
            <a:r>
              <a:rPr lang="fr-FR" dirty="0" err="1"/>
              <a:t>several</a:t>
            </a:r>
            <a:r>
              <a:rPr lang="fr-FR" dirty="0"/>
              <a:t> </a:t>
            </a:r>
            <a:r>
              <a:rPr lang="fr-FR" dirty="0" err="1"/>
              <a:t>proposed</a:t>
            </a:r>
            <a:r>
              <a:rPr lang="fr-FR" dirty="0"/>
              <a:t> actions, </a:t>
            </a:r>
            <a:r>
              <a:rPr lang="fr-FR" dirty="0" err="1"/>
              <a:t>including</a:t>
            </a:r>
            <a:r>
              <a:rPr lang="fr-FR" dirty="0"/>
              <a:t> the </a:t>
            </a:r>
            <a:r>
              <a:rPr lang="fr-FR" dirty="0" err="1"/>
              <a:t>creation</a:t>
            </a:r>
            <a:r>
              <a:rPr lang="fr-FR" dirty="0"/>
              <a:t> of the Animal Health Surveillance Platform. </a:t>
            </a:r>
            <a:r>
              <a:rPr lang="fr-FR" dirty="0" err="1"/>
              <a:t>Having</a:t>
            </a:r>
            <a:r>
              <a:rPr lang="fr-FR" dirty="0"/>
              <a:t> </a:t>
            </a:r>
            <a:r>
              <a:rPr lang="fr-FR" dirty="0" err="1"/>
              <a:t>demonstrated</a:t>
            </a:r>
            <a:r>
              <a:rPr lang="fr-FR" dirty="0"/>
              <a:t> </a:t>
            </a:r>
            <a:r>
              <a:rPr lang="fr-FR" dirty="0" err="1"/>
              <a:t>its</a:t>
            </a:r>
            <a:r>
              <a:rPr lang="fr-FR" dirty="0"/>
              <a:t> </a:t>
            </a:r>
            <a:r>
              <a:rPr lang="fr-FR" dirty="0" err="1"/>
              <a:t>usefulness</a:t>
            </a:r>
            <a:r>
              <a:rPr lang="fr-FR" dirty="0"/>
              <a:t>, the ESA </a:t>
            </a:r>
            <a:r>
              <a:rPr lang="fr-FR" dirty="0" err="1"/>
              <a:t>Platform’s</a:t>
            </a:r>
            <a:r>
              <a:rPr lang="fr-FR" dirty="0"/>
              <a:t> agreement </a:t>
            </a:r>
            <a:r>
              <a:rPr lang="fr-FR" dirty="0" err="1"/>
              <a:t>was</a:t>
            </a:r>
            <a:r>
              <a:rPr lang="fr-FR" dirty="0"/>
              <a:t> </a:t>
            </a:r>
            <a:r>
              <a:rPr lang="fr-FR" dirty="0" err="1"/>
              <a:t>renewed</a:t>
            </a:r>
            <a:r>
              <a:rPr lang="fr-FR" dirty="0"/>
              <a:t> in 2018, and </a:t>
            </a:r>
            <a:r>
              <a:rPr lang="fr-FR" dirty="0" err="1"/>
              <a:t>two</a:t>
            </a:r>
            <a:r>
              <a:rPr lang="fr-FR" dirty="0"/>
              <a:t> </a:t>
            </a:r>
            <a:r>
              <a:rPr lang="fr-FR" dirty="0" err="1"/>
              <a:t>other</a:t>
            </a:r>
            <a:r>
              <a:rPr lang="fr-FR" dirty="0"/>
              <a:t> platforms </a:t>
            </a:r>
            <a:r>
              <a:rPr lang="fr-FR" dirty="0" err="1"/>
              <a:t>were</a:t>
            </a:r>
            <a:r>
              <a:rPr lang="fr-FR" dirty="0"/>
              <a:t> </a:t>
            </a:r>
            <a:r>
              <a:rPr lang="fr-FR" dirty="0" err="1"/>
              <a:t>established</a:t>
            </a:r>
            <a:r>
              <a:rPr lang="fr-FR" dirty="0"/>
              <a:t> in the </a:t>
            </a:r>
            <a:r>
              <a:rPr lang="fr-FR" dirty="0" err="1"/>
              <a:t>fields</a:t>
            </a:r>
            <a:r>
              <a:rPr lang="fr-FR" dirty="0"/>
              <a:t> of plant </a:t>
            </a:r>
            <a:r>
              <a:rPr lang="fr-FR" dirty="0" err="1"/>
              <a:t>health</a:t>
            </a:r>
            <a:r>
              <a:rPr lang="fr-FR" dirty="0"/>
              <a:t> and the </a:t>
            </a:r>
            <a:r>
              <a:rPr lang="fr-FR" dirty="0" err="1"/>
              <a:t>food</a:t>
            </a:r>
            <a:r>
              <a:rPr lang="fr-FR" dirty="0"/>
              <a:t> </a:t>
            </a:r>
            <a:r>
              <a:rPr lang="fr-FR" dirty="0" err="1"/>
              <a:t>chain</a:t>
            </a:r>
            <a:r>
              <a:rPr lang="fr-FR" dirty="0"/>
              <a:t>.</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2</a:t>
            </a:fld>
            <a:endParaRPr lang="fr-FR"/>
          </a:p>
        </p:txBody>
      </p:sp>
    </p:spTree>
    <p:extLst>
      <p:ext uri="{BB962C8B-B14F-4D97-AF65-F5344CB8AC3E}">
        <p14:creationId xmlns:p14="http://schemas.microsoft.com/office/powerpoint/2010/main" val="2473585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20</a:t>
            </a:fld>
            <a:endParaRPr lang="fr-FR"/>
          </a:p>
        </p:txBody>
      </p:sp>
    </p:spTree>
    <p:extLst>
      <p:ext uri="{BB962C8B-B14F-4D97-AF65-F5344CB8AC3E}">
        <p14:creationId xmlns:p14="http://schemas.microsoft.com/office/powerpoint/2010/main" val="3892656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21</a:t>
            </a:fld>
            <a:endParaRPr lang="fr-FR"/>
          </a:p>
        </p:txBody>
      </p:sp>
    </p:spTree>
    <p:extLst>
      <p:ext uri="{BB962C8B-B14F-4D97-AF65-F5344CB8AC3E}">
        <p14:creationId xmlns:p14="http://schemas.microsoft.com/office/powerpoint/2010/main" val="2275659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22</a:t>
            </a:fld>
            <a:endParaRPr lang="fr-FR"/>
          </a:p>
        </p:txBody>
      </p:sp>
    </p:spTree>
    <p:extLst>
      <p:ext uri="{BB962C8B-B14F-4D97-AF65-F5344CB8AC3E}">
        <p14:creationId xmlns:p14="http://schemas.microsoft.com/office/powerpoint/2010/main" val="171587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23</a:t>
            </a:fld>
            <a:endParaRPr lang="fr-FR"/>
          </a:p>
        </p:txBody>
      </p:sp>
    </p:spTree>
    <p:extLst>
      <p:ext uri="{BB962C8B-B14F-4D97-AF65-F5344CB8AC3E}">
        <p14:creationId xmlns:p14="http://schemas.microsoft.com/office/powerpoint/2010/main" val="1458258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24</a:t>
            </a:fld>
            <a:endParaRPr lang="fr-FR"/>
          </a:p>
        </p:txBody>
      </p:sp>
    </p:spTree>
    <p:extLst>
      <p:ext uri="{BB962C8B-B14F-4D97-AF65-F5344CB8AC3E}">
        <p14:creationId xmlns:p14="http://schemas.microsoft.com/office/powerpoint/2010/main" val="1750436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25</a:t>
            </a:fld>
            <a:endParaRPr lang="fr-FR"/>
          </a:p>
        </p:txBody>
      </p:sp>
    </p:spTree>
    <p:extLst>
      <p:ext uri="{BB962C8B-B14F-4D97-AF65-F5344CB8AC3E}">
        <p14:creationId xmlns:p14="http://schemas.microsoft.com/office/powerpoint/2010/main" val="4078431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26</a:t>
            </a:fld>
            <a:endParaRPr lang="fr-FR"/>
          </a:p>
        </p:txBody>
      </p:sp>
    </p:spTree>
    <p:extLst>
      <p:ext uri="{BB962C8B-B14F-4D97-AF65-F5344CB8AC3E}">
        <p14:creationId xmlns:p14="http://schemas.microsoft.com/office/powerpoint/2010/main" val="42802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27</a:t>
            </a:fld>
            <a:endParaRPr lang="fr-FR"/>
          </a:p>
        </p:txBody>
      </p:sp>
    </p:spTree>
    <p:extLst>
      <p:ext uri="{BB962C8B-B14F-4D97-AF65-F5344CB8AC3E}">
        <p14:creationId xmlns:p14="http://schemas.microsoft.com/office/powerpoint/2010/main" val="1267727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28</a:t>
            </a:fld>
            <a:endParaRPr lang="fr-FR"/>
          </a:p>
        </p:txBody>
      </p:sp>
    </p:spTree>
    <p:extLst>
      <p:ext uri="{BB962C8B-B14F-4D97-AF65-F5344CB8AC3E}">
        <p14:creationId xmlns:p14="http://schemas.microsoft.com/office/powerpoint/2010/main" val="3274359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29</a:t>
            </a:fld>
            <a:endParaRPr lang="fr-FR"/>
          </a:p>
        </p:txBody>
      </p:sp>
    </p:spTree>
    <p:extLst>
      <p:ext uri="{BB962C8B-B14F-4D97-AF65-F5344CB8AC3E}">
        <p14:creationId xmlns:p14="http://schemas.microsoft.com/office/powerpoint/2010/main" val="51182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fr-FR" dirty="0"/>
              <a:t>The </a:t>
            </a:r>
            <a:r>
              <a:rPr lang="fr-FR" dirty="0" err="1"/>
              <a:t>three</a:t>
            </a:r>
            <a:r>
              <a:rPr lang="fr-FR" dirty="0"/>
              <a:t> </a:t>
            </a:r>
            <a:r>
              <a:rPr lang="fr-FR" dirty="0" err="1"/>
              <a:t>epidemiological</a:t>
            </a:r>
            <a:r>
              <a:rPr lang="fr-FR" dirty="0"/>
              <a:t> surveillance platforms, </a:t>
            </a:r>
            <a:r>
              <a:rPr lang="fr-FR" dirty="0" err="1"/>
              <a:t>each</a:t>
            </a:r>
            <a:r>
              <a:rPr lang="fr-FR" dirty="0"/>
              <a:t> in </a:t>
            </a:r>
            <a:r>
              <a:rPr lang="fr-FR" dirty="0" err="1"/>
              <a:t>their</a:t>
            </a:r>
            <a:r>
              <a:rPr lang="fr-FR" dirty="0"/>
              <a:t> respective </a:t>
            </a:r>
            <a:r>
              <a:rPr lang="fr-FR" dirty="0" err="1"/>
              <a:t>field</a:t>
            </a:r>
            <a:r>
              <a:rPr lang="fr-FR" dirty="0"/>
              <a:t>, </a:t>
            </a:r>
            <a:r>
              <a:rPr lang="fr-FR" dirty="0" err="1"/>
              <a:t>aim</a:t>
            </a:r>
            <a:r>
              <a:rPr lang="fr-FR" dirty="0"/>
              <a:t> to </a:t>
            </a:r>
            <a:r>
              <a:rPr lang="fr-FR" dirty="0" err="1"/>
              <a:t>improve</a:t>
            </a:r>
            <a:r>
              <a:rPr lang="fr-FR" dirty="0"/>
              <a:t> the </a:t>
            </a:r>
            <a:r>
              <a:rPr lang="fr-FR" dirty="0" err="1"/>
              <a:t>efficiency</a:t>
            </a:r>
            <a:r>
              <a:rPr lang="fr-FR" dirty="0"/>
              <a:t> of surveillance in </a:t>
            </a:r>
            <a:r>
              <a:rPr lang="fr-FR" dirty="0" err="1"/>
              <a:t>order</a:t>
            </a:r>
            <a:r>
              <a:rPr lang="fr-FR" dirty="0"/>
              <a:t> to enable more effective control and </a:t>
            </a:r>
            <a:r>
              <a:rPr lang="fr-FR" dirty="0" err="1"/>
              <a:t>prevention</a:t>
            </a:r>
            <a:r>
              <a:rPr lang="fr-FR" dirty="0"/>
              <a:t>.</a:t>
            </a:r>
          </a:p>
          <a:p>
            <a:pPr marL="0" marR="0" lvl="0" indent="0" algn="l" defTabSz="914400" eaLnBrk="1" fontAlgn="auto" latinLnBrk="0" hangingPunct="1">
              <a:lnSpc>
                <a:spcPct val="100000"/>
              </a:lnSpc>
              <a:spcBef>
                <a:spcPts val="0"/>
              </a:spcBef>
              <a:spcAft>
                <a:spcPts val="0"/>
              </a:spcAft>
              <a:buClrTx/>
              <a:buSzTx/>
              <a:buFontTx/>
              <a:buNone/>
              <a:tabLst/>
              <a:defRPr/>
            </a:pPr>
            <a:r>
              <a:rPr lang="fr-FR" dirty="0"/>
              <a:t>This </a:t>
            </a:r>
            <a:r>
              <a:rPr lang="fr-FR" dirty="0" err="1"/>
              <a:t>involves</a:t>
            </a:r>
            <a:r>
              <a:rPr lang="fr-FR" dirty="0"/>
              <a:t> to </a:t>
            </a:r>
            <a:r>
              <a:rPr lang="fr-FR" b="1" dirty="0"/>
              <a:t>support for </a:t>
            </a:r>
            <a:r>
              <a:rPr lang="fr-FR" b="1" dirty="0" err="1"/>
              <a:t>creation</a:t>
            </a:r>
            <a:r>
              <a:rPr lang="fr-FR" b="1" dirty="0"/>
              <a:t> or </a:t>
            </a:r>
            <a:r>
              <a:rPr lang="fr-FR" b="1" dirty="0" err="1"/>
              <a:t>improvement</a:t>
            </a:r>
            <a:r>
              <a:rPr lang="fr-FR" b="1" dirty="0"/>
              <a:t> of surveillance system, support for public </a:t>
            </a:r>
            <a:r>
              <a:rPr lang="fr-FR" b="1" dirty="0" err="1"/>
              <a:t>policies</a:t>
            </a:r>
            <a:r>
              <a:rPr lang="fr-FR" b="1" dirty="0"/>
              <a:t> and support for </a:t>
            </a:r>
            <a:r>
              <a:rPr lang="fr-FR" b="1" dirty="0" err="1"/>
              <a:t>epidemiological</a:t>
            </a:r>
            <a:r>
              <a:rPr lang="fr-FR" b="1" dirty="0"/>
              <a:t> investigations. </a:t>
            </a:r>
          </a:p>
          <a:p>
            <a:pPr marL="0" marR="0" lvl="0" indent="0" algn="l" defTabSz="91440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eaLnBrk="1" fontAlgn="auto" latinLnBrk="0" hangingPunct="1">
              <a:lnSpc>
                <a:spcPct val="100000"/>
              </a:lnSpc>
              <a:spcBef>
                <a:spcPts val="0"/>
              </a:spcBef>
              <a:spcAft>
                <a:spcPts val="0"/>
              </a:spcAft>
              <a:buClrTx/>
              <a:buSzTx/>
              <a:buFontTx/>
              <a:buNone/>
              <a:tabLst/>
              <a:defRPr/>
            </a:pPr>
            <a:r>
              <a:rPr lang="fr-FR" b="1" dirty="0"/>
              <a:t>Céline: avec le temps et à force de faire des présentations j'ai modifié le texte des 3 branches horizontal par le texte mis en gras dans le commentaire sous slide car c'est plus englobant et ça permet de prendre en considération l'aspect appui aux investigations qui n'apparaissait pas précédemment J'ai demandé à Laura de faire la mise à jour mais si tu préfères qu'on garde l'ancien on peut et dans ce cas je rajouterai à l'oral le volet investigation</a:t>
            </a: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3</a:t>
            </a:fld>
            <a:endParaRPr lang="fr-FR"/>
          </a:p>
        </p:txBody>
      </p:sp>
    </p:spTree>
    <p:extLst>
      <p:ext uri="{BB962C8B-B14F-4D97-AF65-F5344CB8AC3E}">
        <p14:creationId xmlns:p14="http://schemas.microsoft.com/office/powerpoint/2010/main" val="5359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30</a:t>
            </a:fld>
            <a:endParaRPr lang="fr-FR"/>
          </a:p>
        </p:txBody>
      </p:sp>
    </p:spTree>
    <p:extLst>
      <p:ext uri="{BB962C8B-B14F-4D97-AF65-F5344CB8AC3E}">
        <p14:creationId xmlns:p14="http://schemas.microsoft.com/office/powerpoint/2010/main" val="3744867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31</a:t>
            </a:fld>
            <a:endParaRPr lang="fr-FR"/>
          </a:p>
        </p:txBody>
      </p:sp>
    </p:spTree>
    <p:extLst>
      <p:ext uri="{BB962C8B-B14F-4D97-AF65-F5344CB8AC3E}">
        <p14:creationId xmlns:p14="http://schemas.microsoft.com/office/powerpoint/2010/main" val="1925148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platform support </a:t>
            </a:r>
            <a:r>
              <a:rPr lang="en-US" baseline="0" dirty="0" err="1"/>
              <a:t>actualy</a:t>
            </a:r>
            <a:r>
              <a:rPr lang="en-US" baseline="0" dirty="0"/>
              <a:t> 7 working group  with working group about specific pest like: </a:t>
            </a:r>
          </a:p>
          <a:p>
            <a:r>
              <a:rPr lang="fr-FR" dirty="0"/>
              <a:t>Surveillance of Xylella fastidiosa, Surveillance of pine </a:t>
            </a:r>
            <a:r>
              <a:rPr lang="fr-FR" dirty="0" err="1"/>
              <a:t>wood</a:t>
            </a:r>
            <a:r>
              <a:rPr lang="fr-FR" dirty="0"/>
              <a:t> </a:t>
            </a:r>
            <a:r>
              <a:rPr lang="fr-FR" dirty="0" err="1"/>
              <a:t>nematode</a:t>
            </a:r>
            <a:r>
              <a:rPr lang="fr-FR" dirty="0"/>
              <a:t>, Surveillance of </a:t>
            </a:r>
            <a:r>
              <a:rPr lang="fr-FR" dirty="0" err="1"/>
              <a:t>vineyard</a:t>
            </a:r>
            <a:r>
              <a:rPr lang="fr-FR" dirty="0"/>
              <a:t> </a:t>
            </a:r>
            <a:r>
              <a:rPr lang="fr-FR" dirty="0" err="1"/>
              <a:t>decline</a:t>
            </a:r>
            <a:r>
              <a:rPr lang="fr-FR" dirty="0"/>
              <a:t>, Surveillance of Fusarium TR4 or Surveillance of </a:t>
            </a:r>
            <a:r>
              <a:rPr lang="fr-FR" dirty="0" err="1"/>
              <a:t>HunagLongBing</a:t>
            </a:r>
            <a:r>
              <a:rPr lang="fr-FR" dirty="0"/>
              <a:t>.</a:t>
            </a:r>
          </a:p>
          <a:p>
            <a:endParaRPr lang="fr-FR" dirty="0"/>
          </a:p>
          <a:p>
            <a:r>
              <a:rPr lang="fr-FR" dirty="0"/>
              <a:t>There are </a:t>
            </a:r>
            <a:r>
              <a:rPr lang="fr-FR" dirty="0" err="1"/>
              <a:t>also</a:t>
            </a:r>
            <a:r>
              <a:rPr lang="fr-FR" dirty="0"/>
              <a:t> fast-</a:t>
            </a:r>
            <a:r>
              <a:rPr lang="fr-FR" dirty="0" err="1"/>
              <a:t>reaction</a:t>
            </a:r>
            <a:r>
              <a:rPr lang="fr-FR" dirty="0"/>
              <a:t> </a:t>
            </a:r>
            <a:r>
              <a:rPr lang="fr-FR" dirty="0" err="1"/>
              <a:t>project</a:t>
            </a:r>
            <a:r>
              <a:rPr lang="fr-FR" dirty="0"/>
              <a:t>-teams </a:t>
            </a:r>
            <a:r>
              <a:rPr lang="fr-FR" dirty="0" err="1"/>
              <a:t>focused</a:t>
            </a:r>
            <a:r>
              <a:rPr lang="fr-FR" dirty="0"/>
              <a:t> on </a:t>
            </a:r>
            <a:r>
              <a:rPr lang="fr-FR" dirty="0" err="1"/>
              <a:t>specific</a:t>
            </a:r>
            <a:r>
              <a:rPr lang="fr-FR" dirty="0"/>
              <a:t> </a:t>
            </a:r>
            <a:r>
              <a:rPr lang="fr-FR" dirty="0" err="1"/>
              <a:t>themes</a:t>
            </a:r>
            <a:r>
              <a:rPr lang="fr-FR" dirty="0"/>
              <a:t>, </a:t>
            </a:r>
            <a:r>
              <a:rPr lang="fr-FR" dirty="0" err="1"/>
              <a:t>each</a:t>
            </a:r>
            <a:r>
              <a:rPr lang="fr-FR" dirty="0"/>
              <a:t> </a:t>
            </a:r>
            <a:r>
              <a:rPr lang="fr-FR" dirty="0" err="1"/>
              <a:t>addressing</a:t>
            </a:r>
            <a:r>
              <a:rPr lang="fr-FR" dirty="0"/>
              <a:t> a </a:t>
            </a:r>
            <a:r>
              <a:rPr lang="fr-FR" dirty="0" err="1"/>
              <a:t>precise</a:t>
            </a:r>
            <a:r>
              <a:rPr lang="fr-FR" dirty="0"/>
              <a:t> question. This </a:t>
            </a:r>
            <a:r>
              <a:rPr lang="fr-FR" dirty="0" err="1"/>
              <a:t>is</a:t>
            </a:r>
            <a:r>
              <a:rPr lang="fr-FR" dirty="0"/>
              <a:t> the case, </a:t>
            </a:r>
            <a:r>
              <a:rPr lang="fr-FR" dirty="0" err="1"/>
              <a:t>with</a:t>
            </a:r>
            <a:r>
              <a:rPr lang="fr-FR" dirty="0"/>
              <a:t> the </a:t>
            </a:r>
            <a:r>
              <a:rPr lang="fr-FR" dirty="0" err="1"/>
              <a:t>decline</a:t>
            </a:r>
            <a:r>
              <a:rPr lang="fr-FR" dirty="0"/>
              <a:t> of olive </a:t>
            </a:r>
            <a:r>
              <a:rPr lang="fr-FR" dirty="0" err="1"/>
              <a:t>trees</a:t>
            </a:r>
            <a:r>
              <a:rPr lang="fr-FR" dirty="0"/>
              <a:t> in Corsica, the </a:t>
            </a:r>
            <a:r>
              <a:rPr lang="fr-FR" dirty="0" err="1"/>
              <a:t>hazelnut</a:t>
            </a:r>
            <a:r>
              <a:rPr lang="fr-FR" dirty="0"/>
              <a:t> </a:t>
            </a:r>
            <a:r>
              <a:rPr lang="fr-FR" dirty="0" err="1"/>
              <a:t>sector</a:t>
            </a:r>
            <a:r>
              <a:rPr lang="fr-FR" dirty="0"/>
              <a:t>, the </a:t>
            </a:r>
            <a:r>
              <a:rPr lang="fr-FR" dirty="0" err="1"/>
              <a:t>pear</a:t>
            </a:r>
            <a:r>
              <a:rPr lang="fr-FR" dirty="0"/>
              <a:t> </a:t>
            </a:r>
            <a:r>
              <a:rPr lang="fr-FR" dirty="0" err="1"/>
              <a:t>decline</a:t>
            </a:r>
            <a:r>
              <a:rPr lang="fr-FR" dirty="0"/>
              <a:t>, or the </a:t>
            </a:r>
            <a:r>
              <a:rPr lang="fr-FR" dirty="0" err="1"/>
              <a:t>forest</a:t>
            </a:r>
            <a:r>
              <a:rPr lang="fr-FR" dirty="0"/>
              <a:t> </a:t>
            </a:r>
            <a:r>
              <a:rPr lang="fr-FR" dirty="0" err="1"/>
              <a:t>decline</a:t>
            </a:r>
            <a:r>
              <a:rPr lang="fr-FR" dirty="0"/>
              <a:t>.</a:t>
            </a:r>
          </a:p>
          <a:p>
            <a:endParaRPr lang="fr-FR" dirty="0"/>
          </a:p>
          <a:p>
            <a:r>
              <a:rPr lang="fr-FR" dirty="0"/>
              <a:t>Transversal topics are </a:t>
            </a:r>
            <a:r>
              <a:rPr lang="fr-FR" dirty="0" err="1"/>
              <a:t>also</a:t>
            </a:r>
            <a:r>
              <a:rPr lang="fr-FR" dirty="0"/>
              <a:t> </a:t>
            </a:r>
            <a:r>
              <a:rPr lang="fr-FR" dirty="0" err="1"/>
              <a:t>addressed</a:t>
            </a:r>
            <a:r>
              <a:rPr lang="fr-FR" dirty="0"/>
              <a:t> by </a:t>
            </a:r>
            <a:r>
              <a:rPr lang="fr-FR" dirty="0" err="1"/>
              <a:t>WGs</a:t>
            </a:r>
            <a:r>
              <a:rPr lang="fr-FR" dirty="0"/>
              <a:t> </a:t>
            </a:r>
            <a:r>
              <a:rPr lang="fr-FR" dirty="0" err="1"/>
              <a:t>such</a:t>
            </a:r>
            <a:r>
              <a:rPr lang="fr-FR" dirty="0"/>
              <a:t> as the WG </a:t>
            </a:r>
            <a:r>
              <a:rPr lang="fr-FR" sz="1200" b="1" i="0" kern="0" dirty="0">
                <a:solidFill>
                  <a:srgbClr val="FF0000"/>
                </a:solidFill>
                <a:effectLst/>
                <a:latin typeface="+mn-lt"/>
                <a:ea typeface="+mn-ea"/>
                <a:cs typeface="+mn-cs"/>
              </a:rPr>
              <a:t> </a:t>
            </a:r>
            <a:r>
              <a:rPr lang="fr-FR" sz="1200" b="0" i="0" kern="1200" dirty="0" err="1">
                <a:solidFill>
                  <a:schemeClr val="tx1"/>
                </a:solidFill>
                <a:effectLst/>
                <a:latin typeface="+mn-lt"/>
                <a:ea typeface="+mn-ea"/>
                <a:cs typeface="+mn-cs"/>
              </a:rPr>
              <a:t>Epidemic</a:t>
            </a:r>
            <a:r>
              <a:rPr lang="fr-FR" sz="1200" b="0" i="0" kern="1200" dirty="0">
                <a:solidFill>
                  <a:schemeClr val="tx1"/>
                </a:solidFill>
                <a:effectLst/>
                <a:latin typeface="+mn-lt"/>
                <a:ea typeface="+mn-ea"/>
                <a:cs typeface="+mn-cs"/>
              </a:rPr>
              <a:t> intelligence of platforms</a:t>
            </a:r>
            <a:r>
              <a:rPr lang="fr-FR" dirty="0"/>
              <a:t>. </a:t>
            </a:r>
          </a:p>
          <a:p>
            <a:endParaRPr lang="fr-FR" dirty="0"/>
          </a:p>
          <a:p>
            <a:r>
              <a:rPr lang="fr-FR" dirty="0"/>
              <a:t>The </a:t>
            </a:r>
            <a:r>
              <a:rPr lang="fr-FR" dirty="0" err="1"/>
              <a:t>operational</a:t>
            </a:r>
            <a:r>
              <a:rPr lang="fr-FR" dirty="0"/>
              <a:t> team </a:t>
            </a:r>
            <a:r>
              <a:rPr lang="fr-FR" dirty="0" err="1"/>
              <a:t>is</a:t>
            </a:r>
            <a:r>
              <a:rPr lang="fr-FR" dirty="0"/>
              <a:t> </a:t>
            </a:r>
            <a:r>
              <a:rPr lang="fr-FR" dirty="0" err="1"/>
              <a:t>composed</a:t>
            </a:r>
            <a:r>
              <a:rPr lang="fr-FR" dirty="0"/>
              <a:t> of staff </a:t>
            </a:r>
            <a:r>
              <a:rPr lang="fr-FR" dirty="0" err="1"/>
              <a:t>from</a:t>
            </a:r>
            <a:r>
              <a:rPr lang="fr-FR" dirty="0"/>
              <a:t> INRAE </a:t>
            </a:r>
            <a:r>
              <a:rPr lang="fr-FR" dirty="0" err="1"/>
              <a:t>based</a:t>
            </a:r>
            <a:r>
              <a:rPr lang="fr-FR" dirty="0"/>
              <a:t> in Avignon, </a:t>
            </a:r>
            <a:r>
              <a:rPr lang="fr-FR" dirty="0" err="1"/>
              <a:t>from</a:t>
            </a:r>
            <a:r>
              <a:rPr lang="fr-FR" dirty="0"/>
              <a:t> Cirad in Montpellier, and </a:t>
            </a:r>
            <a:r>
              <a:rPr lang="fr-FR" dirty="0" err="1"/>
              <a:t>from</a:t>
            </a:r>
            <a:r>
              <a:rPr lang="fr-FR" dirty="0"/>
              <a:t> Anses in Lyon. It </a:t>
            </a:r>
            <a:r>
              <a:rPr lang="fr-FR" dirty="0" err="1"/>
              <a:t>includes</a:t>
            </a:r>
            <a:r>
              <a:rPr lang="fr-FR" dirty="0"/>
              <a:t> computer </a:t>
            </a:r>
            <a:r>
              <a:rPr lang="fr-FR" dirty="0" err="1"/>
              <a:t>scientists</a:t>
            </a:r>
            <a:r>
              <a:rPr lang="fr-FR" dirty="0"/>
              <a:t>, </a:t>
            </a:r>
            <a:r>
              <a:rPr lang="fr-FR" dirty="0" err="1"/>
              <a:t>statisticians</a:t>
            </a:r>
            <a:r>
              <a:rPr lang="fr-FR" dirty="0"/>
              <a:t>, </a:t>
            </a:r>
            <a:r>
              <a:rPr lang="fr-FR" dirty="0" err="1"/>
              <a:t>epidemiologists</a:t>
            </a:r>
            <a:r>
              <a:rPr lang="fr-FR" dirty="0"/>
              <a:t>, and a communications </a:t>
            </a:r>
            <a:r>
              <a:rPr lang="fr-FR" dirty="0" err="1"/>
              <a:t>officer</a:t>
            </a:r>
            <a:r>
              <a:rPr lang="fr-FR" dirty="0"/>
              <a:t>.</a:t>
            </a: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32</a:t>
            </a:fld>
            <a:endParaRPr lang="fr-FR"/>
          </a:p>
        </p:txBody>
      </p:sp>
    </p:spTree>
    <p:extLst>
      <p:ext uri="{BB962C8B-B14F-4D97-AF65-F5344CB8AC3E}">
        <p14:creationId xmlns:p14="http://schemas.microsoft.com/office/powerpoint/2010/main" val="1748701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If </a:t>
            </a:r>
            <a:r>
              <a:rPr lang="fr-FR" dirty="0" err="1"/>
              <a:t>we</a:t>
            </a:r>
            <a:r>
              <a:rPr lang="fr-FR" dirty="0"/>
              <a:t> go back to the image of the water network to </a:t>
            </a:r>
            <a:r>
              <a:rPr lang="fr-FR" dirty="0" err="1"/>
              <a:t>represent</a:t>
            </a:r>
            <a:r>
              <a:rPr lang="fr-FR" dirty="0"/>
              <a:t> plant </a:t>
            </a:r>
            <a:r>
              <a:rPr lang="fr-FR" dirty="0" err="1"/>
              <a:t>health</a:t>
            </a:r>
            <a:r>
              <a:rPr lang="fr-FR" dirty="0"/>
              <a:t>:</a:t>
            </a:r>
            <a:br>
              <a:rPr lang="fr-FR" dirty="0"/>
            </a:br>
            <a:r>
              <a:rPr lang="fr-FR" dirty="0" err="1"/>
              <a:t>What</a:t>
            </a:r>
            <a:r>
              <a:rPr lang="fr-FR" dirty="0"/>
              <a:t> are the </a:t>
            </a:r>
            <a:r>
              <a:rPr lang="fr-FR" dirty="0" err="1"/>
              <a:t>current</a:t>
            </a:r>
            <a:r>
              <a:rPr lang="fr-FR" dirty="0"/>
              <a:t> actions of the platform to monitor </a:t>
            </a:r>
            <a:r>
              <a:rPr lang="fr-FR" dirty="0" err="1"/>
              <a:t>this</a:t>
            </a:r>
            <a:r>
              <a:rPr lang="fr-FR" dirty="0"/>
              <a:t> network and </a:t>
            </a:r>
            <a:r>
              <a:rPr lang="fr-FR" dirty="0" err="1"/>
              <a:t>contribute</a:t>
            </a:r>
            <a:r>
              <a:rPr lang="fr-FR" dirty="0"/>
              <a:t> to </a:t>
            </a:r>
            <a:r>
              <a:rPr lang="fr-FR" dirty="0" err="1"/>
              <a:t>its</a:t>
            </a:r>
            <a:r>
              <a:rPr lang="fr-FR" dirty="0"/>
              <a:t> </a:t>
            </a:r>
            <a:r>
              <a:rPr lang="fr-FR" dirty="0" err="1"/>
              <a:t>improvement</a:t>
            </a:r>
            <a:r>
              <a:rPr lang="fr-FR" dirty="0"/>
              <a:t>?</a:t>
            </a:r>
          </a:p>
          <a:p>
            <a:endParaRPr lang="fr-FR" dirty="0"/>
          </a:p>
          <a:p>
            <a:r>
              <a:rPr lang="fr-FR" b="1" dirty="0" err="1"/>
              <a:t>Upstream</a:t>
            </a:r>
            <a:r>
              <a:rPr lang="fr-FR" dirty="0"/>
              <a:t>, the International Plant Health monitoring </a:t>
            </a:r>
            <a:r>
              <a:rPr lang="fr-FR" dirty="0" err="1"/>
              <a:t>helps</a:t>
            </a:r>
            <a:r>
              <a:rPr lang="fr-FR" dirty="0"/>
              <a:t> </a:t>
            </a:r>
            <a:r>
              <a:rPr lang="fr-FR" dirty="0" err="1"/>
              <a:t>develop</a:t>
            </a:r>
            <a:r>
              <a:rPr lang="fr-FR" dirty="0"/>
              <a:t> an </a:t>
            </a:r>
            <a:r>
              <a:rPr lang="fr-FR" dirty="0" err="1"/>
              <a:t>overall</a:t>
            </a:r>
            <a:r>
              <a:rPr lang="fr-FR" dirty="0"/>
              <a:t> </a:t>
            </a:r>
            <a:r>
              <a:rPr lang="fr-FR" dirty="0" err="1"/>
              <a:t>upstream</a:t>
            </a:r>
            <a:r>
              <a:rPr lang="fr-FR" dirty="0"/>
              <a:t> </a:t>
            </a:r>
            <a:r>
              <a:rPr lang="fr-FR" dirty="0" err="1"/>
              <a:t>view</a:t>
            </a:r>
            <a:r>
              <a:rPr lang="fr-FR" dirty="0"/>
              <a:t> of </a:t>
            </a:r>
            <a:r>
              <a:rPr lang="fr-FR" dirty="0" err="1"/>
              <a:t>potential</a:t>
            </a:r>
            <a:r>
              <a:rPr lang="fr-FR" dirty="0"/>
              <a:t> </a:t>
            </a:r>
            <a:r>
              <a:rPr lang="fr-FR" dirty="0" err="1"/>
              <a:t>risks</a:t>
            </a:r>
            <a:r>
              <a:rPr lang="fr-FR" dirty="0"/>
              <a:t>.</a:t>
            </a:r>
          </a:p>
          <a:p>
            <a:r>
              <a:rPr lang="fr-FR" b="1" dirty="0"/>
              <a:t>Tools and </a:t>
            </a:r>
            <a:r>
              <a:rPr lang="fr-FR" b="1" dirty="0" err="1"/>
              <a:t>approaches</a:t>
            </a:r>
            <a:r>
              <a:rPr lang="fr-FR" dirty="0"/>
              <a:t> are </a:t>
            </a:r>
            <a:r>
              <a:rPr lang="fr-FR" dirty="0" err="1"/>
              <a:t>used</a:t>
            </a:r>
            <a:r>
              <a:rPr lang="fr-FR" dirty="0"/>
              <a:t> to </a:t>
            </a:r>
            <a:r>
              <a:rPr lang="fr-FR" dirty="0" err="1"/>
              <a:t>anticipate</a:t>
            </a:r>
            <a:r>
              <a:rPr lang="fr-FR" dirty="0"/>
              <a:t> the monitoring of </a:t>
            </a:r>
            <a:r>
              <a:rPr lang="fr-FR" dirty="0" err="1"/>
              <a:t>specific</a:t>
            </a:r>
            <a:r>
              <a:rPr lang="fr-FR" dirty="0"/>
              <a:t> </a:t>
            </a:r>
            <a:r>
              <a:rPr lang="fr-FR" dirty="0" err="1"/>
              <a:t>pest</a:t>
            </a:r>
            <a:r>
              <a:rPr lang="fr-FR" dirty="0"/>
              <a:t> (</a:t>
            </a:r>
            <a:r>
              <a:rPr lang="fr-FR" dirty="0" err="1"/>
              <a:t>upstream</a:t>
            </a:r>
            <a:r>
              <a:rPr lang="fr-FR" dirty="0"/>
              <a:t>): </a:t>
            </a:r>
            <a:r>
              <a:rPr lang="fr-FR" dirty="0" err="1"/>
              <a:t>anticipate</a:t>
            </a:r>
            <a:r>
              <a:rPr lang="fr-FR" dirty="0"/>
              <a:t> </a:t>
            </a:r>
            <a:r>
              <a:rPr lang="fr-FR" dirty="0" err="1"/>
              <a:t>disease</a:t>
            </a:r>
            <a:r>
              <a:rPr lang="fr-FR" dirty="0"/>
              <a:t> </a:t>
            </a:r>
            <a:r>
              <a:rPr lang="fr-FR" dirty="0" err="1"/>
              <a:t>emergence</a:t>
            </a:r>
            <a:r>
              <a:rPr lang="fr-FR" dirty="0"/>
              <a:t> and </a:t>
            </a:r>
            <a:r>
              <a:rPr lang="fr-FR" dirty="0" err="1"/>
              <a:t>early</a:t>
            </a:r>
            <a:r>
              <a:rPr lang="fr-FR" dirty="0"/>
              <a:t> </a:t>
            </a:r>
            <a:r>
              <a:rPr lang="fr-FR" dirty="0" err="1"/>
              <a:t>detection</a:t>
            </a:r>
            <a:r>
              <a:rPr lang="fr-FR" dirty="0"/>
              <a:t>.</a:t>
            </a:r>
          </a:p>
          <a:p>
            <a:r>
              <a:rPr lang="fr-FR" b="1" dirty="0"/>
              <a:t>Data science and </a:t>
            </a:r>
            <a:r>
              <a:rPr lang="fr-FR" b="1" dirty="0" err="1"/>
              <a:t>evaluation</a:t>
            </a:r>
            <a:r>
              <a:rPr lang="fr-FR" b="1" dirty="0"/>
              <a:t> </a:t>
            </a:r>
            <a:r>
              <a:rPr lang="fr-FR" b="1" dirty="0" err="1"/>
              <a:t>approaches</a:t>
            </a:r>
            <a:r>
              <a:rPr lang="fr-FR" dirty="0"/>
              <a:t> are </a:t>
            </a:r>
            <a:r>
              <a:rPr lang="fr-FR" dirty="0" err="1"/>
              <a:t>applied</a:t>
            </a:r>
            <a:r>
              <a:rPr lang="fr-FR" dirty="0"/>
              <a:t> to </a:t>
            </a:r>
            <a:r>
              <a:rPr lang="fr-FR" dirty="0" err="1"/>
              <a:t>analyze</a:t>
            </a:r>
            <a:r>
              <a:rPr lang="fr-FR" dirty="0"/>
              <a:t> and </a:t>
            </a:r>
            <a:r>
              <a:rPr lang="fr-FR" dirty="0" err="1"/>
              <a:t>improve</a:t>
            </a:r>
            <a:r>
              <a:rPr lang="fr-FR" dirty="0"/>
              <a:t> </a:t>
            </a:r>
            <a:r>
              <a:rPr lang="fr-FR" dirty="0" err="1"/>
              <a:t>downstream</a:t>
            </a:r>
            <a:r>
              <a:rPr lang="fr-FR" dirty="0"/>
              <a:t> surveillance, </a:t>
            </a:r>
            <a:r>
              <a:rPr lang="fr-FR" dirty="0" err="1"/>
              <a:t>particularly</a:t>
            </a:r>
            <a:r>
              <a:rPr lang="fr-FR" dirty="0"/>
              <a:t> for the </a:t>
            </a:r>
            <a:r>
              <a:rPr lang="fr-FR" dirty="0" err="1"/>
              <a:t>rapid</a:t>
            </a:r>
            <a:r>
              <a:rPr lang="fr-FR" dirty="0"/>
              <a:t> </a:t>
            </a:r>
            <a:r>
              <a:rPr lang="fr-FR" dirty="0" err="1"/>
              <a:t>detection</a:t>
            </a:r>
            <a:r>
              <a:rPr lang="fr-FR" dirty="0"/>
              <a:t> of new </a:t>
            </a:r>
            <a:r>
              <a:rPr lang="fr-FR" dirty="0" err="1"/>
              <a:t>outbreaks</a:t>
            </a:r>
            <a:r>
              <a:rPr lang="fr-FR" dirty="0"/>
              <a:t>.</a:t>
            </a:r>
          </a:p>
          <a:p>
            <a:r>
              <a:rPr lang="fr-FR" b="1" dirty="0" err="1"/>
              <a:t>Finally</a:t>
            </a:r>
            <a:r>
              <a:rPr lang="fr-FR" dirty="0"/>
              <a:t>, </a:t>
            </a:r>
            <a:r>
              <a:rPr lang="fr-FR" dirty="0" err="1"/>
              <a:t>targeted</a:t>
            </a:r>
            <a:r>
              <a:rPr lang="fr-FR" dirty="0"/>
              <a:t> communication </a:t>
            </a:r>
            <a:r>
              <a:rPr lang="fr-FR" dirty="0" err="1"/>
              <a:t>focuses</a:t>
            </a:r>
            <a:r>
              <a:rPr lang="fr-FR" dirty="0"/>
              <a:t> on </a:t>
            </a:r>
            <a:r>
              <a:rPr lang="fr-FR" dirty="0" err="1"/>
              <a:t>raising</a:t>
            </a:r>
            <a:r>
              <a:rPr lang="fr-FR" dirty="0"/>
              <a:t> multi-stakeholder </a:t>
            </a:r>
            <a:r>
              <a:rPr lang="fr-FR" dirty="0" err="1"/>
              <a:t>awareness</a:t>
            </a:r>
            <a:r>
              <a:rPr lang="fr-FR" dirty="0"/>
              <a:t> of plant </a:t>
            </a:r>
            <a:r>
              <a:rPr lang="fr-FR" dirty="0" err="1"/>
              <a:t>health</a:t>
            </a:r>
            <a:r>
              <a:rPr lang="fr-FR" dirty="0"/>
              <a:t> issues.</a:t>
            </a:r>
          </a:p>
          <a:p>
            <a:endParaRPr lang="fr-FR" dirty="0"/>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33</a:t>
            </a:fld>
            <a:endParaRPr lang="fr-FR"/>
          </a:p>
        </p:txBody>
      </p:sp>
    </p:spTree>
    <p:extLst>
      <p:ext uri="{BB962C8B-B14F-4D97-AF65-F5344CB8AC3E}">
        <p14:creationId xmlns:p14="http://schemas.microsoft.com/office/powerpoint/2010/main" val="3042977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34</a:t>
            </a:fld>
            <a:endParaRPr lang="fr-FR"/>
          </a:p>
        </p:txBody>
      </p:sp>
    </p:spTree>
    <p:extLst>
      <p:ext uri="{BB962C8B-B14F-4D97-AF65-F5344CB8AC3E}">
        <p14:creationId xmlns:p14="http://schemas.microsoft.com/office/powerpoint/2010/main" val="660653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A9ED0-192F-A7E9-1A46-DDF57BA7C99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C5C814-8F7C-7A89-EBE7-3A5F8EE7F6A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63E3C0-1F3C-E4AE-E1F2-FC0B2E9BE1C3}"/>
              </a:ext>
            </a:extLst>
          </p:cNvPr>
          <p:cNvSpPr>
            <a:spLocks noGrp="1"/>
          </p:cNvSpPr>
          <p:nvPr>
            <p:ph type="body" idx="1"/>
          </p:nvPr>
        </p:nvSpPr>
        <p:spPr/>
        <p:txBody>
          <a:bodyPr/>
          <a:lstStyle/>
          <a:p>
            <a:r>
              <a:rPr lang="fr-FR" dirty="0"/>
              <a:t>An </a:t>
            </a:r>
            <a:r>
              <a:rPr lang="fr-FR" dirty="0" err="1"/>
              <a:t>example</a:t>
            </a:r>
            <a:r>
              <a:rPr lang="fr-FR" dirty="0"/>
              <a:t> of </a:t>
            </a:r>
            <a:r>
              <a:rPr lang="fr-FR" dirty="0" err="1"/>
              <a:t>work</a:t>
            </a:r>
            <a:r>
              <a:rPr lang="fr-FR" dirty="0"/>
              <a:t> </a:t>
            </a:r>
            <a:r>
              <a:rPr lang="fr-FR" dirty="0" err="1"/>
              <a:t>within</a:t>
            </a:r>
            <a:r>
              <a:rPr lang="fr-FR" dirty="0"/>
              <a:t> the </a:t>
            </a:r>
            <a:r>
              <a:rPr lang="fr-FR" dirty="0" err="1"/>
              <a:t>framework</a:t>
            </a:r>
            <a:r>
              <a:rPr lang="fr-FR" dirty="0"/>
              <a:t> of </a:t>
            </a:r>
            <a:r>
              <a:rPr lang="fr-FR" dirty="0" err="1"/>
              <a:t>upstream</a:t>
            </a:r>
            <a:r>
              <a:rPr lang="fr-FR" dirty="0"/>
              <a:t> </a:t>
            </a:r>
            <a:r>
              <a:rPr lang="fr-FR" dirty="0" err="1"/>
              <a:t>generalist</a:t>
            </a:r>
            <a:r>
              <a:rPr lang="fr-FR" dirty="0"/>
              <a:t> monitoring </a:t>
            </a:r>
            <a:r>
              <a:rPr lang="fr-FR" dirty="0" err="1"/>
              <a:t>is</a:t>
            </a:r>
            <a:r>
              <a:rPr lang="fr-FR" dirty="0"/>
              <a:t> the international plant </a:t>
            </a:r>
            <a:r>
              <a:rPr lang="fr-FR" dirty="0" err="1"/>
              <a:t>health</a:t>
            </a:r>
            <a:r>
              <a:rPr lang="fr-FR" dirty="0"/>
              <a:t> monitoring.</a:t>
            </a:r>
          </a:p>
          <a:p>
            <a:r>
              <a:rPr lang="fr-FR" dirty="0"/>
              <a:t>The platform has </a:t>
            </a:r>
            <a:r>
              <a:rPr lang="fr-FR" dirty="0" err="1"/>
              <a:t>developed</a:t>
            </a:r>
            <a:r>
              <a:rPr lang="fr-FR" dirty="0"/>
              <a:t> a </a:t>
            </a:r>
            <a:r>
              <a:rPr lang="fr-FR" dirty="0" err="1"/>
              <a:t>method</a:t>
            </a:r>
            <a:r>
              <a:rPr lang="fr-FR" dirty="0"/>
              <a:t> and a </a:t>
            </a:r>
            <a:r>
              <a:rPr lang="fr-FR" dirty="0" err="1"/>
              <a:t>tool</a:t>
            </a:r>
            <a:r>
              <a:rPr lang="fr-FR" dirty="0"/>
              <a:t> </a:t>
            </a:r>
            <a:r>
              <a:rPr lang="fr-FR" dirty="0" err="1"/>
              <a:t>that</a:t>
            </a:r>
            <a:r>
              <a:rPr lang="fr-FR" dirty="0"/>
              <a:t> enables monitoring by </a:t>
            </a:r>
            <a:r>
              <a:rPr lang="fr-FR" dirty="0" err="1"/>
              <a:t>targeting</a:t>
            </a:r>
            <a:r>
              <a:rPr lang="fr-FR" dirty="0"/>
              <a:t> a </a:t>
            </a:r>
            <a:r>
              <a:rPr lang="fr-FR" dirty="0" err="1"/>
              <a:t>number</a:t>
            </a:r>
            <a:r>
              <a:rPr lang="fr-FR" dirty="0"/>
              <a:t> of sources (</a:t>
            </a:r>
            <a:r>
              <a:rPr lang="fr-FR" dirty="0" err="1"/>
              <a:t>both</a:t>
            </a:r>
            <a:r>
              <a:rPr lang="fr-FR" dirty="0"/>
              <a:t> official and </a:t>
            </a:r>
            <a:r>
              <a:rPr lang="fr-FR" dirty="0" err="1"/>
              <a:t>unofficial</a:t>
            </a:r>
            <a:r>
              <a:rPr lang="fr-FR" dirty="0"/>
              <a:t>) </a:t>
            </a:r>
            <a:r>
              <a:rPr lang="fr-FR" dirty="0" err="1"/>
              <a:t>with</a:t>
            </a:r>
            <a:r>
              <a:rPr lang="fr-FR" dirty="0"/>
              <a:t> </a:t>
            </a:r>
            <a:r>
              <a:rPr lang="fr-FR" dirty="0" err="1"/>
              <a:t>specific</a:t>
            </a:r>
            <a:r>
              <a:rPr lang="fr-FR" dirty="0"/>
              <a:t> plant </a:t>
            </a:r>
            <a:r>
              <a:rPr lang="fr-FR" dirty="0" err="1"/>
              <a:t>pest</a:t>
            </a:r>
            <a:r>
              <a:rPr lang="fr-FR" dirty="0"/>
              <a:t>(</a:t>
            </a:r>
            <a:r>
              <a:rPr lang="fr-FR" dirty="0" err="1"/>
              <a:t>see</a:t>
            </a:r>
            <a:r>
              <a:rPr lang="fr-FR" dirty="0"/>
              <a:t> </a:t>
            </a:r>
            <a:r>
              <a:rPr lang="fr-FR" dirty="0" err="1"/>
              <a:t>list</a:t>
            </a:r>
            <a:r>
              <a:rPr lang="fr-FR" dirty="0"/>
              <a:t>).</a:t>
            </a:r>
            <a:br>
              <a:rPr lang="fr-FR" dirty="0"/>
            </a:br>
            <a:r>
              <a:rPr lang="fr-FR" dirty="0" err="1"/>
              <a:t>With</a:t>
            </a:r>
            <a:r>
              <a:rPr lang="fr-FR" dirty="0"/>
              <a:t> the help of computer </a:t>
            </a:r>
            <a:r>
              <a:rPr lang="fr-FR" dirty="0" err="1"/>
              <a:t>specialists</a:t>
            </a:r>
            <a:r>
              <a:rPr lang="fr-FR" dirty="0"/>
              <a:t>, </a:t>
            </a:r>
            <a:r>
              <a:rPr lang="fr-FR" dirty="0" err="1"/>
              <a:t>we</a:t>
            </a:r>
            <a:r>
              <a:rPr lang="fr-FR" dirty="0"/>
              <a:t> set up a pipeline </a:t>
            </a:r>
            <a:r>
              <a:rPr lang="fr-FR" dirty="0" err="1"/>
              <a:t>that</a:t>
            </a:r>
            <a:r>
              <a:rPr lang="fr-FR" dirty="0"/>
              <a:t> </a:t>
            </a:r>
            <a:r>
              <a:rPr lang="fr-FR" dirty="0" err="1"/>
              <a:t>collects</a:t>
            </a:r>
            <a:r>
              <a:rPr lang="fr-FR" dirty="0"/>
              <a:t>, downloads, </a:t>
            </a:r>
            <a:r>
              <a:rPr lang="fr-FR" dirty="0" err="1"/>
              <a:t>extracts</a:t>
            </a:r>
            <a:r>
              <a:rPr lang="fr-FR" dirty="0"/>
              <a:t>, translates </a:t>
            </a:r>
            <a:r>
              <a:rPr lang="fr-FR" dirty="0" err="1"/>
              <a:t>titles</a:t>
            </a:r>
            <a:r>
              <a:rPr lang="fr-FR" dirty="0"/>
              <a:t> and abstracts, and </a:t>
            </a:r>
            <a:r>
              <a:rPr lang="fr-FR" dirty="0" err="1"/>
              <a:t>then</a:t>
            </a:r>
            <a:r>
              <a:rPr lang="fr-FR" dirty="0"/>
              <a:t> classifies and clusters the articles.</a:t>
            </a:r>
            <a:br>
              <a:rPr lang="fr-FR" dirty="0"/>
            </a:br>
            <a:r>
              <a:rPr lang="fr-FR" dirty="0"/>
              <a:t>This </a:t>
            </a:r>
            <a:r>
              <a:rPr lang="fr-FR" dirty="0" err="1"/>
              <a:t>method</a:t>
            </a:r>
            <a:r>
              <a:rPr lang="fr-FR" dirty="0"/>
              <a:t> </a:t>
            </a:r>
            <a:r>
              <a:rPr lang="fr-FR" dirty="0" err="1"/>
              <a:t>notably</a:t>
            </a:r>
            <a:r>
              <a:rPr lang="fr-FR" dirty="0"/>
              <a:t> uses web </a:t>
            </a:r>
            <a:r>
              <a:rPr lang="fr-FR" dirty="0" err="1"/>
              <a:t>scraping</a:t>
            </a:r>
            <a:r>
              <a:rPr lang="fr-FR" dirty="0"/>
              <a:t> to </a:t>
            </a:r>
            <a:r>
              <a:rPr lang="fr-FR" dirty="0" err="1"/>
              <a:t>collect</a:t>
            </a:r>
            <a:r>
              <a:rPr lang="fr-FR" dirty="0"/>
              <a:t> articles and </a:t>
            </a:r>
            <a:r>
              <a:rPr lang="fr-FR" dirty="0" err="1"/>
              <a:t>artificial</a:t>
            </a:r>
            <a:r>
              <a:rPr lang="fr-FR" dirty="0"/>
              <a:t> intelligence techniques (machine </a:t>
            </a:r>
            <a:r>
              <a:rPr lang="fr-FR" dirty="0" err="1"/>
              <a:t>learning</a:t>
            </a:r>
            <a:r>
              <a:rPr lang="fr-FR" dirty="0"/>
              <a:t> and </a:t>
            </a:r>
            <a:r>
              <a:rPr lang="fr-FR" dirty="0" err="1"/>
              <a:t>language</a:t>
            </a:r>
            <a:r>
              <a:rPr lang="fr-FR" dirty="0"/>
              <a:t> </a:t>
            </a:r>
            <a:r>
              <a:rPr lang="fr-FR" dirty="0" err="1"/>
              <a:t>models</a:t>
            </a:r>
            <a:r>
              <a:rPr lang="fr-FR" dirty="0"/>
              <a:t>) for classification and clustering.</a:t>
            </a:r>
          </a:p>
          <a:p>
            <a:r>
              <a:rPr lang="fr-FR" dirty="0"/>
              <a:t>At the end of </a:t>
            </a:r>
            <a:r>
              <a:rPr lang="fr-FR" dirty="0" err="1"/>
              <a:t>this</a:t>
            </a:r>
            <a:r>
              <a:rPr lang="fr-FR" dirty="0"/>
              <a:t> pipeline, a monitoring team selects the articles of </a:t>
            </a:r>
            <a:r>
              <a:rPr lang="fr-FR" dirty="0" err="1"/>
              <a:t>interest</a:t>
            </a:r>
            <a:r>
              <a:rPr lang="fr-FR" dirty="0"/>
              <a:t> to </a:t>
            </a:r>
            <a:r>
              <a:rPr lang="fr-FR" dirty="0" err="1"/>
              <a:t>be</a:t>
            </a:r>
            <a:r>
              <a:rPr lang="fr-FR" dirty="0"/>
              <a:t> </a:t>
            </a:r>
            <a:r>
              <a:rPr lang="fr-FR" dirty="0" err="1"/>
              <a:t>submitted</a:t>
            </a:r>
            <a:r>
              <a:rPr lang="fr-FR" dirty="0"/>
              <a:t> to an </a:t>
            </a:r>
            <a:r>
              <a:rPr lang="fr-FR" dirty="0" err="1"/>
              <a:t>editorial</a:t>
            </a:r>
            <a:r>
              <a:rPr lang="fr-FR" dirty="0"/>
              <a:t> </a:t>
            </a:r>
            <a:r>
              <a:rPr lang="fr-FR" dirty="0" err="1"/>
              <a:t>committee</a:t>
            </a:r>
            <a:r>
              <a:rPr lang="fr-FR" dirty="0"/>
              <a:t>, </a:t>
            </a:r>
            <a:r>
              <a:rPr lang="fr-FR" dirty="0" err="1"/>
              <a:t>which</a:t>
            </a:r>
            <a:r>
              <a:rPr lang="fr-FR" dirty="0"/>
              <a:t> </a:t>
            </a:r>
            <a:r>
              <a:rPr lang="fr-FR" dirty="0" err="1"/>
              <a:t>then</a:t>
            </a:r>
            <a:r>
              <a:rPr lang="fr-FR" dirty="0"/>
              <a:t> </a:t>
            </a:r>
            <a:r>
              <a:rPr lang="fr-FR" dirty="0" err="1"/>
              <a:t>chooses</a:t>
            </a:r>
            <a:r>
              <a:rPr lang="fr-FR" dirty="0"/>
              <a:t> the articles to </a:t>
            </a:r>
            <a:r>
              <a:rPr lang="fr-FR" dirty="0" err="1"/>
              <a:t>be</a:t>
            </a:r>
            <a:r>
              <a:rPr lang="fr-FR" dirty="0"/>
              <a:t> </a:t>
            </a:r>
            <a:r>
              <a:rPr lang="fr-FR" dirty="0" err="1"/>
              <a:t>published</a:t>
            </a:r>
            <a:r>
              <a:rPr lang="fr-FR" dirty="0"/>
              <a:t> in the </a:t>
            </a:r>
            <a:r>
              <a:rPr lang="fr-FR" dirty="0" err="1"/>
              <a:t>platform’s</a:t>
            </a:r>
            <a:r>
              <a:rPr lang="fr-FR" dirty="0"/>
              <a:t> </a:t>
            </a:r>
            <a:r>
              <a:rPr lang="fr-FR" dirty="0" err="1"/>
              <a:t>various</a:t>
            </a:r>
            <a:r>
              <a:rPr lang="fr-FR" dirty="0"/>
              <a:t> outputs (bulletins, articles </a:t>
            </a:r>
            <a:r>
              <a:rPr lang="fr-FR" dirty="0" err="1"/>
              <a:t>shared</a:t>
            </a:r>
            <a:r>
              <a:rPr lang="fr-FR" dirty="0"/>
              <a:t> on the </a:t>
            </a:r>
            <a:r>
              <a:rPr lang="fr-FR" dirty="0" err="1"/>
              <a:t>website</a:t>
            </a:r>
            <a:r>
              <a:rPr lang="fr-FR" dirty="0"/>
              <a:t>).</a:t>
            </a:r>
            <a:br>
              <a:rPr lang="fr-FR" dirty="0"/>
            </a:br>
            <a:r>
              <a:rPr lang="fr-FR" dirty="0"/>
              <a:t>For all of </a:t>
            </a:r>
            <a:r>
              <a:rPr lang="fr-FR" dirty="0" err="1"/>
              <a:t>this</a:t>
            </a:r>
            <a:r>
              <a:rPr lang="fr-FR" dirty="0"/>
              <a:t> </a:t>
            </a:r>
            <a:r>
              <a:rPr lang="fr-FR" dirty="0" err="1"/>
              <a:t>work</a:t>
            </a:r>
            <a:r>
              <a:rPr lang="fr-FR" dirty="0"/>
              <a:t>, </a:t>
            </a:r>
            <a:r>
              <a:rPr lang="fr-FR" dirty="0" err="1"/>
              <a:t>we</a:t>
            </a:r>
            <a:r>
              <a:rPr lang="fr-FR" dirty="0"/>
              <a:t> are </a:t>
            </a:r>
            <a:r>
              <a:rPr lang="fr-FR" dirty="0" err="1"/>
              <a:t>supported</a:t>
            </a:r>
            <a:r>
              <a:rPr lang="fr-FR" dirty="0"/>
              <a:t> by </a:t>
            </a:r>
            <a:r>
              <a:rPr lang="fr-FR" dirty="0" err="1"/>
              <a:t>research</a:t>
            </a:r>
            <a:r>
              <a:rPr lang="fr-FR" dirty="0"/>
              <a:t> </a:t>
            </a:r>
            <a:r>
              <a:rPr lang="fr-FR" dirty="0" err="1"/>
              <a:t>projects</a:t>
            </a:r>
            <a:r>
              <a:rPr lang="fr-FR" dirty="0"/>
              <a:t> in text </a:t>
            </a:r>
            <a:r>
              <a:rPr lang="fr-FR" dirty="0" err="1"/>
              <a:t>mining</a:t>
            </a:r>
            <a:r>
              <a:rPr lang="fr-FR" dirty="0"/>
              <a:t> to automate the pipeline, </a:t>
            </a:r>
            <a:r>
              <a:rPr lang="fr-FR" dirty="0" err="1"/>
              <a:t>save</a:t>
            </a:r>
            <a:r>
              <a:rPr lang="fr-FR" dirty="0"/>
              <a:t> time, and </a:t>
            </a:r>
            <a:r>
              <a:rPr lang="fr-FR" dirty="0" err="1"/>
              <a:t>consequently</a:t>
            </a:r>
            <a:r>
              <a:rPr lang="fr-FR" dirty="0"/>
              <a:t> </a:t>
            </a:r>
            <a:r>
              <a:rPr lang="fr-FR" dirty="0" err="1"/>
              <a:t>increase</a:t>
            </a:r>
            <a:r>
              <a:rPr lang="fr-FR" dirty="0"/>
              <a:t> the </a:t>
            </a:r>
            <a:r>
              <a:rPr lang="fr-FR" dirty="0" err="1"/>
              <a:t>number</a:t>
            </a:r>
            <a:r>
              <a:rPr lang="fr-FR" dirty="0"/>
              <a:t> of </a:t>
            </a:r>
            <a:r>
              <a:rPr lang="fr-FR" dirty="0" err="1"/>
              <a:t>pests</a:t>
            </a:r>
            <a:r>
              <a:rPr lang="fr-FR" dirty="0"/>
              <a:t> </a:t>
            </a:r>
            <a:r>
              <a:rPr lang="fr-FR" dirty="0" err="1"/>
              <a:t>that</a:t>
            </a:r>
            <a:r>
              <a:rPr lang="fr-FR" dirty="0"/>
              <a:t> can </a:t>
            </a:r>
            <a:r>
              <a:rPr lang="fr-FR" dirty="0" err="1"/>
              <a:t>be</a:t>
            </a:r>
            <a:r>
              <a:rPr lang="fr-FR" dirty="0"/>
              <a:t> </a:t>
            </a:r>
            <a:r>
              <a:rPr lang="fr-FR" dirty="0" err="1"/>
              <a:t>targeted</a:t>
            </a:r>
            <a:r>
              <a:rPr lang="fr-FR" dirty="0"/>
              <a:t>.</a:t>
            </a:r>
          </a:p>
          <a:p>
            <a:br>
              <a:rPr lang="fr-FR" dirty="0"/>
            </a:br>
            <a:endParaRPr lang="fr-FR" dirty="0"/>
          </a:p>
          <a:p>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D5B7F7FC-DEA5-2EDD-9362-B15482452892}"/>
              </a:ext>
            </a:extLst>
          </p:cNvPr>
          <p:cNvSpPr>
            <a:spLocks noGrp="1"/>
          </p:cNvSpPr>
          <p:nvPr>
            <p:ph type="sldNum" sz="quarter" idx="5"/>
          </p:nvPr>
        </p:nvSpPr>
        <p:spPr/>
        <p:txBody>
          <a:bodyPr/>
          <a:lstStyle/>
          <a:p>
            <a:pPr>
              <a:defRPr/>
            </a:pPr>
            <a:fld id="{56FCBD6D-F843-614E-A987-37C39C96740F}" type="slidenum">
              <a:rPr lang="fr-FR" smtClean="0"/>
              <a:t>35</a:t>
            </a:fld>
            <a:endParaRPr lang="fr-FR"/>
          </a:p>
        </p:txBody>
      </p:sp>
    </p:spTree>
    <p:extLst>
      <p:ext uri="{BB962C8B-B14F-4D97-AF65-F5344CB8AC3E}">
        <p14:creationId xmlns:p14="http://schemas.microsoft.com/office/powerpoint/2010/main" val="2404067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71748-B929-1306-F270-0EC621C70BB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78580A-15A3-AF79-BECA-58EDF98289B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395BE2-D102-3930-9DBD-7EA05B5307B6}"/>
              </a:ext>
            </a:extLst>
          </p:cNvPr>
          <p:cNvSpPr>
            <a:spLocks noGrp="1"/>
          </p:cNvSpPr>
          <p:nvPr>
            <p:ph type="body" idx="1"/>
          </p:nvPr>
        </p:nvSpPr>
        <p:spPr/>
        <p:txBody>
          <a:bodyPr/>
          <a:lstStyle/>
          <a:p>
            <a:r>
              <a:rPr lang="fr-FR" dirty="0"/>
              <a:t>The outputs </a:t>
            </a:r>
            <a:r>
              <a:rPr lang="fr-FR" dirty="0" err="1"/>
              <a:t>produced</a:t>
            </a:r>
            <a:r>
              <a:rPr lang="fr-FR" dirty="0"/>
              <a:t> </a:t>
            </a:r>
            <a:r>
              <a:rPr lang="fr-FR" dirty="0" err="1"/>
              <a:t>from</a:t>
            </a:r>
            <a:r>
              <a:rPr lang="fr-FR" dirty="0"/>
              <a:t> monitoring are </a:t>
            </a:r>
            <a:r>
              <a:rPr lang="fr-FR" dirty="0" err="1"/>
              <a:t>weekly</a:t>
            </a:r>
            <a:r>
              <a:rPr lang="fr-FR" dirty="0"/>
              <a:t> bulletins. The articles are </a:t>
            </a:r>
            <a:r>
              <a:rPr lang="fr-FR" dirty="0" err="1"/>
              <a:t>classified</a:t>
            </a:r>
            <a:r>
              <a:rPr lang="fr-FR" dirty="0"/>
              <a:t> </a:t>
            </a:r>
            <a:r>
              <a:rPr lang="fr-FR" dirty="0" err="1"/>
              <a:t>according</a:t>
            </a:r>
            <a:r>
              <a:rPr lang="fr-FR" dirty="0"/>
              <a:t> to the </a:t>
            </a:r>
            <a:r>
              <a:rPr lang="fr-FR" dirty="0" err="1"/>
              <a:t>harmful</a:t>
            </a:r>
            <a:r>
              <a:rPr lang="fr-FR" dirty="0"/>
              <a:t> </a:t>
            </a:r>
            <a:r>
              <a:rPr lang="fr-FR" dirty="0" err="1"/>
              <a:t>organism</a:t>
            </a:r>
            <a:r>
              <a:rPr lang="fr-FR" dirty="0"/>
              <a:t> and </a:t>
            </a:r>
            <a:r>
              <a:rPr lang="fr-FR" dirty="0" err="1"/>
              <a:t>whether</a:t>
            </a:r>
            <a:r>
              <a:rPr lang="fr-FR" dirty="0"/>
              <a:t> </a:t>
            </a:r>
            <a:r>
              <a:rPr lang="fr-FR" dirty="0" err="1"/>
              <a:t>they</a:t>
            </a:r>
            <a:r>
              <a:rPr lang="fr-FR" dirty="0"/>
              <a:t> </a:t>
            </a:r>
            <a:r>
              <a:rPr lang="fr-FR" dirty="0" err="1"/>
              <a:t>concern</a:t>
            </a:r>
            <a:r>
              <a:rPr lang="fr-FR" dirty="0"/>
              <a:t> public </a:t>
            </a:r>
            <a:r>
              <a:rPr lang="fr-FR" dirty="0" err="1"/>
              <a:t>health</a:t>
            </a:r>
            <a:r>
              <a:rPr lang="fr-FR" dirty="0"/>
              <a:t> monitoring or </a:t>
            </a:r>
            <a:r>
              <a:rPr lang="fr-FR" dirty="0" err="1"/>
              <a:t>scientific</a:t>
            </a:r>
            <a:r>
              <a:rPr lang="fr-FR" dirty="0"/>
              <a:t> monitoring, and </a:t>
            </a:r>
            <a:r>
              <a:rPr lang="fr-FR" dirty="0" err="1"/>
              <a:t>then</a:t>
            </a:r>
            <a:r>
              <a:rPr lang="fr-FR" dirty="0"/>
              <a:t> by </a:t>
            </a:r>
            <a:r>
              <a:rPr lang="fr-FR" dirty="0" err="1"/>
              <a:t>whether</a:t>
            </a:r>
            <a:r>
              <a:rPr lang="fr-FR" dirty="0"/>
              <a:t> </a:t>
            </a:r>
            <a:r>
              <a:rPr lang="fr-FR" dirty="0" err="1"/>
              <a:t>they</a:t>
            </a:r>
            <a:r>
              <a:rPr lang="fr-FR" dirty="0"/>
              <a:t> relate to </a:t>
            </a:r>
            <a:r>
              <a:rPr lang="fr-FR" dirty="0" err="1"/>
              <a:t>regulations</a:t>
            </a:r>
            <a:r>
              <a:rPr lang="fr-FR" dirty="0"/>
              <a:t>, changes in </a:t>
            </a:r>
            <a:r>
              <a:rPr lang="fr-FR" dirty="0" err="1"/>
              <a:t>health</a:t>
            </a:r>
            <a:r>
              <a:rPr lang="fr-FR" dirty="0"/>
              <a:t> </a:t>
            </a:r>
            <a:r>
              <a:rPr lang="fr-FR" dirty="0" err="1"/>
              <a:t>status</a:t>
            </a:r>
            <a:r>
              <a:rPr lang="fr-FR" dirty="0"/>
              <a:t>, control or surveillance </a:t>
            </a:r>
            <a:r>
              <a:rPr lang="fr-FR" dirty="0" err="1"/>
              <a:t>methods</a:t>
            </a:r>
            <a:r>
              <a:rPr lang="fr-FR" dirty="0"/>
              <a:t>, etc. </a:t>
            </a:r>
            <a:r>
              <a:rPr lang="fr-FR" dirty="0" err="1"/>
              <a:t>Each</a:t>
            </a:r>
            <a:r>
              <a:rPr lang="fr-FR" dirty="0"/>
              <a:t> article </a:t>
            </a:r>
            <a:r>
              <a:rPr lang="fr-FR" dirty="0" err="1"/>
              <a:t>includes</a:t>
            </a:r>
            <a:r>
              <a:rPr lang="fr-FR" dirty="0"/>
              <a:t> a </a:t>
            </a:r>
            <a:r>
              <a:rPr lang="fr-FR" dirty="0" err="1"/>
              <a:t>summary</a:t>
            </a:r>
            <a:r>
              <a:rPr lang="fr-FR" dirty="0"/>
              <a:t> as </a:t>
            </a:r>
            <a:r>
              <a:rPr lang="fr-FR" dirty="0" err="1"/>
              <a:t>well</a:t>
            </a:r>
            <a:r>
              <a:rPr lang="fr-FR" dirty="0"/>
              <a:t> as a </a:t>
            </a:r>
            <a:r>
              <a:rPr lang="fr-FR" dirty="0" err="1"/>
              <a:t>link</a:t>
            </a:r>
            <a:r>
              <a:rPr lang="fr-FR" dirty="0"/>
              <a:t> for </a:t>
            </a:r>
            <a:r>
              <a:rPr lang="fr-FR" dirty="0" err="1"/>
              <a:t>further</a:t>
            </a:r>
            <a:r>
              <a:rPr lang="fr-FR" dirty="0"/>
              <a:t> </a:t>
            </a:r>
            <a:r>
              <a:rPr lang="fr-FR" dirty="0" err="1"/>
              <a:t>reference</a:t>
            </a:r>
            <a:r>
              <a:rPr lang="fr-FR" dirty="0"/>
              <a:t>.</a:t>
            </a:r>
          </a:p>
          <a:p>
            <a:r>
              <a:rPr lang="fr-FR" dirty="0"/>
              <a:t>The </a:t>
            </a:r>
            <a:r>
              <a:rPr lang="fr-FR" dirty="0" err="1"/>
              <a:t>other</a:t>
            </a:r>
            <a:r>
              <a:rPr lang="fr-FR" dirty="0"/>
              <a:t> type of output </a:t>
            </a:r>
            <a:r>
              <a:rPr lang="fr-FR" dirty="0" err="1"/>
              <a:t>consists</a:t>
            </a:r>
            <a:r>
              <a:rPr lang="fr-FR" dirty="0"/>
              <a:t> of </a:t>
            </a:r>
            <a:r>
              <a:rPr lang="fr-FR" dirty="0" err="1"/>
              <a:t>monthly</a:t>
            </a:r>
            <a:r>
              <a:rPr lang="fr-FR" dirty="0"/>
              <a:t> bulletins, </a:t>
            </a:r>
            <a:r>
              <a:rPr lang="fr-FR" dirty="0" err="1"/>
              <a:t>which</a:t>
            </a:r>
            <a:r>
              <a:rPr lang="fr-FR" dirty="0"/>
              <a:t> </a:t>
            </a:r>
            <a:r>
              <a:rPr lang="fr-FR" dirty="0" err="1"/>
              <a:t>provide</a:t>
            </a:r>
            <a:r>
              <a:rPr lang="fr-FR" dirty="0"/>
              <a:t> a </a:t>
            </a:r>
            <a:r>
              <a:rPr lang="fr-FR" dirty="0" err="1"/>
              <a:t>synthesis</a:t>
            </a:r>
            <a:r>
              <a:rPr lang="fr-FR" dirty="0"/>
              <a:t> and </a:t>
            </a:r>
            <a:r>
              <a:rPr lang="fr-FR" dirty="0" err="1"/>
              <a:t>interpretation</a:t>
            </a:r>
            <a:r>
              <a:rPr lang="fr-FR" dirty="0"/>
              <a:t> of the </a:t>
            </a:r>
            <a:r>
              <a:rPr lang="fr-FR" dirty="0" err="1"/>
              <a:t>latest</a:t>
            </a:r>
            <a:r>
              <a:rPr lang="fr-FR" dirty="0"/>
              <a:t> </a:t>
            </a:r>
            <a:r>
              <a:rPr lang="fr-FR" dirty="0" err="1"/>
              <a:t>sanitary</a:t>
            </a:r>
            <a:r>
              <a:rPr lang="fr-FR" dirty="0"/>
              <a:t> news, </a:t>
            </a:r>
            <a:r>
              <a:rPr lang="fr-FR" dirty="0" err="1"/>
              <a:t>including</a:t>
            </a:r>
            <a:r>
              <a:rPr lang="fr-FR" dirty="0"/>
              <a:t> interactive </a:t>
            </a:r>
            <a:r>
              <a:rPr lang="fr-FR" dirty="0" err="1"/>
              <a:t>maps</a:t>
            </a:r>
            <a:r>
              <a:rPr lang="fr-FR" dirty="0"/>
              <a:t>.</a:t>
            </a:r>
          </a:p>
          <a:p>
            <a:br>
              <a:rPr lang="fr-FR" dirty="0"/>
            </a:br>
            <a:endParaRPr lang="fr-FR" dirty="0"/>
          </a:p>
        </p:txBody>
      </p:sp>
      <p:sp>
        <p:nvSpPr>
          <p:cNvPr id="4" name="Espace réservé du numéro de diapositive 3">
            <a:extLst>
              <a:ext uri="{FF2B5EF4-FFF2-40B4-BE49-F238E27FC236}">
                <a16:creationId xmlns:a16="http://schemas.microsoft.com/office/drawing/2014/main" id="{E1D766C9-C471-0DDF-7542-D83181418DF8}"/>
              </a:ext>
            </a:extLst>
          </p:cNvPr>
          <p:cNvSpPr>
            <a:spLocks noGrp="1"/>
          </p:cNvSpPr>
          <p:nvPr>
            <p:ph type="sldNum" sz="quarter" idx="5"/>
          </p:nvPr>
        </p:nvSpPr>
        <p:spPr/>
        <p:txBody>
          <a:bodyPr/>
          <a:lstStyle/>
          <a:p>
            <a:pPr>
              <a:defRPr/>
            </a:pPr>
            <a:fld id="{56FCBD6D-F843-614E-A987-37C39C96740F}" type="slidenum">
              <a:rPr lang="fr-FR" smtClean="0"/>
              <a:t>36</a:t>
            </a:fld>
            <a:endParaRPr lang="fr-FR"/>
          </a:p>
        </p:txBody>
      </p:sp>
    </p:spTree>
    <p:extLst>
      <p:ext uri="{BB962C8B-B14F-4D97-AF65-F5344CB8AC3E}">
        <p14:creationId xmlns:p14="http://schemas.microsoft.com/office/powerpoint/2010/main" val="4156476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fr-FR" dirty="0"/>
              <a:t>An </a:t>
            </a:r>
            <a:r>
              <a:rPr lang="fr-FR" dirty="0" err="1"/>
              <a:t>example</a:t>
            </a:r>
            <a:r>
              <a:rPr lang="fr-FR" dirty="0"/>
              <a:t> of </a:t>
            </a:r>
            <a:r>
              <a:rPr lang="fr-FR" dirty="0" err="1"/>
              <a:t>work</a:t>
            </a:r>
            <a:r>
              <a:rPr lang="fr-FR" dirty="0"/>
              <a:t> </a:t>
            </a:r>
            <a:r>
              <a:rPr lang="fr-FR" dirty="0" err="1"/>
              <a:t>within</a:t>
            </a:r>
            <a:r>
              <a:rPr lang="fr-FR" dirty="0"/>
              <a:t> the </a:t>
            </a:r>
            <a:r>
              <a:rPr lang="fr-FR" b="0" dirty="0" err="1"/>
              <a:t>framework</a:t>
            </a:r>
            <a:r>
              <a:rPr lang="fr-FR" b="0" dirty="0"/>
              <a:t> of </a:t>
            </a:r>
            <a:r>
              <a:rPr lang="fr-FR" b="0" dirty="0" err="1"/>
              <a:t>upstream</a:t>
            </a:r>
            <a:r>
              <a:rPr lang="fr-FR" b="0" dirty="0"/>
              <a:t> </a:t>
            </a:r>
            <a:r>
              <a:rPr lang="fr-FR" b="0" dirty="0" err="1"/>
              <a:t>specifict</a:t>
            </a:r>
            <a:r>
              <a:rPr lang="fr-FR" b="0" dirty="0"/>
              <a:t> </a:t>
            </a:r>
            <a:r>
              <a:rPr lang="fr-FR" b="0" dirty="0" err="1"/>
              <a:t>prior</a:t>
            </a:r>
            <a:r>
              <a:rPr lang="fr-FR" b="0" dirty="0"/>
              <a:t> to the </a:t>
            </a:r>
            <a:r>
              <a:rPr lang="fr-FR" b="0" dirty="0" err="1"/>
              <a:t>detection</a:t>
            </a:r>
            <a:r>
              <a:rPr lang="fr-FR" b="0" dirty="0"/>
              <a:t> of the plant </a:t>
            </a:r>
            <a:r>
              <a:rPr lang="fr-FR" b="0" dirty="0" err="1"/>
              <a:t>pest</a:t>
            </a:r>
            <a:r>
              <a:rPr lang="fr-FR" b="0" dirty="0"/>
              <a:t>.</a:t>
            </a:r>
          </a:p>
          <a:p>
            <a:pPr marL="0" marR="0" lvl="0" indent="0" algn="l" defTabSz="91440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eaLnBrk="1" fontAlgn="auto" latinLnBrk="0" hangingPunct="1">
              <a:lnSpc>
                <a:spcPct val="100000"/>
              </a:lnSpc>
              <a:spcBef>
                <a:spcPts val="0"/>
              </a:spcBef>
              <a:spcAft>
                <a:spcPts val="0"/>
              </a:spcAft>
              <a:buClrTx/>
              <a:buSzTx/>
              <a:buFontTx/>
              <a:buNone/>
              <a:tabLst/>
              <a:defRPr/>
            </a:pPr>
            <a:r>
              <a:rPr lang="fr-FR" dirty="0"/>
              <a:t>B. </a:t>
            </a:r>
            <a:r>
              <a:rPr lang="fr-FR" dirty="0" err="1"/>
              <a:t>Xylophilus</a:t>
            </a:r>
            <a:r>
              <a:rPr lang="fr-FR" dirty="0"/>
              <a:t> </a:t>
            </a:r>
            <a:r>
              <a:rPr lang="fr-FR" dirty="0" err="1"/>
              <a:t>is</a:t>
            </a:r>
            <a:r>
              <a:rPr lang="fr-FR" dirty="0"/>
              <a:t> the causal agent of pine </a:t>
            </a:r>
            <a:r>
              <a:rPr lang="fr-FR" dirty="0" err="1"/>
              <a:t>wilt</a:t>
            </a:r>
            <a:r>
              <a:rPr lang="fr-FR" dirty="0"/>
              <a:t> </a:t>
            </a:r>
            <a:r>
              <a:rPr lang="fr-FR" dirty="0" err="1"/>
              <a:t>disease</a:t>
            </a:r>
            <a:r>
              <a:rPr lang="fr-FR" dirty="0"/>
              <a:t>. It infects pine </a:t>
            </a:r>
            <a:r>
              <a:rPr lang="fr-FR" dirty="0" err="1"/>
              <a:t>trees</a:t>
            </a:r>
            <a:r>
              <a:rPr lang="fr-FR" dirty="0"/>
              <a:t>, multiplies in the conductive </a:t>
            </a:r>
            <a:r>
              <a:rPr lang="fr-FR" dirty="0" err="1"/>
              <a:t>vessels</a:t>
            </a:r>
            <a:r>
              <a:rPr lang="fr-FR" dirty="0"/>
              <a:t>, stops the circulation of </a:t>
            </a:r>
            <a:r>
              <a:rPr lang="fr-FR" dirty="0" err="1"/>
              <a:t>sap</a:t>
            </a:r>
            <a:r>
              <a:rPr lang="fr-FR" dirty="0"/>
              <a:t> and causes </a:t>
            </a:r>
            <a:r>
              <a:rPr lang="fr-FR" dirty="0" err="1"/>
              <a:t>decline</a:t>
            </a:r>
            <a:r>
              <a:rPr lang="fr-FR" dirty="0"/>
              <a:t> or </a:t>
            </a:r>
            <a:r>
              <a:rPr lang="fr-FR" dirty="0" err="1"/>
              <a:t>even</a:t>
            </a:r>
            <a:r>
              <a:rPr lang="fr-FR" dirty="0"/>
              <a:t> </a:t>
            </a:r>
            <a:r>
              <a:rPr lang="fr-FR" dirty="0" err="1"/>
              <a:t>death</a:t>
            </a:r>
            <a:r>
              <a:rPr lang="fr-FR" dirty="0"/>
              <a:t> of the </a:t>
            </a:r>
            <a:r>
              <a:rPr lang="fr-FR" dirty="0" err="1"/>
              <a:t>trees</a:t>
            </a:r>
            <a:r>
              <a:rPr lang="fr-FR" dirty="0"/>
              <a:t>. It </a:t>
            </a:r>
            <a:r>
              <a:rPr lang="fr-FR" dirty="0" err="1"/>
              <a:t>is</a:t>
            </a:r>
            <a:r>
              <a:rPr lang="fr-FR" dirty="0"/>
              <a:t> </a:t>
            </a:r>
            <a:r>
              <a:rPr lang="fr-FR" dirty="0" err="1"/>
              <a:t>dispersed</a:t>
            </a:r>
            <a:r>
              <a:rPr lang="fr-FR" dirty="0"/>
              <a:t> over short distances by an </a:t>
            </a:r>
            <a:r>
              <a:rPr lang="fr-FR" dirty="0" err="1"/>
              <a:t>insect</a:t>
            </a:r>
            <a:r>
              <a:rPr lang="fr-FR" dirty="0"/>
              <a:t> </a:t>
            </a:r>
            <a:r>
              <a:rPr lang="fr-FR" dirty="0" err="1"/>
              <a:t>vector</a:t>
            </a:r>
            <a:r>
              <a:rPr lang="fr-FR" dirty="0"/>
              <a:t>, M. </a:t>
            </a:r>
            <a:r>
              <a:rPr lang="fr-FR" dirty="0" err="1"/>
              <a:t>galloprovincialis</a:t>
            </a:r>
            <a:r>
              <a:rPr lang="fr-FR" dirty="0"/>
              <a:t>, and over long distances by </a:t>
            </a:r>
            <a:r>
              <a:rPr lang="fr-FR" dirty="0" err="1"/>
              <a:t>wood</a:t>
            </a:r>
            <a:r>
              <a:rPr lang="fr-FR" dirty="0"/>
              <a:t> </a:t>
            </a:r>
            <a:r>
              <a:rPr lang="fr-FR" dirty="0" err="1"/>
              <a:t>contaminated</a:t>
            </a:r>
            <a:r>
              <a:rPr lang="fr-FR" dirty="0"/>
              <a:t> by the </a:t>
            </a:r>
            <a:r>
              <a:rPr lang="fr-FR" dirty="0" err="1"/>
              <a:t>insect</a:t>
            </a:r>
            <a:r>
              <a:rPr lang="fr-FR" dirty="0"/>
              <a:t> </a:t>
            </a:r>
            <a:r>
              <a:rPr lang="fr-FR" dirty="0" err="1"/>
              <a:t>vector</a:t>
            </a:r>
            <a:r>
              <a:rPr lang="fr-FR" dirty="0"/>
              <a:t>. It </a:t>
            </a:r>
            <a:r>
              <a:rPr lang="fr-FR" dirty="0" err="1"/>
              <a:t>originated</a:t>
            </a:r>
            <a:r>
              <a:rPr lang="fr-FR" dirty="0"/>
              <a:t> in America and </a:t>
            </a:r>
            <a:r>
              <a:rPr lang="fr-FR" dirty="0" err="1"/>
              <a:t>was</a:t>
            </a:r>
            <a:r>
              <a:rPr lang="fr-FR" dirty="0"/>
              <a:t> </a:t>
            </a:r>
            <a:r>
              <a:rPr lang="fr-FR" dirty="0" err="1"/>
              <a:t>transported</a:t>
            </a:r>
            <a:r>
              <a:rPr lang="fr-FR" dirty="0"/>
              <a:t> to </a:t>
            </a:r>
            <a:r>
              <a:rPr lang="fr-FR" dirty="0" err="1"/>
              <a:t>other</a:t>
            </a:r>
            <a:r>
              <a:rPr lang="fr-FR" dirty="0"/>
              <a:t> </a:t>
            </a:r>
            <a:r>
              <a:rPr lang="fr-FR" dirty="0" err="1"/>
              <a:t>continents.So</a:t>
            </a:r>
            <a:r>
              <a:rPr lang="fr-FR" dirty="0"/>
              <a:t>, </a:t>
            </a:r>
            <a:r>
              <a:rPr lang="fr-FR" dirty="0" err="1"/>
              <a:t>it</a:t>
            </a:r>
            <a:r>
              <a:rPr lang="fr-FR" dirty="0"/>
              <a:t> </a:t>
            </a:r>
            <a:r>
              <a:rPr lang="fr-FR" dirty="0" err="1"/>
              <a:t>is</a:t>
            </a:r>
            <a:r>
              <a:rPr lang="fr-FR" dirty="0"/>
              <a:t> </a:t>
            </a:r>
            <a:r>
              <a:rPr lang="fr-FR" dirty="0" err="1"/>
              <a:t>present</a:t>
            </a:r>
            <a:r>
              <a:rPr lang="fr-FR" dirty="0"/>
              <a:t> </a:t>
            </a:r>
            <a:r>
              <a:rPr lang="fr-FR" dirty="0" err="1"/>
              <a:t>today</a:t>
            </a:r>
            <a:r>
              <a:rPr lang="fr-FR" dirty="0"/>
              <a:t> in Asia and Europe, but </a:t>
            </a:r>
            <a:r>
              <a:rPr lang="fr-FR" dirty="0" err="1"/>
              <a:t>still</a:t>
            </a:r>
            <a:r>
              <a:rPr lang="fr-FR" dirty="0"/>
              <a:t> absent </a:t>
            </a:r>
            <a:r>
              <a:rPr lang="fr-FR" dirty="0" err="1"/>
              <a:t>from</a:t>
            </a:r>
            <a:r>
              <a:rPr lang="fr-FR" dirty="0"/>
              <a:t> France.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37</a:t>
            </a:fld>
            <a:endParaRPr lang="fr-FR"/>
          </a:p>
        </p:txBody>
      </p:sp>
    </p:spTree>
    <p:extLst>
      <p:ext uri="{BB962C8B-B14F-4D97-AF65-F5344CB8AC3E}">
        <p14:creationId xmlns:p14="http://schemas.microsoft.com/office/powerpoint/2010/main" val="1155325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fr-FR" dirty="0"/>
              <a:t>One of the objectives of the </a:t>
            </a:r>
            <a:r>
              <a:rPr lang="fr-FR" dirty="0" err="1"/>
              <a:t>Pinewood</a:t>
            </a:r>
            <a:r>
              <a:rPr lang="fr-FR" dirty="0"/>
              <a:t> </a:t>
            </a:r>
            <a:r>
              <a:rPr lang="fr-FR" dirty="0" err="1"/>
              <a:t>nematode</a:t>
            </a:r>
            <a:r>
              <a:rPr lang="fr-FR" dirty="0"/>
              <a:t> </a:t>
            </a:r>
            <a:r>
              <a:rPr lang="fr-FR" dirty="0" err="1"/>
              <a:t>working</a:t>
            </a:r>
            <a:r>
              <a:rPr lang="fr-FR" dirty="0"/>
              <a:t> group </a:t>
            </a:r>
            <a:r>
              <a:rPr lang="fr-FR" dirty="0" err="1"/>
              <a:t>is</a:t>
            </a:r>
            <a:r>
              <a:rPr lang="fr-FR" dirty="0"/>
              <a:t> to </a:t>
            </a:r>
            <a:r>
              <a:rPr lang="fr-FR" dirty="0" err="1"/>
              <a:t>evaluate</a:t>
            </a:r>
            <a:r>
              <a:rPr lang="fr-FR" dirty="0"/>
              <a:t> </a:t>
            </a:r>
            <a:r>
              <a:rPr lang="fr-FR" dirty="0" err="1"/>
              <a:t>current</a:t>
            </a:r>
            <a:r>
              <a:rPr lang="fr-FR" dirty="0"/>
              <a:t> surveillance system and </a:t>
            </a:r>
            <a:r>
              <a:rPr lang="fr-FR" dirty="0" err="1"/>
              <a:t>strategy</a:t>
            </a:r>
            <a:r>
              <a:rPr lang="fr-FR" dirty="0"/>
              <a:t> by </a:t>
            </a:r>
            <a:r>
              <a:rPr lang="fr-FR" dirty="0" err="1"/>
              <a:t>strengthening</a:t>
            </a:r>
            <a:r>
              <a:rPr lang="fr-FR" dirty="0"/>
              <a:t> </a:t>
            </a:r>
            <a:r>
              <a:rPr lang="fr-FR" dirty="0" err="1"/>
              <a:t>risk</a:t>
            </a:r>
            <a:r>
              <a:rPr lang="fr-FR" dirty="0"/>
              <a:t> </a:t>
            </a:r>
            <a:r>
              <a:rPr lang="fr-FR" dirty="0" err="1"/>
              <a:t>analysis</a:t>
            </a:r>
            <a:r>
              <a:rPr lang="fr-FR" dirty="0"/>
              <a:t>. So, </a:t>
            </a:r>
            <a:r>
              <a:rPr lang="fr-FR" dirty="0" err="1"/>
              <a:t>we</a:t>
            </a:r>
            <a:r>
              <a:rPr lang="fr-FR" dirty="0"/>
              <a:t> first </a:t>
            </a:r>
            <a:r>
              <a:rPr lang="fr-FR" dirty="0" err="1"/>
              <a:t>perform</a:t>
            </a:r>
            <a:r>
              <a:rPr lang="fr-FR" dirty="0"/>
              <a:t> a relative </a:t>
            </a:r>
            <a:r>
              <a:rPr lang="fr-FR" dirty="0" err="1"/>
              <a:t>risk</a:t>
            </a:r>
            <a:r>
              <a:rPr lang="fr-FR" dirty="0"/>
              <a:t> </a:t>
            </a:r>
            <a:r>
              <a:rPr lang="fr-FR" dirty="0" err="1"/>
              <a:t>analysis</a:t>
            </a:r>
            <a:r>
              <a:rPr lang="fr-FR" dirty="0"/>
              <a:t> </a:t>
            </a:r>
            <a:r>
              <a:rPr lang="fr-FR" dirty="0" err="1"/>
              <a:t>which</a:t>
            </a:r>
            <a:r>
              <a:rPr lang="fr-FR" dirty="0"/>
              <a:t> </a:t>
            </a:r>
            <a:r>
              <a:rPr lang="fr-FR" dirty="0" err="1"/>
              <a:t>takes</a:t>
            </a:r>
            <a:r>
              <a:rPr lang="fr-FR" dirty="0"/>
              <a:t> </a:t>
            </a:r>
            <a:r>
              <a:rPr lang="fr-FR" dirty="0" err="1"/>
              <a:t>into</a:t>
            </a:r>
            <a:r>
              <a:rPr lang="fr-FR" dirty="0"/>
              <a:t> </a:t>
            </a:r>
            <a:r>
              <a:rPr lang="fr-FR" dirty="0" err="1"/>
              <a:t>account</a:t>
            </a:r>
            <a:r>
              <a:rPr lang="fr-FR" dirty="0"/>
              <a:t> </a:t>
            </a:r>
            <a:r>
              <a:rPr lang="fr-FR" dirty="0" err="1"/>
              <a:t>different</a:t>
            </a:r>
            <a:r>
              <a:rPr lang="fr-FR" dirty="0"/>
              <a:t> </a:t>
            </a:r>
            <a:r>
              <a:rPr lang="fr-FR" dirty="0" err="1"/>
              <a:t>risk</a:t>
            </a:r>
            <a:r>
              <a:rPr lang="fr-FR" dirty="0"/>
              <a:t> </a:t>
            </a:r>
            <a:r>
              <a:rPr lang="fr-FR" dirty="0" err="1"/>
              <a:t>factors</a:t>
            </a:r>
            <a:r>
              <a:rPr lang="fr-FR" dirty="0"/>
              <a:t> </a:t>
            </a:r>
            <a:r>
              <a:rPr lang="fr-FR" dirty="0" err="1"/>
              <a:t>separated</a:t>
            </a:r>
            <a:r>
              <a:rPr lang="fr-FR" dirty="0"/>
              <a:t> </a:t>
            </a:r>
            <a:r>
              <a:rPr lang="fr-FR" dirty="0" err="1"/>
              <a:t>into</a:t>
            </a:r>
            <a:r>
              <a:rPr lang="fr-FR" dirty="0"/>
              <a:t> 3 stages: entry, establishment and expression of the </a:t>
            </a:r>
            <a:r>
              <a:rPr lang="fr-FR" dirty="0" err="1"/>
              <a:t>disease</a:t>
            </a:r>
            <a:r>
              <a:rPr lang="fr-FR" dirty="0"/>
              <a:t>. And for </a:t>
            </a:r>
            <a:r>
              <a:rPr lang="fr-FR" dirty="0" err="1"/>
              <a:t>each</a:t>
            </a:r>
            <a:r>
              <a:rPr lang="fr-FR" dirty="0"/>
              <a:t> factor </a:t>
            </a:r>
            <a:r>
              <a:rPr lang="fr-FR" dirty="0" err="1"/>
              <a:t>we</a:t>
            </a:r>
            <a:r>
              <a:rPr lang="fr-FR" dirty="0"/>
              <a:t> </a:t>
            </a:r>
            <a:r>
              <a:rPr lang="fr-FR" dirty="0" err="1"/>
              <a:t>asked</a:t>
            </a:r>
            <a:r>
              <a:rPr lang="fr-FR" dirty="0"/>
              <a:t> the experts to </a:t>
            </a:r>
            <a:r>
              <a:rPr lang="fr-FR" dirty="0" err="1"/>
              <a:t>choose</a:t>
            </a:r>
            <a:r>
              <a:rPr lang="fr-FR" dirty="0"/>
              <a:t> an </a:t>
            </a:r>
            <a:r>
              <a:rPr lang="fr-FR" dirty="0" err="1"/>
              <a:t>associated</a:t>
            </a:r>
            <a:r>
              <a:rPr lang="fr-FR" dirty="0"/>
              <a:t> </a:t>
            </a:r>
            <a:r>
              <a:rPr lang="fr-FR" dirty="0" err="1"/>
              <a:t>weight</a:t>
            </a:r>
            <a:r>
              <a:rPr lang="fr-FR" dirty="0"/>
              <a:t> to </a:t>
            </a:r>
            <a:r>
              <a:rPr lang="fr-FR" dirty="0" err="1"/>
              <a:t>then</a:t>
            </a:r>
            <a:r>
              <a:rPr lang="fr-FR" dirty="0"/>
              <a:t> carry out a multi-</a:t>
            </a:r>
            <a:r>
              <a:rPr lang="fr-FR" dirty="0" err="1"/>
              <a:t>criteria</a:t>
            </a:r>
            <a:r>
              <a:rPr lang="fr-FR" dirty="0"/>
              <a:t> </a:t>
            </a:r>
            <a:r>
              <a:rPr lang="fr-FR" dirty="0" err="1"/>
              <a:t>analysis</a:t>
            </a:r>
            <a:r>
              <a:rPr lang="fr-FR" dirty="0"/>
              <a:t>.</a:t>
            </a:r>
          </a:p>
          <a:p>
            <a:endParaRPr lang="fr-FR" dirty="0"/>
          </a:p>
          <a:p>
            <a:pPr marL="0" marR="0" lvl="0" indent="0" algn="l" defTabSz="914400" eaLnBrk="1" fontAlgn="auto" latinLnBrk="0" hangingPunct="1">
              <a:lnSpc>
                <a:spcPct val="100000"/>
              </a:lnSpc>
              <a:spcBef>
                <a:spcPts val="0"/>
              </a:spcBef>
              <a:spcAft>
                <a:spcPts val="0"/>
              </a:spcAft>
              <a:buClrTx/>
              <a:buSzTx/>
              <a:buFontTx/>
              <a:buNone/>
              <a:tabLst/>
              <a:defRPr/>
            </a:pPr>
            <a:r>
              <a:rPr lang="fr-FR" dirty="0"/>
              <a:t>The relative </a:t>
            </a:r>
            <a:r>
              <a:rPr lang="fr-FR" dirty="0" err="1"/>
              <a:t>risk</a:t>
            </a:r>
            <a:r>
              <a:rPr lang="fr-FR" dirty="0"/>
              <a:t> </a:t>
            </a:r>
            <a:r>
              <a:rPr lang="fr-FR" dirty="0" err="1"/>
              <a:t>analysis</a:t>
            </a:r>
            <a:r>
              <a:rPr lang="fr-FR" dirty="0"/>
              <a:t> </a:t>
            </a:r>
            <a:r>
              <a:rPr lang="fr-FR" dirty="0" err="1"/>
              <a:t>was</a:t>
            </a:r>
            <a:r>
              <a:rPr lang="fr-FR" dirty="0"/>
              <a:t> </a:t>
            </a:r>
            <a:r>
              <a:rPr lang="fr-FR" dirty="0" err="1"/>
              <a:t>conducted</a:t>
            </a:r>
            <a:r>
              <a:rPr lang="fr-FR" dirty="0"/>
              <a:t> for the 3 stages and 2 spatiales </a:t>
            </a:r>
            <a:r>
              <a:rPr lang="fr-FR" dirty="0" err="1"/>
              <a:t>scales</a:t>
            </a:r>
            <a:r>
              <a:rPr lang="fr-FR" dirty="0"/>
              <a:t> : national and </a:t>
            </a:r>
            <a:r>
              <a:rPr lang="fr-FR" dirty="0" err="1"/>
              <a:t>regional</a:t>
            </a:r>
            <a:r>
              <a:rPr lang="fr-FR" dirty="0"/>
              <a:t> </a:t>
            </a:r>
            <a:r>
              <a:rPr lang="fr-FR" dirty="0" err="1"/>
              <a:t>scales</a:t>
            </a:r>
            <a:r>
              <a:rPr lang="fr-FR" dirty="0"/>
              <a:t>. This </a:t>
            </a:r>
            <a:r>
              <a:rPr lang="fr-FR" dirty="0" err="1"/>
              <a:t>is</a:t>
            </a:r>
            <a:r>
              <a:rPr lang="fr-FR" dirty="0"/>
              <a:t> the </a:t>
            </a:r>
            <a:r>
              <a:rPr lang="fr-FR" dirty="0" err="1"/>
              <a:t>results</a:t>
            </a:r>
            <a:r>
              <a:rPr lang="fr-FR" dirty="0"/>
              <a:t> for the entry stage. </a:t>
            </a:r>
          </a:p>
          <a:p>
            <a:endParaRPr lang="fr-FR" dirty="0"/>
          </a:p>
          <a:p>
            <a:pPr marL="0" marR="0" lvl="0" indent="0" algn="l" defTabSz="914400" eaLnBrk="1" fontAlgn="auto" latinLnBrk="0" hangingPunct="1">
              <a:lnSpc>
                <a:spcPct val="100000"/>
              </a:lnSpc>
              <a:spcBef>
                <a:spcPts val="0"/>
              </a:spcBef>
              <a:spcAft>
                <a:spcPts val="0"/>
              </a:spcAft>
              <a:buClrTx/>
              <a:buSzTx/>
              <a:buFontTx/>
              <a:buNone/>
              <a:tabLst/>
              <a:defRPr/>
            </a:pPr>
            <a:r>
              <a:rPr lang="fr-FR" dirty="0"/>
              <a:t>The </a:t>
            </a:r>
            <a:r>
              <a:rPr lang="fr-FR" dirty="0" err="1"/>
              <a:t>next</a:t>
            </a:r>
            <a:r>
              <a:rPr lang="fr-FR" dirty="0"/>
              <a:t> </a:t>
            </a:r>
            <a:r>
              <a:rPr lang="fr-FR" dirty="0" err="1"/>
              <a:t>step</a:t>
            </a:r>
            <a:r>
              <a:rPr lang="fr-FR" dirty="0"/>
              <a:t> </a:t>
            </a:r>
            <a:r>
              <a:rPr lang="fr-FR" dirty="0" err="1"/>
              <a:t>is</a:t>
            </a:r>
            <a:r>
              <a:rPr lang="fr-FR" dirty="0"/>
              <a:t> </a:t>
            </a:r>
            <a:r>
              <a:rPr lang="fr-FR" dirty="0" err="1"/>
              <a:t>therefore</a:t>
            </a:r>
            <a:r>
              <a:rPr lang="fr-FR" dirty="0"/>
              <a:t> to propose more </a:t>
            </a:r>
            <a:r>
              <a:rPr lang="fr-FR" dirty="0" err="1"/>
              <a:t>risk-based</a:t>
            </a:r>
            <a:r>
              <a:rPr lang="fr-FR" dirty="0"/>
              <a:t> monitoring plans. </a:t>
            </a:r>
            <a:r>
              <a:rPr lang="fr-FR" dirty="0" err="1"/>
              <a:t>Here</a:t>
            </a:r>
            <a:r>
              <a:rPr lang="fr-FR" dirty="0"/>
              <a:t>, </a:t>
            </a:r>
            <a:r>
              <a:rPr lang="fr-FR" dirty="0" err="1"/>
              <a:t>we</a:t>
            </a:r>
            <a:r>
              <a:rPr lang="fr-FR" dirty="0"/>
              <a:t> </a:t>
            </a:r>
            <a:r>
              <a:rPr lang="fr-FR" dirty="0" err="1"/>
              <a:t>present</a:t>
            </a:r>
            <a:r>
              <a:rPr lang="fr-FR" dirty="0"/>
              <a:t> a </a:t>
            </a:r>
            <a:r>
              <a:rPr lang="fr-FR" dirty="0" err="1"/>
              <a:t>proposal</a:t>
            </a:r>
            <a:r>
              <a:rPr lang="fr-FR" dirty="0"/>
              <a:t> for </a:t>
            </a:r>
            <a:r>
              <a:rPr lang="fr-FR" dirty="0" err="1"/>
              <a:t>trapping</a:t>
            </a:r>
            <a:r>
              <a:rPr lang="fr-FR" dirty="0"/>
              <a:t> </a:t>
            </a:r>
            <a:r>
              <a:rPr lang="fr-FR" dirty="0" err="1"/>
              <a:t>based</a:t>
            </a:r>
            <a:r>
              <a:rPr lang="fr-FR" dirty="0"/>
              <a:t> on entry </a:t>
            </a:r>
            <a:r>
              <a:rPr lang="fr-FR" dirty="0" err="1"/>
              <a:t>risk</a:t>
            </a:r>
            <a:r>
              <a:rPr lang="fr-FR" dirty="0"/>
              <a:t>, </a:t>
            </a:r>
            <a:r>
              <a:rPr lang="fr-FR" dirty="0" err="1"/>
              <a:t>maintaining</a:t>
            </a:r>
            <a:r>
              <a:rPr lang="fr-FR" dirty="0"/>
              <a:t> the </a:t>
            </a:r>
            <a:r>
              <a:rPr lang="fr-FR" dirty="0" err="1"/>
              <a:t>same</a:t>
            </a:r>
            <a:r>
              <a:rPr lang="fr-FR" dirty="0"/>
              <a:t> </a:t>
            </a:r>
            <a:r>
              <a:rPr lang="fr-FR" dirty="0" err="1"/>
              <a:t>resources</a:t>
            </a:r>
            <a:r>
              <a:rPr lang="fr-FR" dirty="0"/>
              <a:t>, </a:t>
            </a:r>
            <a:r>
              <a:rPr lang="fr-FR" dirty="0" err="1"/>
              <a:t>that</a:t>
            </a:r>
            <a:r>
              <a:rPr lang="fr-FR" dirty="0"/>
              <a:t> </a:t>
            </a:r>
            <a:r>
              <a:rPr lang="fr-FR" dirty="0" err="1"/>
              <a:t>is</a:t>
            </a:r>
            <a:r>
              <a:rPr lang="fr-FR" dirty="0"/>
              <a:t> to </a:t>
            </a:r>
            <a:r>
              <a:rPr lang="fr-FR" dirty="0" err="1"/>
              <a:t>say</a:t>
            </a:r>
            <a:r>
              <a:rPr lang="fr-FR" dirty="0"/>
              <a:t>, the </a:t>
            </a:r>
            <a:r>
              <a:rPr lang="fr-FR" dirty="0" err="1"/>
              <a:t>same</a:t>
            </a:r>
            <a:r>
              <a:rPr lang="fr-FR" dirty="0"/>
              <a:t> </a:t>
            </a:r>
            <a:r>
              <a:rPr lang="fr-FR" dirty="0" err="1"/>
              <a:t>number</a:t>
            </a:r>
            <a:r>
              <a:rPr lang="fr-FR" dirty="0"/>
              <a:t> of quadrats </a:t>
            </a:r>
            <a:r>
              <a:rPr lang="fr-FR" dirty="0" err="1"/>
              <a:t>monitored</a:t>
            </a:r>
            <a:r>
              <a:rPr lang="fr-FR" dirty="0"/>
              <a:t> in 2023. The quadrats to </a:t>
            </a:r>
            <a:r>
              <a:rPr lang="fr-FR" dirty="0" err="1"/>
              <a:t>be</a:t>
            </a:r>
            <a:r>
              <a:rPr lang="fr-FR" dirty="0"/>
              <a:t> </a:t>
            </a:r>
            <a:r>
              <a:rPr lang="fr-FR" dirty="0" err="1"/>
              <a:t>monitored</a:t>
            </a:r>
            <a:r>
              <a:rPr lang="fr-FR" dirty="0"/>
              <a:t> are </a:t>
            </a:r>
            <a:r>
              <a:rPr lang="fr-FR" dirty="0" err="1"/>
              <a:t>selected</a:t>
            </a:r>
            <a:r>
              <a:rPr lang="fr-FR" dirty="0"/>
              <a:t> </a:t>
            </a:r>
            <a:r>
              <a:rPr lang="fr-FR" dirty="0" err="1"/>
              <a:t>descendingly</a:t>
            </a:r>
            <a:r>
              <a:rPr lang="fr-FR" dirty="0"/>
              <a:t> </a:t>
            </a:r>
            <a:r>
              <a:rPr lang="fr-FR" dirty="0" err="1"/>
              <a:t>according</a:t>
            </a:r>
            <a:r>
              <a:rPr lang="fr-FR" dirty="0"/>
              <a:t> to the relative </a:t>
            </a:r>
            <a:r>
              <a:rPr lang="fr-FR" dirty="0" err="1"/>
              <a:t>risk</a:t>
            </a:r>
            <a:r>
              <a:rPr lang="fr-FR" dirty="0"/>
              <a:t> value. The </a:t>
            </a:r>
            <a:r>
              <a:rPr lang="fr-FR" dirty="0" err="1"/>
              <a:t>map</a:t>
            </a:r>
            <a:r>
              <a:rPr lang="fr-FR" dirty="0"/>
              <a:t> shows </a:t>
            </a:r>
            <a:r>
              <a:rPr lang="fr-FR" dirty="0" err="1"/>
              <a:t>what</a:t>
            </a:r>
            <a:r>
              <a:rPr lang="fr-FR" dirty="0"/>
              <a:t> </a:t>
            </a:r>
            <a:r>
              <a:rPr lang="fr-FR" dirty="0" err="1"/>
              <a:t>it</a:t>
            </a:r>
            <a:r>
              <a:rPr lang="fr-FR" dirty="0"/>
              <a:t> can look like.</a:t>
            </a:r>
          </a:p>
          <a:p>
            <a:endParaRPr lang="fr-FR" dirty="0"/>
          </a:p>
          <a:p>
            <a:r>
              <a:rPr lang="fr-FR" dirty="0"/>
              <a:t>An </a:t>
            </a:r>
            <a:r>
              <a:rPr lang="fr-FR" dirty="0" err="1"/>
              <a:t>additional</a:t>
            </a:r>
            <a:r>
              <a:rPr lang="fr-FR" dirty="0"/>
              <a:t> </a:t>
            </a:r>
            <a:r>
              <a:rPr lang="fr-FR" dirty="0" err="1"/>
              <a:t>step</a:t>
            </a:r>
            <a:r>
              <a:rPr lang="fr-FR" dirty="0"/>
              <a:t> </a:t>
            </a:r>
            <a:r>
              <a:rPr lang="fr-FR" dirty="0" err="1"/>
              <a:t>is</a:t>
            </a:r>
            <a:r>
              <a:rPr lang="fr-FR" dirty="0"/>
              <a:t> </a:t>
            </a:r>
            <a:r>
              <a:rPr lang="fr-FR" dirty="0" err="1"/>
              <a:t>added</a:t>
            </a:r>
            <a:r>
              <a:rPr lang="fr-FR" dirty="0"/>
              <a:t> to </a:t>
            </a:r>
            <a:r>
              <a:rPr lang="fr-FR" dirty="0" err="1"/>
              <a:t>this</a:t>
            </a:r>
            <a:r>
              <a:rPr lang="fr-FR" dirty="0"/>
              <a:t> </a:t>
            </a:r>
            <a:r>
              <a:rPr lang="fr-FR" dirty="0" err="1"/>
              <a:t>redefinition</a:t>
            </a:r>
            <a:r>
              <a:rPr lang="fr-FR" dirty="0"/>
              <a:t> of the monitoring plan: the inclusion of the temporal dimension.</a:t>
            </a:r>
            <a:br>
              <a:rPr lang="fr-FR" dirty="0"/>
            </a:br>
            <a:r>
              <a:rPr lang="fr-FR" dirty="0"/>
              <a:t>Model outputs </a:t>
            </a:r>
            <a:r>
              <a:rPr lang="fr-FR" dirty="0" err="1"/>
              <a:t>make</a:t>
            </a:r>
            <a:r>
              <a:rPr lang="fr-FR" dirty="0"/>
              <a:t> </a:t>
            </a:r>
            <a:r>
              <a:rPr lang="fr-FR" dirty="0" err="1"/>
              <a:t>it</a:t>
            </a:r>
            <a:r>
              <a:rPr lang="fr-FR" dirty="0"/>
              <a:t> possible to </a:t>
            </a:r>
            <a:r>
              <a:rPr lang="fr-FR" dirty="0" err="1"/>
              <a:t>estimate</a:t>
            </a:r>
            <a:r>
              <a:rPr lang="fr-FR" dirty="0"/>
              <a:t> the </a:t>
            </a:r>
            <a:r>
              <a:rPr lang="fr-FR" dirty="0" err="1"/>
              <a:t>quantity</a:t>
            </a:r>
            <a:r>
              <a:rPr lang="fr-FR" dirty="0"/>
              <a:t> of </a:t>
            </a:r>
            <a:r>
              <a:rPr lang="fr-FR" i="1" dirty="0" err="1"/>
              <a:t>Monochamus</a:t>
            </a:r>
            <a:r>
              <a:rPr lang="fr-FR" dirty="0"/>
              <a:t> </a:t>
            </a:r>
            <a:r>
              <a:rPr lang="fr-FR" dirty="0" err="1"/>
              <a:t>that</a:t>
            </a:r>
            <a:r>
              <a:rPr lang="fr-FR" dirty="0"/>
              <a:t> can </a:t>
            </a:r>
            <a:r>
              <a:rPr lang="fr-FR" dirty="0" err="1"/>
              <a:t>be</a:t>
            </a:r>
            <a:r>
              <a:rPr lang="fr-FR" dirty="0"/>
              <a:t> </a:t>
            </a:r>
            <a:r>
              <a:rPr lang="fr-FR" dirty="0" err="1"/>
              <a:t>captured</a:t>
            </a:r>
            <a:r>
              <a:rPr lang="fr-FR" dirty="0"/>
              <a:t> over time.</a:t>
            </a:r>
            <a:br>
              <a:rPr lang="fr-FR" dirty="0"/>
            </a:br>
            <a:r>
              <a:rPr lang="fr-FR" dirty="0"/>
              <a:t>The </a:t>
            </a:r>
            <a:r>
              <a:rPr lang="fr-FR" dirty="0" err="1"/>
              <a:t>example</a:t>
            </a:r>
            <a:r>
              <a:rPr lang="fr-FR" dirty="0"/>
              <a:t> </a:t>
            </a:r>
            <a:r>
              <a:rPr lang="fr-FR" dirty="0" err="1"/>
              <a:t>here</a:t>
            </a:r>
            <a:r>
              <a:rPr lang="fr-FR" dirty="0"/>
              <a:t> </a:t>
            </a:r>
            <a:r>
              <a:rPr lang="fr-FR" dirty="0" err="1"/>
              <a:t>is</a:t>
            </a:r>
            <a:r>
              <a:rPr lang="fr-FR" dirty="0"/>
              <a:t> for </a:t>
            </a:r>
            <a:r>
              <a:rPr lang="fr-FR" dirty="0" err="1"/>
              <a:t>two</a:t>
            </a:r>
            <a:r>
              <a:rPr lang="fr-FR" dirty="0"/>
              <a:t> quadrats in Corsica.</a:t>
            </a:r>
          </a:p>
          <a:p>
            <a:r>
              <a:rPr lang="fr-FR" dirty="0"/>
              <a:t>All of </a:t>
            </a:r>
            <a:r>
              <a:rPr lang="fr-FR" dirty="0" err="1"/>
              <a:t>this</a:t>
            </a:r>
            <a:r>
              <a:rPr lang="fr-FR" dirty="0"/>
              <a:t> </a:t>
            </a:r>
            <a:r>
              <a:rPr lang="fr-FR" dirty="0" err="1"/>
              <a:t>work</a:t>
            </a:r>
            <a:r>
              <a:rPr lang="fr-FR" dirty="0"/>
              <a:t> </a:t>
            </a:r>
            <a:r>
              <a:rPr lang="fr-FR" dirty="0" err="1"/>
              <a:t>will</a:t>
            </a:r>
            <a:r>
              <a:rPr lang="fr-FR" dirty="0"/>
              <a:t> help </a:t>
            </a:r>
            <a:r>
              <a:rPr lang="fr-FR" dirty="0" err="1"/>
              <a:t>improve</a:t>
            </a:r>
            <a:r>
              <a:rPr lang="fr-FR" dirty="0"/>
              <a:t> monitoring in </a:t>
            </a:r>
            <a:r>
              <a:rPr lang="fr-FR" dirty="0" err="1"/>
              <a:t>both</a:t>
            </a:r>
            <a:r>
              <a:rPr lang="fr-FR" dirty="0"/>
              <a:t> </a:t>
            </a:r>
            <a:r>
              <a:rPr lang="fr-FR" dirty="0" err="1"/>
              <a:t>space</a:t>
            </a:r>
            <a:r>
              <a:rPr lang="fr-FR" dirty="0"/>
              <a:t> and time.</a:t>
            </a: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38</a:t>
            </a:fld>
            <a:endParaRPr lang="fr-FR"/>
          </a:p>
        </p:txBody>
      </p:sp>
    </p:spTree>
    <p:extLst>
      <p:ext uri="{BB962C8B-B14F-4D97-AF65-F5344CB8AC3E}">
        <p14:creationId xmlns:p14="http://schemas.microsoft.com/office/powerpoint/2010/main" val="216200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fr-FR" dirty="0"/>
              <a:t>An </a:t>
            </a:r>
            <a:r>
              <a:rPr lang="fr-FR" dirty="0" err="1"/>
              <a:t>example</a:t>
            </a:r>
            <a:r>
              <a:rPr lang="fr-FR" dirty="0"/>
              <a:t> of </a:t>
            </a:r>
            <a:r>
              <a:rPr lang="fr-FR" dirty="0" err="1"/>
              <a:t>work</a:t>
            </a:r>
            <a:r>
              <a:rPr lang="fr-FR" dirty="0"/>
              <a:t> </a:t>
            </a:r>
            <a:r>
              <a:rPr lang="fr-FR" dirty="0" err="1"/>
              <a:t>within</a:t>
            </a:r>
            <a:r>
              <a:rPr lang="fr-FR" dirty="0"/>
              <a:t> the </a:t>
            </a:r>
            <a:r>
              <a:rPr lang="fr-FR" b="0" dirty="0" err="1"/>
              <a:t>framework</a:t>
            </a:r>
            <a:r>
              <a:rPr lang="fr-FR" b="0" dirty="0"/>
              <a:t> of </a:t>
            </a:r>
            <a:r>
              <a:rPr lang="fr-FR" b="0" dirty="0" err="1"/>
              <a:t>downstream</a:t>
            </a:r>
            <a:r>
              <a:rPr lang="fr-FR" b="0" dirty="0"/>
              <a:t> </a:t>
            </a:r>
            <a:r>
              <a:rPr lang="fr-FR" b="0" dirty="0" err="1"/>
              <a:t>specifict</a:t>
            </a:r>
            <a:r>
              <a:rPr lang="fr-FR" b="0" dirty="0"/>
              <a:t> </a:t>
            </a:r>
            <a:r>
              <a:rPr lang="fr-FR" b="0" dirty="0" err="1"/>
              <a:t>after</a:t>
            </a:r>
            <a:r>
              <a:rPr lang="fr-FR" b="0" dirty="0"/>
              <a:t> the </a:t>
            </a:r>
            <a:r>
              <a:rPr lang="fr-FR" b="0" dirty="0" err="1"/>
              <a:t>detection</a:t>
            </a:r>
            <a:r>
              <a:rPr lang="fr-FR" b="0" dirty="0"/>
              <a:t> of the plant </a:t>
            </a:r>
            <a:r>
              <a:rPr lang="fr-FR" b="0" dirty="0" err="1"/>
              <a:t>pest</a:t>
            </a:r>
            <a:r>
              <a:rPr lang="fr-FR" b="0" dirty="0"/>
              <a:t>.</a:t>
            </a:r>
          </a:p>
          <a:p>
            <a:pPr marL="0" marR="0" lvl="0" indent="0" algn="l" defTabSz="914400" eaLnBrk="1" fontAlgn="auto" latinLnBrk="0" hangingPunct="1">
              <a:lnSpc>
                <a:spcPct val="100000"/>
              </a:lnSpc>
              <a:spcBef>
                <a:spcPts val="0"/>
              </a:spcBef>
              <a:spcAft>
                <a:spcPts val="0"/>
              </a:spcAft>
              <a:buClrTx/>
              <a:buSzTx/>
              <a:buFontTx/>
              <a:buNone/>
              <a:tabLst/>
              <a:defRPr/>
            </a:pPr>
            <a:endParaRPr lang="fr-FR" dirty="0"/>
          </a:p>
          <a:p>
            <a:r>
              <a:rPr lang="fr-FR" dirty="0"/>
              <a:t>Xylella fastidiosa </a:t>
            </a:r>
            <a:r>
              <a:rPr lang="fr-FR" dirty="0" err="1"/>
              <a:t>is</a:t>
            </a:r>
            <a:r>
              <a:rPr lang="fr-FR" dirty="0"/>
              <a:t> a </a:t>
            </a:r>
            <a:r>
              <a:rPr lang="fr-FR" dirty="0" err="1"/>
              <a:t>bacterium</a:t>
            </a:r>
            <a:r>
              <a:rPr lang="fr-FR" dirty="0"/>
              <a:t> </a:t>
            </a:r>
            <a:r>
              <a:rPr lang="fr-FR" dirty="0" err="1"/>
              <a:t>that</a:t>
            </a:r>
            <a:r>
              <a:rPr lang="fr-FR" dirty="0"/>
              <a:t> infects the </a:t>
            </a:r>
            <a:r>
              <a:rPr lang="fr-FR" dirty="0" err="1"/>
              <a:t>xylem</a:t>
            </a:r>
            <a:r>
              <a:rPr lang="fr-FR" dirty="0"/>
              <a:t> of more </a:t>
            </a:r>
            <a:r>
              <a:rPr lang="fr-FR" dirty="0" err="1"/>
              <a:t>than</a:t>
            </a:r>
            <a:r>
              <a:rPr lang="fr-FR" dirty="0"/>
              <a:t> 300 </a:t>
            </a:r>
            <a:r>
              <a:rPr lang="fr-FR" dirty="0" err="1"/>
              <a:t>different</a:t>
            </a:r>
            <a:r>
              <a:rPr lang="fr-FR" dirty="0"/>
              <a:t> plant </a:t>
            </a:r>
            <a:r>
              <a:rPr lang="fr-FR" dirty="0" err="1"/>
              <a:t>species</a:t>
            </a:r>
            <a:r>
              <a:rPr lang="fr-FR" dirty="0"/>
              <a:t>. It </a:t>
            </a:r>
            <a:r>
              <a:rPr lang="fr-FR" dirty="0" err="1"/>
              <a:t>was</a:t>
            </a:r>
            <a:r>
              <a:rPr lang="fr-FR" dirty="0"/>
              <a:t> first </a:t>
            </a:r>
            <a:r>
              <a:rPr lang="fr-FR" dirty="0" err="1"/>
              <a:t>detected</a:t>
            </a:r>
            <a:r>
              <a:rPr lang="fr-FR" dirty="0"/>
              <a:t> in France in 2015 and </a:t>
            </a:r>
            <a:r>
              <a:rPr lang="fr-FR" dirty="0" err="1"/>
              <a:t>currently</a:t>
            </a:r>
            <a:r>
              <a:rPr lang="fr-FR" dirty="0"/>
              <a:t> affects </a:t>
            </a:r>
            <a:r>
              <a:rPr lang="fr-FR" dirty="0" err="1"/>
              <a:t>regions</a:t>
            </a:r>
            <a:r>
              <a:rPr lang="fr-FR" dirty="0"/>
              <a:t> in </a:t>
            </a:r>
            <a:r>
              <a:rPr lang="fr-FR" dirty="0" err="1"/>
              <a:t>southern</a:t>
            </a:r>
            <a:r>
              <a:rPr lang="fr-FR" dirty="0"/>
              <a:t> France and Corsica. This </a:t>
            </a:r>
            <a:r>
              <a:rPr lang="fr-FR" dirty="0" err="1"/>
              <a:t>bacterium</a:t>
            </a:r>
            <a:r>
              <a:rPr lang="fr-FR" dirty="0"/>
              <a:t> </a:t>
            </a:r>
            <a:r>
              <a:rPr lang="fr-FR" dirty="0" err="1"/>
              <a:t>is</a:t>
            </a:r>
            <a:r>
              <a:rPr lang="fr-FR" dirty="0"/>
              <a:t> </a:t>
            </a:r>
            <a:r>
              <a:rPr lang="fr-FR" dirty="0" err="1"/>
              <a:t>transmitted</a:t>
            </a:r>
            <a:r>
              <a:rPr lang="fr-FR" dirty="0"/>
              <a:t> by piercing-</a:t>
            </a:r>
            <a:r>
              <a:rPr lang="fr-FR" dirty="0" err="1"/>
              <a:t>sucking</a:t>
            </a:r>
            <a:r>
              <a:rPr lang="fr-FR" dirty="0"/>
              <a:t> </a:t>
            </a:r>
            <a:r>
              <a:rPr lang="fr-FR" dirty="0" err="1"/>
              <a:t>insects</a:t>
            </a:r>
            <a:r>
              <a:rPr lang="fr-FR" dirty="0"/>
              <a:t> and causes …</a:t>
            </a:r>
          </a:p>
          <a:p>
            <a:r>
              <a:rPr lang="fr-FR" dirty="0"/>
              <a:t>It </a:t>
            </a:r>
            <a:r>
              <a:rPr lang="fr-FR" dirty="0" err="1"/>
              <a:t>is</a:t>
            </a:r>
            <a:r>
              <a:rPr lang="fr-FR" dirty="0"/>
              <a:t> </a:t>
            </a:r>
            <a:r>
              <a:rPr lang="fr-FR" dirty="0" err="1"/>
              <a:t>classified</a:t>
            </a:r>
            <a:r>
              <a:rPr lang="fr-FR" dirty="0"/>
              <a:t> as a </a:t>
            </a:r>
            <a:r>
              <a:rPr lang="fr-FR" dirty="0" err="1"/>
              <a:t>priority</a:t>
            </a:r>
            <a:r>
              <a:rPr lang="fr-FR" dirty="0"/>
              <a:t> </a:t>
            </a:r>
            <a:r>
              <a:rPr lang="fr-FR" dirty="0" err="1"/>
              <a:t>quarantine</a:t>
            </a:r>
            <a:r>
              <a:rPr lang="fr-FR" dirty="0"/>
              <a:t> </a:t>
            </a:r>
            <a:r>
              <a:rPr lang="fr-FR" dirty="0" err="1"/>
              <a:t>organism</a:t>
            </a:r>
            <a:r>
              <a:rPr lang="fr-FR" dirty="0"/>
              <a:t> by the </a:t>
            </a:r>
            <a:r>
              <a:rPr lang="fr-FR" dirty="0" err="1"/>
              <a:t>European</a:t>
            </a:r>
            <a:r>
              <a:rPr lang="fr-FR" dirty="0"/>
              <a:t> Union; </a:t>
            </a:r>
            <a:r>
              <a:rPr lang="fr-FR" dirty="0" err="1"/>
              <a:t>therefore</a:t>
            </a:r>
            <a:r>
              <a:rPr lang="fr-FR" dirty="0"/>
              <a:t>, France </a:t>
            </a:r>
            <a:r>
              <a:rPr lang="fr-FR" dirty="0" err="1"/>
              <a:t>is</a:t>
            </a:r>
            <a:r>
              <a:rPr lang="fr-FR" dirty="0"/>
              <a:t> </a:t>
            </a:r>
            <a:r>
              <a:rPr lang="fr-FR" dirty="0" err="1"/>
              <a:t>required</a:t>
            </a:r>
            <a:r>
              <a:rPr lang="fr-FR" dirty="0"/>
              <a:t> to monitor </a:t>
            </a:r>
            <a:r>
              <a:rPr lang="fr-FR" dirty="0" err="1"/>
              <a:t>it</a:t>
            </a:r>
            <a:r>
              <a:rPr lang="fr-FR" dirty="0"/>
              <a:t> </a:t>
            </a:r>
            <a:r>
              <a:rPr lang="fr-FR" dirty="0" err="1"/>
              <a:t>annually</a:t>
            </a:r>
            <a:r>
              <a:rPr lang="fr-FR" dirty="0"/>
              <a:t> and have an emergency plan. It </a:t>
            </a:r>
            <a:r>
              <a:rPr lang="fr-FR" dirty="0" err="1"/>
              <a:t>is</a:t>
            </a:r>
            <a:r>
              <a:rPr lang="fr-FR" dirty="0"/>
              <a:t> </a:t>
            </a:r>
            <a:r>
              <a:rPr lang="fr-FR" dirty="0" err="1"/>
              <a:t>therefore</a:t>
            </a:r>
            <a:r>
              <a:rPr lang="fr-FR" dirty="0"/>
              <a:t> important to </a:t>
            </a:r>
            <a:r>
              <a:rPr lang="fr-FR" dirty="0" err="1"/>
              <a:t>implement</a:t>
            </a:r>
            <a:r>
              <a:rPr lang="fr-FR" dirty="0"/>
              <a:t> surveillance and </a:t>
            </a:r>
            <a:r>
              <a:rPr lang="fr-FR" dirty="0" err="1"/>
              <a:t>define</a:t>
            </a:r>
            <a:r>
              <a:rPr lang="fr-FR" dirty="0"/>
              <a:t> </a:t>
            </a:r>
            <a:r>
              <a:rPr lang="fr-FR" dirty="0" err="1"/>
              <a:t>demarcated</a:t>
            </a:r>
            <a:r>
              <a:rPr lang="fr-FR" dirty="0"/>
              <a:t> zones </a:t>
            </a:r>
            <a:r>
              <a:rPr lang="fr-FR" dirty="0" err="1"/>
              <a:t>following</a:t>
            </a:r>
            <a:r>
              <a:rPr lang="fr-FR" dirty="0"/>
              <a:t> the </a:t>
            </a:r>
            <a:r>
              <a:rPr lang="fr-FR" dirty="0" err="1"/>
              <a:t>detection</a:t>
            </a:r>
            <a:r>
              <a:rPr lang="fr-FR" dirty="0"/>
              <a:t> of the </a:t>
            </a:r>
            <a:r>
              <a:rPr lang="fr-FR" dirty="0" err="1"/>
              <a:t>bacterium</a:t>
            </a:r>
            <a:r>
              <a:rPr lang="fr-FR" dirty="0"/>
              <a:t>.”</a:t>
            </a: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39</a:t>
            </a:fld>
            <a:endParaRPr lang="fr-FR"/>
          </a:p>
        </p:txBody>
      </p:sp>
    </p:spTree>
    <p:extLst>
      <p:ext uri="{BB962C8B-B14F-4D97-AF65-F5344CB8AC3E}">
        <p14:creationId xmlns:p14="http://schemas.microsoft.com/office/powerpoint/2010/main" val="296086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Epidemiological</a:t>
            </a:r>
            <a:r>
              <a:rPr lang="fr-FR" dirty="0"/>
              <a:t> surveillance platforms focus on the </a:t>
            </a:r>
            <a:r>
              <a:rPr lang="fr-FR" dirty="0" err="1"/>
              <a:t>field</a:t>
            </a:r>
            <a:r>
              <a:rPr lang="fr-FR" dirty="0"/>
              <a:t> of surveillance but </a:t>
            </a:r>
            <a:r>
              <a:rPr lang="fr-FR" dirty="0" err="1"/>
              <a:t>work</a:t>
            </a:r>
            <a:r>
              <a:rPr lang="fr-FR" dirty="0"/>
              <a:t> in close </a:t>
            </a:r>
            <a:r>
              <a:rPr lang="fr-FR" dirty="0" err="1"/>
              <a:t>connection</a:t>
            </a:r>
            <a:r>
              <a:rPr lang="fr-FR" dirty="0"/>
              <a:t> </a:t>
            </a:r>
            <a:r>
              <a:rPr lang="fr-FR" dirty="0" err="1"/>
              <a:t>with</a:t>
            </a:r>
            <a:r>
              <a:rPr lang="fr-FR" dirty="0"/>
              <a:t> the </a:t>
            </a:r>
            <a:r>
              <a:rPr lang="fr-FR" dirty="0" err="1"/>
              <a:t>fields</a:t>
            </a:r>
            <a:r>
              <a:rPr lang="fr-FR" dirty="0"/>
              <a:t> of </a:t>
            </a:r>
            <a:r>
              <a:rPr lang="fr-FR" dirty="0" err="1"/>
              <a:t>research</a:t>
            </a:r>
            <a:r>
              <a:rPr lang="fr-FR" dirty="0"/>
              <a:t>, </a:t>
            </a:r>
            <a:r>
              <a:rPr lang="fr-FR" dirty="0" err="1"/>
              <a:t>reference</a:t>
            </a:r>
            <a:r>
              <a:rPr lang="fr-FR" dirty="0"/>
              <a:t>, </a:t>
            </a:r>
            <a:r>
              <a:rPr lang="fr-FR" dirty="0" err="1"/>
              <a:t>risk</a:t>
            </a:r>
            <a:r>
              <a:rPr lang="fr-FR" dirty="0"/>
              <a:t> management, and </a:t>
            </a:r>
            <a:r>
              <a:rPr lang="fr-FR" dirty="0" err="1"/>
              <a:t>risk</a:t>
            </a:r>
            <a:r>
              <a:rPr lang="fr-FR" dirty="0"/>
              <a:t> </a:t>
            </a:r>
            <a:r>
              <a:rPr lang="fr-FR" dirty="0" err="1"/>
              <a:t>assessment</a:t>
            </a:r>
            <a:r>
              <a:rPr lang="fr-FR" dirty="0"/>
              <a:t>. </a:t>
            </a:r>
          </a:p>
          <a:p>
            <a:r>
              <a:rPr lang="fr-FR" dirty="0" err="1"/>
              <a:t>These</a:t>
            </a:r>
            <a:r>
              <a:rPr lang="fr-FR" dirty="0"/>
              <a:t> Platforms can </a:t>
            </a:r>
            <a:r>
              <a:rPr lang="fr-FR" dirty="0" err="1"/>
              <a:t>therefore</a:t>
            </a:r>
            <a:r>
              <a:rPr lang="fr-FR" dirty="0"/>
              <a:t> serve as a source of data and information </a:t>
            </a:r>
            <a:r>
              <a:rPr lang="fr-FR" dirty="0" err="1"/>
              <a:t>that</a:t>
            </a:r>
            <a:r>
              <a:rPr lang="fr-FR" dirty="0"/>
              <a:t> can </a:t>
            </a:r>
            <a:r>
              <a:rPr lang="fr-FR" dirty="0" err="1"/>
              <a:t>be</a:t>
            </a:r>
            <a:r>
              <a:rPr lang="fr-FR" dirty="0"/>
              <a:t> </a:t>
            </a:r>
            <a:r>
              <a:rPr lang="fr-FR" dirty="0" err="1"/>
              <a:t>used</a:t>
            </a:r>
            <a:r>
              <a:rPr lang="fr-FR" dirty="0"/>
              <a:t> and </a:t>
            </a:r>
            <a:r>
              <a:rPr lang="fr-FR" dirty="0" err="1"/>
              <a:t>enhanced</a:t>
            </a:r>
            <a:r>
              <a:rPr lang="fr-FR" dirty="0"/>
              <a:t> by </a:t>
            </a:r>
            <a:r>
              <a:rPr lang="fr-FR" dirty="0" err="1"/>
              <a:t>research</a:t>
            </a:r>
            <a:r>
              <a:rPr lang="fr-FR" dirty="0"/>
              <a:t>. </a:t>
            </a:r>
            <a:r>
              <a:rPr lang="fr-FR" dirty="0" err="1"/>
              <a:t>Research</a:t>
            </a:r>
            <a:r>
              <a:rPr lang="fr-FR" dirty="0"/>
              <a:t>, in </a:t>
            </a:r>
            <a:r>
              <a:rPr lang="fr-FR" dirty="0" err="1"/>
              <a:t>turn</a:t>
            </a:r>
            <a:r>
              <a:rPr lang="fr-FR" dirty="0"/>
              <a:t>, carries out </a:t>
            </a:r>
            <a:r>
              <a:rPr lang="fr-FR" dirty="0" err="1"/>
              <a:t>work</a:t>
            </a:r>
            <a:r>
              <a:rPr lang="fr-FR" dirty="0"/>
              <a:t> </a:t>
            </a:r>
            <a:r>
              <a:rPr lang="fr-FR" dirty="0" err="1"/>
              <a:t>that</a:t>
            </a:r>
            <a:r>
              <a:rPr lang="fr-FR" dirty="0"/>
              <a:t> can help </a:t>
            </a:r>
            <a:r>
              <a:rPr lang="fr-FR" dirty="0" err="1"/>
              <a:t>identify</a:t>
            </a:r>
            <a:r>
              <a:rPr lang="fr-FR" dirty="0"/>
              <a:t> possible </a:t>
            </a:r>
            <a:r>
              <a:rPr lang="fr-FR" dirty="0" err="1"/>
              <a:t>improvements</a:t>
            </a:r>
            <a:r>
              <a:rPr lang="fr-FR" dirty="0"/>
              <a:t> to </a:t>
            </a:r>
            <a:r>
              <a:rPr lang="fr-FR" dirty="0" err="1"/>
              <a:t>be</a:t>
            </a:r>
            <a:r>
              <a:rPr lang="fr-FR" dirty="0"/>
              <a:t> </a:t>
            </a:r>
            <a:r>
              <a:rPr lang="fr-FR" dirty="0" err="1"/>
              <a:t>implemented</a:t>
            </a:r>
            <a:r>
              <a:rPr lang="fr-FR" dirty="0"/>
              <a:t> in surveillance.</a:t>
            </a:r>
          </a:p>
          <a:p>
            <a:r>
              <a:rPr lang="fr-FR" dirty="0"/>
              <a:t>Surveillance must </a:t>
            </a:r>
            <a:r>
              <a:rPr lang="fr-FR" dirty="0" err="1"/>
              <a:t>be</a:t>
            </a:r>
            <a:r>
              <a:rPr lang="fr-FR" dirty="0"/>
              <a:t> </a:t>
            </a:r>
            <a:r>
              <a:rPr lang="fr-FR" dirty="0" err="1"/>
              <a:t>carried</a:t>
            </a:r>
            <a:r>
              <a:rPr lang="fr-FR" dirty="0"/>
              <a:t> out in </a:t>
            </a:r>
            <a:r>
              <a:rPr lang="fr-FR" dirty="0" err="1"/>
              <a:t>order</a:t>
            </a:r>
            <a:r>
              <a:rPr lang="fr-FR" dirty="0"/>
              <a:t> to enable the </a:t>
            </a:r>
            <a:r>
              <a:rPr lang="fr-FR" dirty="0" err="1"/>
              <a:t>implementation</a:t>
            </a:r>
            <a:r>
              <a:rPr lang="fr-FR" dirty="0"/>
              <a:t> of </a:t>
            </a:r>
            <a:r>
              <a:rPr lang="fr-FR" dirty="0" err="1"/>
              <a:t>appropriate</a:t>
            </a:r>
            <a:r>
              <a:rPr lang="fr-FR" dirty="0"/>
              <a:t> management </a:t>
            </a:r>
            <a:r>
              <a:rPr lang="fr-FR" dirty="0" err="1"/>
              <a:t>measures</a:t>
            </a:r>
            <a:r>
              <a:rPr lang="fr-FR" dirty="0"/>
              <a:t> (</a:t>
            </a:r>
            <a:r>
              <a:rPr lang="fr-FR" dirty="0" err="1"/>
              <a:t>prevention</a:t>
            </a:r>
            <a:r>
              <a:rPr lang="fr-FR" dirty="0"/>
              <a:t>, control, or </a:t>
            </a:r>
            <a:r>
              <a:rPr lang="fr-FR" dirty="0" err="1"/>
              <a:t>other</a:t>
            </a:r>
            <a:r>
              <a:rPr lang="fr-FR" dirty="0"/>
              <a:t> actions). It </a:t>
            </a:r>
            <a:r>
              <a:rPr lang="fr-FR" dirty="0" err="1"/>
              <a:t>also</a:t>
            </a:r>
            <a:r>
              <a:rPr lang="fr-FR" dirty="0"/>
              <a:t> </a:t>
            </a:r>
            <a:r>
              <a:rPr lang="fr-FR" dirty="0" err="1"/>
              <a:t>helps</a:t>
            </a:r>
            <a:r>
              <a:rPr lang="fr-FR" dirty="0"/>
              <a:t> </a:t>
            </a:r>
            <a:r>
              <a:rPr lang="fr-FR" dirty="0" err="1"/>
              <a:t>assess</a:t>
            </a:r>
            <a:r>
              <a:rPr lang="fr-FR" dirty="0"/>
              <a:t> the relevance of the management </a:t>
            </a:r>
            <a:r>
              <a:rPr lang="fr-FR" dirty="0" err="1"/>
              <a:t>measures</a:t>
            </a:r>
            <a:r>
              <a:rPr lang="fr-FR" dirty="0"/>
              <a:t> put in place.</a:t>
            </a:r>
          </a:p>
          <a:p>
            <a:r>
              <a:rPr lang="fr-FR" dirty="0"/>
              <a:t>Surveillance can </a:t>
            </a:r>
            <a:r>
              <a:rPr lang="fr-FR" dirty="0" err="1"/>
              <a:t>provide</a:t>
            </a:r>
            <a:r>
              <a:rPr lang="fr-FR" dirty="0"/>
              <a:t> data for </a:t>
            </a:r>
            <a:r>
              <a:rPr lang="fr-FR" dirty="0" err="1"/>
              <a:t>risk</a:t>
            </a:r>
            <a:r>
              <a:rPr lang="fr-FR" dirty="0"/>
              <a:t> </a:t>
            </a:r>
            <a:r>
              <a:rPr lang="fr-FR" dirty="0" err="1"/>
              <a:t>assessment</a:t>
            </a:r>
            <a:r>
              <a:rPr lang="fr-FR" dirty="0"/>
              <a:t> and, in return, </a:t>
            </a:r>
            <a:r>
              <a:rPr lang="fr-FR" dirty="0" err="1"/>
              <a:t>is</a:t>
            </a:r>
            <a:r>
              <a:rPr lang="fr-FR" dirty="0"/>
              <a:t> </a:t>
            </a:r>
            <a:r>
              <a:rPr lang="fr-FR" dirty="0" err="1"/>
              <a:t>informed</a:t>
            </a:r>
            <a:r>
              <a:rPr lang="fr-FR" dirty="0"/>
              <a:t> by the </a:t>
            </a:r>
            <a:r>
              <a:rPr lang="fr-FR" dirty="0" err="1"/>
              <a:t>results</a:t>
            </a:r>
            <a:r>
              <a:rPr lang="fr-FR" dirty="0"/>
              <a:t> of </a:t>
            </a:r>
            <a:r>
              <a:rPr lang="fr-FR" dirty="0" err="1"/>
              <a:t>that</a:t>
            </a:r>
            <a:r>
              <a:rPr lang="fr-FR" dirty="0"/>
              <a:t> </a:t>
            </a:r>
            <a:r>
              <a:rPr lang="fr-FR" dirty="0" err="1"/>
              <a:t>assessment</a:t>
            </a:r>
            <a:r>
              <a:rPr lang="fr-FR" dirty="0"/>
              <a:t>.</a:t>
            </a:r>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4</a:t>
            </a:fld>
            <a:endParaRPr lang="fr-FR"/>
          </a:p>
        </p:txBody>
      </p:sp>
    </p:spTree>
    <p:extLst>
      <p:ext uri="{BB962C8B-B14F-4D97-AF65-F5344CB8AC3E}">
        <p14:creationId xmlns:p14="http://schemas.microsoft.com/office/powerpoint/2010/main" val="1745566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Several</a:t>
            </a:r>
            <a:r>
              <a:rPr lang="fr-FR" dirty="0"/>
              <a:t> </a:t>
            </a:r>
            <a:r>
              <a:rPr lang="fr-FR" dirty="0" err="1"/>
              <a:t>studies</a:t>
            </a:r>
            <a:r>
              <a:rPr lang="fr-FR" dirty="0"/>
              <a:t> have been </a:t>
            </a:r>
            <a:r>
              <a:rPr lang="fr-FR" dirty="0" err="1"/>
              <a:t>carried</a:t>
            </a:r>
            <a:r>
              <a:rPr lang="fr-FR" dirty="0"/>
              <a:t> out on Xylella, </a:t>
            </a:r>
            <a:r>
              <a:rPr lang="fr-FR" dirty="0" err="1"/>
              <a:t>starting</a:t>
            </a:r>
            <a:r>
              <a:rPr lang="fr-FR" dirty="0"/>
              <a:t> </a:t>
            </a:r>
            <a:r>
              <a:rPr lang="fr-FR" dirty="0" err="1"/>
              <a:t>with</a:t>
            </a:r>
            <a:r>
              <a:rPr lang="fr-FR" dirty="0"/>
              <a:t> the </a:t>
            </a:r>
            <a:r>
              <a:rPr lang="fr-FR" dirty="0" err="1"/>
              <a:t>development</a:t>
            </a:r>
            <a:r>
              <a:rPr lang="fr-FR" dirty="0"/>
              <a:t> of a </a:t>
            </a:r>
            <a:r>
              <a:rPr lang="fr-FR" dirty="0" err="1"/>
              <a:t>risk</a:t>
            </a:r>
            <a:r>
              <a:rPr lang="fr-FR" dirty="0"/>
              <a:t> </a:t>
            </a:r>
            <a:r>
              <a:rPr lang="fr-FR" dirty="0" err="1"/>
              <a:t>map</a:t>
            </a:r>
            <a:r>
              <a:rPr lang="fr-FR" dirty="0"/>
              <a:t> </a:t>
            </a:r>
            <a:r>
              <a:rPr lang="fr-FR" dirty="0" err="1"/>
              <a:t>covering</a:t>
            </a:r>
            <a:r>
              <a:rPr lang="fr-FR" dirty="0"/>
              <a:t> the </a:t>
            </a:r>
            <a:r>
              <a:rPr lang="fr-FR" dirty="0" err="1"/>
              <a:t>whole</a:t>
            </a:r>
            <a:r>
              <a:rPr lang="fr-FR" dirty="0"/>
              <a:t> of France, </a:t>
            </a:r>
            <a:r>
              <a:rPr lang="fr-FR" dirty="0" err="1"/>
              <a:t>based</a:t>
            </a:r>
            <a:r>
              <a:rPr lang="fr-FR" dirty="0"/>
              <a:t> on the </a:t>
            </a:r>
            <a:r>
              <a:rPr lang="fr-FR" dirty="0" err="1"/>
              <a:t>similarity</a:t>
            </a:r>
            <a:r>
              <a:rPr lang="fr-FR" dirty="0"/>
              <a:t> of areas </a:t>
            </a:r>
            <a:r>
              <a:rPr lang="fr-FR" dirty="0" err="1"/>
              <a:t>where</a:t>
            </a:r>
            <a:r>
              <a:rPr lang="fr-FR" dirty="0"/>
              <a:t> the </a:t>
            </a:r>
            <a:r>
              <a:rPr lang="fr-FR" dirty="0" err="1"/>
              <a:t>bacterium</a:t>
            </a:r>
            <a:r>
              <a:rPr lang="fr-FR" dirty="0"/>
              <a:t> has </a:t>
            </a:r>
            <a:r>
              <a:rPr lang="fr-FR" dirty="0" err="1"/>
              <a:t>already</a:t>
            </a:r>
            <a:r>
              <a:rPr lang="fr-FR" dirty="0"/>
              <a:t> been </a:t>
            </a:r>
            <a:r>
              <a:rPr lang="fr-FR" dirty="0" err="1"/>
              <a:t>detected</a:t>
            </a:r>
            <a:r>
              <a:rPr lang="fr-FR" dirty="0"/>
              <a:t>. </a:t>
            </a:r>
            <a:r>
              <a:rPr lang="fr-FR" dirty="0" err="1"/>
              <a:t>Various</a:t>
            </a:r>
            <a:r>
              <a:rPr lang="fr-FR" dirty="0"/>
              <a:t> variables </a:t>
            </a:r>
            <a:r>
              <a:rPr lang="fr-FR" dirty="0" err="1"/>
              <a:t>were</a:t>
            </a:r>
            <a:r>
              <a:rPr lang="fr-FR" dirty="0"/>
              <a:t> </a:t>
            </a:r>
            <a:r>
              <a:rPr lang="fr-FR" dirty="0" err="1"/>
              <a:t>used</a:t>
            </a:r>
            <a:r>
              <a:rPr lang="fr-FR" dirty="0"/>
              <a:t> for </a:t>
            </a:r>
            <a:r>
              <a:rPr lang="fr-FR" dirty="0" err="1"/>
              <a:t>this</a:t>
            </a:r>
            <a:r>
              <a:rPr lang="fr-FR" dirty="0"/>
              <a:t> </a:t>
            </a:r>
            <a:r>
              <a:rPr lang="fr-FR" dirty="0" err="1"/>
              <a:t>purpose</a:t>
            </a:r>
            <a:r>
              <a:rPr lang="fr-FR" dirty="0"/>
              <a:t> like:  </a:t>
            </a:r>
            <a:r>
              <a:rPr lang="fr-FR" dirty="0" err="1"/>
              <a:t>Precipitation</a:t>
            </a:r>
            <a:r>
              <a:rPr lang="fr-FR" dirty="0"/>
              <a:t>, Solar radiation, altitude, …</a:t>
            </a:r>
          </a:p>
          <a:p>
            <a:endParaRPr lang="fr-FR" dirty="0"/>
          </a:p>
          <a:p>
            <a:r>
              <a:rPr lang="fr-FR" dirty="0"/>
              <a:t>This </a:t>
            </a:r>
            <a:r>
              <a:rPr lang="fr-FR" dirty="0" err="1"/>
              <a:t>map</a:t>
            </a:r>
            <a:r>
              <a:rPr lang="fr-FR" dirty="0"/>
              <a:t> can help guide surveillance efforts </a:t>
            </a:r>
            <a:r>
              <a:rPr lang="fr-FR" dirty="0" err="1"/>
              <a:t>toward</a:t>
            </a:r>
            <a:r>
              <a:rPr lang="fr-FR" dirty="0"/>
              <a:t> areas </a:t>
            </a:r>
            <a:r>
              <a:rPr lang="fr-FR" dirty="0" err="1"/>
              <a:t>where</a:t>
            </a:r>
            <a:r>
              <a:rPr lang="fr-FR" dirty="0"/>
              <a:t> the </a:t>
            </a:r>
            <a:r>
              <a:rPr lang="fr-FR" dirty="0" err="1"/>
              <a:t>bacterium</a:t>
            </a:r>
            <a:r>
              <a:rPr lang="fr-FR" dirty="0"/>
              <a:t> has not </a:t>
            </a:r>
            <a:r>
              <a:rPr lang="fr-FR" dirty="0" err="1"/>
              <a:t>yet</a:t>
            </a:r>
            <a:r>
              <a:rPr lang="fr-FR" dirty="0"/>
              <a:t> been </a:t>
            </a:r>
            <a:r>
              <a:rPr lang="fr-FR" dirty="0" err="1"/>
              <a:t>searched</a:t>
            </a:r>
            <a:r>
              <a:rPr lang="fr-FR" dirty="0"/>
              <a:t> for or </a:t>
            </a:r>
            <a:r>
              <a:rPr lang="fr-FR" dirty="0" err="1"/>
              <a:t>detected</a:t>
            </a:r>
            <a:r>
              <a:rPr lang="fr-FR" dirty="0"/>
              <a:t>.</a:t>
            </a:r>
          </a:p>
          <a:p>
            <a:endParaRPr lang="fr-FR" dirty="0"/>
          </a:p>
          <a:p>
            <a:r>
              <a:rPr lang="fr-FR" dirty="0"/>
              <a:t>On the </a:t>
            </a:r>
            <a:r>
              <a:rPr lang="fr-FR" dirty="0" err="1"/>
              <a:t>other</a:t>
            </a:r>
            <a:r>
              <a:rPr lang="fr-FR" dirty="0"/>
              <a:t> hand, </a:t>
            </a:r>
            <a:r>
              <a:rPr lang="fr-FR" dirty="0" err="1"/>
              <a:t>work</a:t>
            </a:r>
            <a:r>
              <a:rPr lang="fr-FR" dirty="0"/>
              <a:t> </a:t>
            </a:r>
            <a:r>
              <a:rPr lang="fr-FR" dirty="0" err="1"/>
              <a:t>is</a:t>
            </a:r>
            <a:r>
              <a:rPr lang="fr-FR" dirty="0"/>
              <a:t> </a:t>
            </a:r>
            <a:r>
              <a:rPr lang="fr-FR" dirty="0" err="1"/>
              <a:t>being</a:t>
            </a:r>
            <a:r>
              <a:rPr lang="fr-FR" dirty="0"/>
              <a:t> </a:t>
            </a:r>
            <a:r>
              <a:rPr lang="fr-FR" dirty="0" err="1"/>
              <a:t>carried</a:t>
            </a:r>
            <a:r>
              <a:rPr lang="fr-FR" dirty="0"/>
              <a:t> out to help monitor the areas </a:t>
            </a:r>
            <a:r>
              <a:rPr lang="fr-FR" dirty="0" err="1"/>
              <a:t>surrounding</a:t>
            </a:r>
            <a:r>
              <a:rPr lang="fr-FR" dirty="0"/>
              <a:t> </a:t>
            </a:r>
            <a:r>
              <a:rPr lang="fr-FR" dirty="0" err="1"/>
              <a:t>outbreak</a:t>
            </a:r>
            <a:r>
              <a:rPr lang="fr-FR" dirty="0"/>
              <a:t> sites — the </a:t>
            </a:r>
            <a:r>
              <a:rPr lang="fr-FR" dirty="0" err="1"/>
              <a:t>demarcated</a:t>
            </a:r>
            <a:r>
              <a:rPr lang="fr-FR" dirty="0"/>
              <a:t> zones — in </a:t>
            </a:r>
            <a:r>
              <a:rPr lang="fr-FR" dirty="0" err="1"/>
              <a:t>order</a:t>
            </a:r>
            <a:r>
              <a:rPr lang="fr-FR" dirty="0"/>
              <a:t> to </a:t>
            </a:r>
            <a:r>
              <a:rPr lang="fr-FR" dirty="0" err="1"/>
              <a:t>track</a:t>
            </a:r>
            <a:r>
              <a:rPr lang="fr-FR" dirty="0"/>
              <a:t> the spread of the </a:t>
            </a:r>
            <a:r>
              <a:rPr lang="fr-FR" dirty="0" err="1"/>
              <a:t>disease</a:t>
            </a:r>
            <a:r>
              <a:rPr lang="fr-FR" dirty="0"/>
              <a:t> or the </a:t>
            </a:r>
            <a:r>
              <a:rPr lang="fr-FR" dirty="0" err="1"/>
              <a:t>emergence</a:t>
            </a:r>
            <a:r>
              <a:rPr lang="fr-FR" dirty="0"/>
              <a:t> of new </a:t>
            </a:r>
            <a:r>
              <a:rPr lang="fr-FR" dirty="0" err="1"/>
              <a:t>outbreaks</a:t>
            </a:r>
            <a:r>
              <a:rPr lang="fr-FR" dirty="0"/>
              <a:t>. For </a:t>
            </a:r>
            <a:r>
              <a:rPr lang="fr-FR" dirty="0" err="1"/>
              <a:t>this</a:t>
            </a:r>
            <a:r>
              <a:rPr lang="fr-FR" dirty="0"/>
              <a:t> </a:t>
            </a:r>
            <a:r>
              <a:rPr lang="fr-FR" dirty="0" err="1"/>
              <a:t>purpose</a:t>
            </a:r>
            <a:r>
              <a:rPr lang="fr-FR" dirty="0"/>
              <a:t>, </a:t>
            </a:r>
            <a:r>
              <a:rPr lang="fr-FR" dirty="0" err="1"/>
              <a:t>we</a:t>
            </a:r>
            <a:r>
              <a:rPr lang="fr-FR" dirty="0"/>
              <a:t> </a:t>
            </a:r>
            <a:r>
              <a:rPr lang="fr-FR" dirty="0" err="1"/>
              <a:t>used</a:t>
            </a:r>
            <a:r>
              <a:rPr lang="fr-FR" dirty="0"/>
              <a:t> </a:t>
            </a:r>
            <a:r>
              <a:rPr lang="fr-FR" dirty="0" err="1"/>
              <a:t>several</a:t>
            </a:r>
            <a:r>
              <a:rPr lang="fr-FR" dirty="0"/>
              <a:t> </a:t>
            </a:r>
            <a:r>
              <a:rPr lang="fr-FR" dirty="0" err="1"/>
              <a:t>geographic</a:t>
            </a:r>
            <a:r>
              <a:rPr lang="fr-FR" dirty="0"/>
              <a:t> </a:t>
            </a:r>
            <a:r>
              <a:rPr lang="fr-FR" dirty="0" err="1"/>
              <a:t>databases</a:t>
            </a:r>
            <a:r>
              <a:rPr lang="fr-FR" dirty="0"/>
              <a:t> (land use and cadastral data), </a:t>
            </a:r>
            <a:r>
              <a:rPr lang="fr-FR" dirty="0" err="1"/>
              <a:t>following</a:t>
            </a:r>
            <a:r>
              <a:rPr lang="fr-FR" dirty="0"/>
              <a:t> </a:t>
            </a:r>
            <a:r>
              <a:rPr lang="fr-FR" dirty="0" err="1"/>
              <a:t>several</a:t>
            </a:r>
            <a:r>
              <a:rPr lang="fr-FR" dirty="0"/>
              <a:t> </a:t>
            </a:r>
            <a:r>
              <a:rPr lang="fr-FR" dirty="0" err="1"/>
              <a:t>steps</a:t>
            </a:r>
            <a:r>
              <a:rPr lang="fr-FR" dirty="0"/>
              <a:t>.</a:t>
            </a:r>
          </a:p>
          <a:p>
            <a:endParaRPr lang="fr-FR" dirty="0"/>
          </a:p>
          <a:p>
            <a:r>
              <a:rPr lang="fr-FR" dirty="0" err="1"/>
              <a:t>Step</a:t>
            </a:r>
            <a:r>
              <a:rPr lang="fr-FR" dirty="0"/>
              <a:t> 2: </a:t>
            </a:r>
            <a:r>
              <a:rPr lang="fr-FR" dirty="0" err="1"/>
              <a:t>They</a:t>
            </a:r>
            <a:r>
              <a:rPr lang="fr-FR" dirty="0"/>
              <a:t> are </a:t>
            </a:r>
            <a:r>
              <a:rPr lang="fr-FR" dirty="0" err="1"/>
              <a:t>identified</a:t>
            </a:r>
            <a:r>
              <a:rPr lang="fr-FR" dirty="0"/>
              <a:t> in </a:t>
            </a:r>
            <a:r>
              <a:rPr lang="fr-FR" dirty="0" err="1"/>
              <a:t>order</a:t>
            </a:r>
            <a:r>
              <a:rPr lang="fr-FR" dirty="0"/>
              <a:t> to </a:t>
            </a:r>
            <a:r>
              <a:rPr lang="fr-FR" dirty="0" err="1"/>
              <a:t>avoid</a:t>
            </a:r>
            <a:r>
              <a:rPr lang="fr-FR" dirty="0"/>
              <a:t> sampling </a:t>
            </a:r>
            <a:r>
              <a:rPr lang="fr-FR" dirty="0" err="1"/>
              <a:t>them</a:t>
            </a:r>
            <a:r>
              <a:rPr lang="fr-FR" dirty="0"/>
              <a:t>.</a:t>
            </a:r>
          </a:p>
          <a:p>
            <a:r>
              <a:rPr lang="fr-FR" dirty="0" err="1"/>
              <a:t>Step</a:t>
            </a:r>
            <a:r>
              <a:rPr lang="fr-FR" dirty="0"/>
              <a:t> 6: Quadrats </a:t>
            </a:r>
            <a:r>
              <a:rPr lang="fr-FR" dirty="0" err="1"/>
              <a:t>that</a:t>
            </a:r>
            <a:r>
              <a:rPr lang="fr-FR" dirty="0"/>
              <a:t> have </a:t>
            </a:r>
            <a:r>
              <a:rPr lang="fr-FR" dirty="0" err="1"/>
              <a:t>never</a:t>
            </a:r>
            <a:r>
              <a:rPr lang="fr-FR" dirty="0"/>
              <a:t> been </a:t>
            </a:r>
            <a:r>
              <a:rPr lang="fr-FR" dirty="0" err="1"/>
              <a:t>sampled</a:t>
            </a:r>
            <a:r>
              <a:rPr lang="fr-FR" dirty="0"/>
              <a:t> are </a:t>
            </a:r>
            <a:r>
              <a:rPr lang="fr-FR" dirty="0" err="1"/>
              <a:t>given</a:t>
            </a:r>
            <a:r>
              <a:rPr lang="fr-FR" dirty="0"/>
              <a:t> </a:t>
            </a:r>
            <a:r>
              <a:rPr lang="fr-FR" dirty="0" err="1"/>
              <a:t>priority</a:t>
            </a:r>
            <a:r>
              <a:rPr lang="fr-FR" dirty="0"/>
              <a:t> for the </a:t>
            </a:r>
            <a:r>
              <a:rPr lang="fr-FR" dirty="0" err="1"/>
              <a:t>upcoming</a:t>
            </a:r>
            <a:r>
              <a:rPr lang="fr-FR" dirty="0"/>
              <a:t> </a:t>
            </a:r>
            <a:r>
              <a:rPr lang="fr-FR" dirty="0" err="1"/>
              <a:t>campaign</a:t>
            </a:r>
            <a:r>
              <a:rPr lang="fr-FR" dirty="0"/>
              <a:t>.</a:t>
            </a:r>
          </a:p>
          <a:p>
            <a:r>
              <a:rPr lang="fr-FR" dirty="0" err="1"/>
              <a:t>Selection</a:t>
            </a:r>
            <a:r>
              <a:rPr lang="fr-FR" dirty="0"/>
              <a:t> of quadrats: hexagonal-</a:t>
            </a:r>
            <a:r>
              <a:rPr lang="fr-FR" dirty="0" err="1"/>
              <a:t>based</a:t>
            </a:r>
            <a:r>
              <a:rPr lang="fr-FR" dirty="0"/>
              <a:t> sampling </a:t>
            </a:r>
            <a:r>
              <a:rPr lang="fr-FR" dirty="0" err="1"/>
              <a:t>method</a:t>
            </a:r>
            <a:r>
              <a:rPr lang="fr-FR" dirty="0"/>
              <a:t> (</a:t>
            </a:r>
            <a:r>
              <a:rPr lang="fr-FR" dirty="0" err="1"/>
              <a:t>grid</a:t>
            </a:r>
            <a:r>
              <a:rPr lang="fr-FR" dirty="0"/>
              <a:t> the </a:t>
            </a:r>
            <a:r>
              <a:rPr lang="fr-FR" dirty="0" err="1"/>
              <a:t>territory</a:t>
            </a:r>
            <a:r>
              <a:rPr lang="fr-FR" dirty="0"/>
              <a:t>, </a:t>
            </a:r>
            <a:r>
              <a:rPr lang="fr-FR" dirty="0" err="1"/>
              <a:t>avoiding</a:t>
            </a:r>
            <a:r>
              <a:rPr lang="fr-FR" dirty="0"/>
              <a:t> adjacent quadrats.</a:t>
            </a: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40</a:t>
            </a:fld>
            <a:endParaRPr lang="fr-FR"/>
          </a:p>
        </p:txBody>
      </p:sp>
    </p:spTree>
    <p:extLst>
      <p:ext uri="{BB962C8B-B14F-4D97-AF65-F5344CB8AC3E}">
        <p14:creationId xmlns:p14="http://schemas.microsoft.com/office/powerpoint/2010/main" val="1891783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dirty="0"/>
              <a:t>The ESV platform </a:t>
            </a:r>
            <a:r>
              <a:rPr lang="fr-FR" b="0" dirty="0" err="1"/>
              <a:t>develops</a:t>
            </a:r>
            <a:r>
              <a:rPr lang="fr-FR" b="0" dirty="0"/>
              <a:t> </a:t>
            </a:r>
            <a:r>
              <a:rPr lang="fr-FR" b="0" dirty="0" err="1"/>
              <a:t>turnkey</a:t>
            </a:r>
            <a:r>
              <a:rPr lang="fr-FR" b="0" dirty="0"/>
              <a:t> </a:t>
            </a:r>
            <a:r>
              <a:rPr lang="fr-FR" b="0" dirty="0" err="1"/>
              <a:t>tools</a:t>
            </a:r>
            <a:r>
              <a:rPr lang="fr-FR" b="0" dirty="0"/>
              <a:t> for plant </a:t>
            </a:r>
            <a:r>
              <a:rPr lang="fr-FR" b="0" dirty="0" err="1"/>
              <a:t>health</a:t>
            </a:r>
            <a:r>
              <a:rPr lang="fr-FR" b="0" dirty="0"/>
              <a:t> </a:t>
            </a:r>
            <a:r>
              <a:rPr lang="fr-FR" b="0" dirty="0" err="1"/>
              <a:t>professionals</a:t>
            </a:r>
            <a:r>
              <a:rPr lang="fr-FR" b="0" dirty="0"/>
              <a:t>, </a:t>
            </a:r>
            <a:r>
              <a:rPr lang="fr-FR" b="0" dirty="0" err="1"/>
              <a:t>providing</a:t>
            </a:r>
            <a:r>
              <a:rPr lang="fr-FR" b="0" dirty="0"/>
              <a:t> </a:t>
            </a:r>
            <a:r>
              <a:rPr lang="fr-FR" b="0" dirty="0" err="1"/>
              <a:t>them</a:t>
            </a:r>
            <a:r>
              <a:rPr lang="fr-FR" b="0" dirty="0"/>
              <a:t> </a:t>
            </a:r>
            <a:r>
              <a:rPr lang="fr-FR" b="0" dirty="0" err="1"/>
              <a:t>with</a:t>
            </a:r>
            <a:r>
              <a:rPr lang="fr-FR" b="0" dirty="0"/>
              <a:t> </a:t>
            </a:r>
            <a:r>
              <a:rPr lang="fr-FR" b="0" dirty="0" err="1"/>
              <a:t>operational</a:t>
            </a:r>
            <a:r>
              <a:rPr lang="fr-FR" b="0" dirty="0"/>
              <a:t> solutions to </a:t>
            </a:r>
            <a:r>
              <a:rPr lang="fr-FR" b="0" dirty="0" err="1"/>
              <a:t>improve</a:t>
            </a:r>
            <a:r>
              <a:rPr lang="fr-FR" b="0" dirty="0"/>
              <a:t> and </a:t>
            </a:r>
            <a:r>
              <a:rPr lang="fr-FR" b="0" dirty="0" err="1"/>
              <a:t>assess</a:t>
            </a:r>
            <a:r>
              <a:rPr lang="fr-FR" b="0" dirty="0"/>
              <a:t> </a:t>
            </a:r>
            <a:r>
              <a:rPr lang="fr-FR" b="0" dirty="0" err="1"/>
              <a:t>their</a:t>
            </a:r>
            <a:r>
              <a:rPr lang="fr-FR" b="0" dirty="0"/>
              <a:t> surveillance </a:t>
            </a:r>
            <a:r>
              <a:rPr lang="fr-FR" b="0" dirty="0" err="1"/>
              <a:t>systems</a:t>
            </a:r>
            <a:r>
              <a:rPr lang="fr-FR" b="0" dirty="0"/>
              <a:t>.</a:t>
            </a:r>
            <a:br>
              <a:rPr lang="fr-FR" b="0" dirty="0"/>
            </a:br>
            <a:r>
              <a:rPr lang="fr-FR" b="0" dirty="0"/>
              <a:t>It </a:t>
            </a:r>
            <a:r>
              <a:rPr lang="fr-FR" b="0" dirty="0" err="1"/>
              <a:t>is</a:t>
            </a:r>
            <a:r>
              <a:rPr lang="fr-FR" b="0" dirty="0"/>
              <a:t> </a:t>
            </a:r>
            <a:r>
              <a:rPr lang="fr-FR" b="0" dirty="0" err="1"/>
              <a:t>committed</a:t>
            </a:r>
            <a:r>
              <a:rPr lang="fr-FR" b="0" dirty="0"/>
              <a:t> to </a:t>
            </a:r>
            <a:r>
              <a:rPr lang="fr-FR" b="0" dirty="0" err="1"/>
              <a:t>transparency</a:t>
            </a:r>
            <a:r>
              <a:rPr lang="fr-FR" b="0" dirty="0"/>
              <a:t> in </a:t>
            </a:r>
            <a:r>
              <a:rPr lang="fr-FR" b="0" dirty="0" err="1"/>
              <a:t>its</a:t>
            </a:r>
            <a:r>
              <a:rPr lang="fr-FR" b="0" dirty="0"/>
              <a:t> </a:t>
            </a:r>
            <a:r>
              <a:rPr lang="fr-FR" b="0" dirty="0" err="1"/>
              <a:t>methods</a:t>
            </a:r>
            <a:r>
              <a:rPr lang="fr-FR" b="0" dirty="0"/>
              <a:t>: </a:t>
            </a:r>
            <a:r>
              <a:rPr lang="fr-FR" b="0" dirty="0" err="1"/>
              <a:t>each</a:t>
            </a:r>
            <a:r>
              <a:rPr lang="fr-FR" b="0" dirty="0"/>
              <a:t> application </a:t>
            </a:r>
            <a:r>
              <a:rPr lang="fr-FR" b="0" dirty="0" err="1"/>
              <a:t>usually</a:t>
            </a:r>
            <a:r>
              <a:rPr lang="fr-FR" b="0" dirty="0"/>
              <a:t> </a:t>
            </a:r>
            <a:r>
              <a:rPr lang="fr-FR" b="0" dirty="0" err="1"/>
              <a:t>includes</a:t>
            </a:r>
            <a:r>
              <a:rPr lang="fr-FR" b="0" dirty="0"/>
              <a:t> a </a:t>
            </a:r>
            <a:r>
              <a:rPr lang="fr-FR" b="0" dirty="0" err="1"/>
              <a:t>dedicated</a:t>
            </a:r>
            <a:r>
              <a:rPr lang="fr-FR" b="0" dirty="0"/>
              <a:t> section </a:t>
            </a:r>
            <a:r>
              <a:rPr lang="fr-FR" b="0" dirty="0" err="1"/>
              <a:t>explaining</a:t>
            </a:r>
            <a:r>
              <a:rPr lang="fr-FR" b="0" dirty="0"/>
              <a:t> the </a:t>
            </a:r>
            <a:r>
              <a:rPr lang="fr-FR" b="0" dirty="0" err="1"/>
              <a:t>scientific</a:t>
            </a:r>
            <a:r>
              <a:rPr lang="fr-FR" b="0" dirty="0"/>
              <a:t> </a:t>
            </a:r>
            <a:r>
              <a:rPr lang="fr-FR" b="0" dirty="0" err="1"/>
              <a:t>reasoning</a:t>
            </a:r>
            <a:r>
              <a:rPr lang="fr-FR" b="0" dirty="0"/>
              <a:t> and </a:t>
            </a:r>
            <a:r>
              <a:rPr lang="fr-FR" b="0" dirty="0" err="1"/>
              <a:t>calculations</a:t>
            </a:r>
            <a:r>
              <a:rPr lang="fr-FR" b="0" dirty="0"/>
              <a:t> </a:t>
            </a:r>
            <a:r>
              <a:rPr lang="fr-FR" b="0" dirty="0" err="1"/>
              <a:t>performed</a:t>
            </a:r>
            <a:r>
              <a:rPr lang="fr-FR" b="0" dirty="0"/>
              <a:t>.  </a:t>
            </a:r>
          </a:p>
          <a:p>
            <a:endParaRPr lang="fr-FR" b="0" dirty="0"/>
          </a:p>
          <a:p>
            <a:r>
              <a:rPr lang="fr-FR" b="0" dirty="0" err="1"/>
              <a:t>Here</a:t>
            </a:r>
            <a:r>
              <a:rPr lang="fr-FR" b="0" dirty="0"/>
              <a:t> </a:t>
            </a:r>
            <a:r>
              <a:rPr lang="fr-FR" b="0" dirty="0" err="1"/>
              <a:t>is</a:t>
            </a:r>
            <a:r>
              <a:rPr lang="fr-FR" b="0" dirty="0"/>
              <a:t> a </a:t>
            </a:r>
            <a:r>
              <a:rPr lang="fr-FR" b="0" dirty="0" err="1"/>
              <a:t>newly</a:t>
            </a:r>
            <a:r>
              <a:rPr lang="fr-FR" b="0" dirty="0"/>
              <a:t> </a:t>
            </a:r>
            <a:r>
              <a:rPr lang="fr-FR" b="0" dirty="0" err="1"/>
              <a:t>developed</a:t>
            </a:r>
            <a:r>
              <a:rPr lang="fr-FR" b="0" dirty="0"/>
              <a:t> application </a:t>
            </a:r>
            <a:r>
              <a:rPr lang="fr-FR" b="0" dirty="0" err="1"/>
              <a:t>designed</a:t>
            </a:r>
            <a:r>
              <a:rPr lang="fr-FR" b="0" dirty="0"/>
              <a:t> to </a:t>
            </a:r>
            <a:r>
              <a:rPr lang="fr-FR" b="0" dirty="0" err="1"/>
              <a:t>assess</a:t>
            </a:r>
            <a:r>
              <a:rPr lang="fr-FR" b="0" dirty="0"/>
              <a:t> </a:t>
            </a:r>
            <a:r>
              <a:rPr lang="fr-FR" b="0" dirty="0" err="1"/>
              <a:t>forest</a:t>
            </a:r>
            <a:r>
              <a:rPr lang="fr-FR" b="0" dirty="0"/>
              <a:t> </a:t>
            </a:r>
            <a:r>
              <a:rPr lang="fr-FR" b="0" dirty="0" err="1"/>
              <a:t>decline</a:t>
            </a:r>
            <a:r>
              <a:rPr lang="fr-FR" b="0" dirty="0"/>
              <a:t> monitoring in France.</a:t>
            </a:r>
          </a:p>
          <a:p>
            <a:r>
              <a:rPr lang="fr-FR" b="0" dirty="0" err="1"/>
              <a:t>Based</a:t>
            </a:r>
            <a:r>
              <a:rPr lang="fr-FR" b="0" dirty="0"/>
              <a:t> on a </a:t>
            </a:r>
            <a:r>
              <a:rPr lang="fr-FR" b="0" dirty="0" err="1"/>
              <a:t>species</a:t>
            </a:r>
            <a:r>
              <a:rPr lang="fr-FR" b="0" dirty="0"/>
              <a:t> and an area, the </a:t>
            </a:r>
            <a:r>
              <a:rPr lang="fr-FR" b="0" dirty="0" err="1"/>
              <a:t>indicators</a:t>
            </a:r>
            <a:r>
              <a:rPr lang="fr-FR" b="0" dirty="0"/>
              <a:t> table </a:t>
            </a:r>
            <a:r>
              <a:rPr lang="fr-FR" b="0" dirty="0" err="1"/>
              <a:t>allows</a:t>
            </a:r>
            <a:r>
              <a:rPr lang="fr-FR" b="0" dirty="0"/>
              <a:t> the </a:t>
            </a:r>
            <a:r>
              <a:rPr lang="fr-FR" b="0" dirty="0" err="1"/>
              <a:t>evaluation</a:t>
            </a:r>
            <a:r>
              <a:rPr lang="fr-FR" b="0" dirty="0"/>
              <a:t> of the surveillance system by </a:t>
            </a:r>
            <a:r>
              <a:rPr lang="fr-FR" b="0" dirty="0" err="1"/>
              <a:t>providing</a:t>
            </a:r>
            <a:r>
              <a:rPr lang="fr-FR" b="0" dirty="0"/>
              <a:t> an </a:t>
            </a:r>
            <a:r>
              <a:rPr lang="fr-FR" b="0" dirty="0" err="1"/>
              <a:t>estimate</a:t>
            </a:r>
            <a:r>
              <a:rPr lang="fr-FR" b="0" dirty="0"/>
              <a:t> of the </a:t>
            </a:r>
            <a:r>
              <a:rPr lang="fr-FR" b="0" dirty="0" err="1"/>
              <a:t>margin</a:t>
            </a:r>
            <a:r>
              <a:rPr lang="fr-FR" b="0" dirty="0"/>
              <a:t> of </a:t>
            </a:r>
            <a:r>
              <a:rPr lang="fr-FR" b="0" dirty="0" err="1"/>
              <a:t>error</a:t>
            </a:r>
            <a:r>
              <a:rPr lang="fr-FR" b="0" dirty="0"/>
              <a:t> of </a:t>
            </a:r>
            <a:r>
              <a:rPr lang="fr-FR" b="0" dirty="0" err="1"/>
              <a:t>decline</a:t>
            </a:r>
            <a:r>
              <a:rPr lang="fr-FR" b="0" dirty="0"/>
              <a:t> in the </a:t>
            </a:r>
            <a:r>
              <a:rPr lang="fr-FR" b="0" dirty="0" err="1"/>
              <a:t>forest</a:t>
            </a:r>
            <a:r>
              <a:rPr lang="fr-FR" b="0" dirty="0"/>
              <a:t> stand </a:t>
            </a:r>
            <a:r>
              <a:rPr lang="fr-FR" b="0" dirty="0" err="1"/>
              <a:t>compared</a:t>
            </a:r>
            <a:r>
              <a:rPr lang="fr-FR" b="0" dirty="0"/>
              <a:t> to the monitoring </a:t>
            </a:r>
            <a:r>
              <a:rPr lang="fr-FR" b="0" dirty="0" err="1"/>
              <a:t>carried</a:t>
            </a:r>
            <a:r>
              <a:rPr lang="fr-FR" b="0" dirty="0"/>
              <a:t> out (</a:t>
            </a:r>
            <a:r>
              <a:rPr lang="fr-FR" b="0" dirty="0" err="1"/>
              <a:t>number</a:t>
            </a:r>
            <a:r>
              <a:rPr lang="fr-FR" b="0" dirty="0"/>
              <a:t> of plots and </a:t>
            </a:r>
            <a:r>
              <a:rPr lang="fr-FR" b="0" dirty="0" err="1"/>
              <a:t>trees</a:t>
            </a:r>
            <a:r>
              <a:rPr lang="fr-FR" b="0" dirty="0"/>
              <a:t> </a:t>
            </a:r>
            <a:r>
              <a:rPr lang="fr-FR" b="0" dirty="0" err="1"/>
              <a:t>observed</a:t>
            </a:r>
            <a:r>
              <a:rPr lang="fr-FR" b="0" dirty="0"/>
              <a:t>).</a:t>
            </a: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41</a:t>
            </a:fld>
            <a:endParaRPr lang="fr-FR"/>
          </a:p>
        </p:txBody>
      </p:sp>
    </p:spTree>
    <p:extLst>
      <p:ext uri="{BB962C8B-B14F-4D97-AF65-F5344CB8AC3E}">
        <p14:creationId xmlns:p14="http://schemas.microsoft.com/office/powerpoint/2010/main" val="640610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order</a:t>
            </a:r>
            <a:r>
              <a:rPr lang="fr-FR" dirty="0"/>
              <a:t> to </a:t>
            </a:r>
            <a:r>
              <a:rPr lang="fr-FR" dirty="0" err="1"/>
              <a:t>raise</a:t>
            </a:r>
            <a:r>
              <a:rPr lang="fr-FR" dirty="0"/>
              <a:t> </a:t>
            </a:r>
            <a:r>
              <a:rPr lang="fr-FR" dirty="0" err="1"/>
              <a:t>awareness</a:t>
            </a:r>
            <a:r>
              <a:rPr lang="fr-FR" dirty="0"/>
              <a:t> </a:t>
            </a:r>
            <a:r>
              <a:rPr lang="fr-FR" dirty="0" err="1"/>
              <a:t>among</a:t>
            </a:r>
            <a:r>
              <a:rPr lang="fr-FR" dirty="0"/>
              <a:t> as </a:t>
            </a:r>
            <a:r>
              <a:rPr lang="fr-FR" dirty="0" err="1"/>
              <a:t>many</a:t>
            </a:r>
            <a:r>
              <a:rPr lang="fr-FR" dirty="0"/>
              <a:t> people as possible about plant </a:t>
            </a:r>
            <a:r>
              <a:rPr lang="fr-FR" dirty="0" err="1"/>
              <a:t>health</a:t>
            </a:r>
            <a:r>
              <a:rPr lang="fr-FR" dirty="0"/>
              <a:t>, </a:t>
            </a:r>
            <a:r>
              <a:rPr lang="fr-FR" dirty="0" err="1"/>
              <a:t>we</a:t>
            </a:r>
            <a:r>
              <a:rPr lang="fr-FR" dirty="0"/>
              <a:t> </a:t>
            </a:r>
            <a:r>
              <a:rPr lang="fr-FR" dirty="0" err="1"/>
              <a:t>also</a:t>
            </a:r>
            <a:r>
              <a:rPr lang="fr-FR" dirty="0"/>
              <a:t> </a:t>
            </a:r>
            <a:r>
              <a:rPr lang="fr-FR" dirty="0" err="1"/>
              <a:t>develop</a:t>
            </a:r>
            <a:r>
              <a:rPr lang="fr-FR" dirty="0"/>
              <a:t> </a:t>
            </a:r>
            <a:r>
              <a:rPr lang="fr-FR" dirty="0" err="1"/>
              <a:t>numerous</a:t>
            </a:r>
            <a:r>
              <a:rPr lang="fr-FR" dirty="0"/>
              <a:t> data </a:t>
            </a:r>
            <a:r>
              <a:rPr lang="fr-FR" dirty="0" err="1"/>
              <a:t>visualization</a:t>
            </a:r>
            <a:r>
              <a:rPr lang="fr-FR" dirty="0"/>
              <a:t> applications, pages </a:t>
            </a:r>
            <a:r>
              <a:rPr lang="fr-FR" dirty="0" err="1"/>
              <a:t>dedicated</a:t>
            </a:r>
            <a:r>
              <a:rPr lang="fr-FR" dirty="0"/>
              <a:t> to the plant </a:t>
            </a:r>
            <a:r>
              <a:rPr lang="fr-FR" dirty="0" err="1"/>
              <a:t>pests</a:t>
            </a:r>
            <a:r>
              <a:rPr lang="fr-FR" dirty="0"/>
              <a:t> </a:t>
            </a:r>
            <a:r>
              <a:rPr lang="fr-FR" dirty="0" err="1"/>
              <a:t>we</a:t>
            </a:r>
            <a:r>
              <a:rPr lang="fr-FR" dirty="0"/>
              <a:t> monitor on </a:t>
            </a:r>
            <a:r>
              <a:rPr lang="fr-FR" dirty="0" err="1"/>
              <a:t>our</a:t>
            </a:r>
            <a:r>
              <a:rPr lang="fr-FR" dirty="0"/>
              <a:t> </a:t>
            </a:r>
            <a:r>
              <a:rPr lang="fr-FR" dirty="0" err="1"/>
              <a:t>website</a:t>
            </a:r>
            <a:r>
              <a:rPr lang="fr-FR" dirty="0"/>
              <a:t>, as </a:t>
            </a:r>
            <a:r>
              <a:rPr lang="fr-FR" dirty="0" err="1"/>
              <a:t>well</a:t>
            </a:r>
            <a:r>
              <a:rPr lang="fr-FR" dirty="0"/>
              <a:t> as identification </a:t>
            </a:r>
            <a:r>
              <a:rPr lang="fr-FR" dirty="0" err="1"/>
              <a:t>sheets</a:t>
            </a:r>
            <a:r>
              <a:rPr lang="fr-FR" dirty="0"/>
              <a:t>. </a:t>
            </a:r>
            <a:r>
              <a:rPr lang="fr-FR" dirty="0" err="1"/>
              <a:t>We</a:t>
            </a:r>
            <a:r>
              <a:rPr lang="fr-FR" dirty="0"/>
              <a:t> </a:t>
            </a:r>
            <a:r>
              <a:rPr lang="fr-FR" dirty="0" err="1"/>
              <a:t>thus</a:t>
            </a:r>
            <a:r>
              <a:rPr lang="fr-FR" dirty="0"/>
              <a:t> </a:t>
            </a:r>
            <a:r>
              <a:rPr lang="fr-FR" dirty="0" err="1"/>
              <a:t>share</a:t>
            </a:r>
            <a:r>
              <a:rPr lang="fr-FR" dirty="0"/>
              <a:t> a </a:t>
            </a:r>
            <a:r>
              <a:rPr lang="fr-FR" dirty="0" err="1"/>
              <a:t>wide</a:t>
            </a:r>
            <a:r>
              <a:rPr lang="fr-FR" dirty="0"/>
              <a:t> range of information </a:t>
            </a:r>
            <a:r>
              <a:rPr lang="fr-FR" dirty="0" err="1"/>
              <a:t>through</a:t>
            </a:r>
            <a:r>
              <a:rPr lang="fr-FR" dirty="0"/>
              <a:t> </a:t>
            </a:r>
            <a:r>
              <a:rPr lang="fr-FR" dirty="0" err="1"/>
              <a:t>our</a:t>
            </a:r>
            <a:r>
              <a:rPr lang="fr-FR" dirty="0"/>
              <a:t> </a:t>
            </a:r>
            <a:r>
              <a:rPr lang="fr-FR" dirty="0" err="1"/>
              <a:t>website</a:t>
            </a:r>
            <a:r>
              <a:rPr lang="fr-FR" dirty="0"/>
              <a:t> and LinkedIn </a:t>
            </a:r>
            <a:r>
              <a:rPr lang="fr-FR" dirty="0" err="1"/>
              <a:t>account</a:t>
            </a:r>
            <a:r>
              <a:rPr lang="fr-FR" dirty="0"/>
              <a:t> to </a:t>
            </a:r>
            <a:r>
              <a:rPr lang="fr-FR" dirty="0" err="1"/>
              <a:t>inform</a:t>
            </a:r>
            <a:r>
              <a:rPr lang="fr-FR" dirty="0"/>
              <a:t> </a:t>
            </a:r>
            <a:r>
              <a:rPr lang="fr-FR" dirty="0" err="1"/>
              <a:t>both</a:t>
            </a:r>
            <a:r>
              <a:rPr lang="fr-FR" dirty="0"/>
              <a:t> stakeholders and </a:t>
            </a:r>
            <a:r>
              <a:rPr lang="fr-FR" dirty="0" err="1"/>
              <a:t>citizens</a:t>
            </a:r>
            <a:r>
              <a:rPr lang="fr-FR" dirty="0"/>
              <a:t>.</a:t>
            </a: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42</a:t>
            </a:fld>
            <a:endParaRPr lang="fr-FR"/>
          </a:p>
        </p:txBody>
      </p:sp>
    </p:spTree>
    <p:extLst>
      <p:ext uri="{BB962C8B-B14F-4D97-AF65-F5344CB8AC3E}">
        <p14:creationId xmlns:p14="http://schemas.microsoft.com/office/powerpoint/2010/main" val="168946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If </a:t>
            </a:r>
            <a:r>
              <a:rPr lang="fr-FR" dirty="0" err="1"/>
              <a:t>you</a:t>
            </a:r>
            <a:r>
              <a:rPr lang="fr-FR" dirty="0"/>
              <a:t> </a:t>
            </a:r>
            <a:r>
              <a:rPr lang="fr-FR" dirty="0" err="1"/>
              <a:t>would</a:t>
            </a:r>
            <a:r>
              <a:rPr lang="fr-FR" dirty="0"/>
              <a:t> like more information about </a:t>
            </a:r>
            <a:r>
              <a:rPr lang="fr-FR" dirty="0" err="1"/>
              <a:t>our</a:t>
            </a:r>
            <a:r>
              <a:rPr lang="fr-FR" dirty="0"/>
              <a:t> platforms and the one </a:t>
            </a:r>
            <a:r>
              <a:rPr lang="fr-FR" dirty="0" err="1"/>
              <a:t>related</a:t>
            </a:r>
            <a:r>
              <a:rPr lang="fr-FR" dirty="0"/>
              <a:t> to the </a:t>
            </a:r>
            <a:r>
              <a:rPr lang="fr-FR" dirty="0" err="1"/>
              <a:t>food</a:t>
            </a:r>
            <a:r>
              <a:rPr lang="fr-FR" dirty="0"/>
              <a:t> </a:t>
            </a:r>
            <a:r>
              <a:rPr lang="fr-FR" dirty="0" err="1"/>
              <a:t>chain</a:t>
            </a:r>
            <a:r>
              <a:rPr lang="fr-FR" dirty="0"/>
              <a:t> </a:t>
            </a:r>
            <a:r>
              <a:rPr lang="fr-FR" dirty="0" err="1"/>
              <a:t>that</a:t>
            </a:r>
            <a:r>
              <a:rPr lang="fr-FR" dirty="0"/>
              <a:t> </a:t>
            </a:r>
            <a:r>
              <a:rPr lang="fr-FR" dirty="0" err="1"/>
              <a:t>was</a:t>
            </a:r>
            <a:r>
              <a:rPr lang="fr-FR" dirty="0"/>
              <a:t> not </a:t>
            </a:r>
            <a:r>
              <a:rPr lang="fr-FR" dirty="0" err="1"/>
              <a:t>presented</a:t>
            </a:r>
            <a:r>
              <a:rPr lang="fr-FR" dirty="0"/>
              <a:t> </a:t>
            </a:r>
            <a:r>
              <a:rPr lang="fr-FR" dirty="0" err="1"/>
              <a:t>today</a:t>
            </a:r>
            <a:r>
              <a:rPr lang="fr-FR" dirty="0"/>
              <a:t>, </a:t>
            </a:r>
            <a:r>
              <a:rPr lang="fr-FR" dirty="0" err="1"/>
              <a:t>you</a:t>
            </a:r>
            <a:r>
              <a:rPr lang="fr-FR" dirty="0"/>
              <a:t> can </a:t>
            </a:r>
            <a:r>
              <a:rPr lang="fr-FR" dirty="0" err="1"/>
              <a:t>visit</a:t>
            </a:r>
            <a:r>
              <a:rPr lang="fr-FR" dirty="0"/>
              <a:t> </a:t>
            </a:r>
            <a:r>
              <a:rPr lang="fr-FR" dirty="0" err="1"/>
              <a:t>our</a:t>
            </a:r>
            <a:r>
              <a:rPr lang="fr-FR" dirty="0"/>
              <a:t> </a:t>
            </a:r>
            <a:r>
              <a:rPr lang="fr-FR" dirty="0" err="1"/>
              <a:t>website</a:t>
            </a:r>
            <a:r>
              <a:rPr lang="fr-FR" dirty="0"/>
              <a:t>.</a:t>
            </a:r>
          </a:p>
          <a:p>
            <a:endParaRPr lang="fr-FR" dirty="0"/>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43</a:t>
            </a:fld>
            <a:endParaRPr lang="fr-FR"/>
          </a:p>
        </p:txBody>
      </p:sp>
    </p:spTree>
    <p:extLst>
      <p:ext uri="{BB962C8B-B14F-4D97-AF65-F5344CB8AC3E}">
        <p14:creationId xmlns:p14="http://schemas.microsoft.com/office/powerpoint/2010/main" val="18716572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B6AA03D-E6C7-3233-0C60-091EE9F9944A}" type="slidenum">
              <a:rPr/>
              <a:t>44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dirty="0">
                <a:solidFill>
                  <a:srgbClr val="282828"/>
                </a:solidFill>
                <a:effectLst/>
                <a:latin typeface="ThinSpaceFallback"/>
              </a:rPr>
              <a:t>A steering committee representing both the public and private sectors= shared governance</a:t>
            </a:r>
          </a:p>
          <a:p>
            <a:r>
              <a:rPr lang="fr-FR" dirty="0" err="1"/>
              <a:t>Some</a:t>
            </a:r>
            <a:r>
              <a:rPr lang="fr-FR" dirty="0"/>
              <a:t> institutions are are </a:t>
            </a:r>
            <a:r>
              <a:rPr lang="fr-FR" dirty="0" err="1"/>
              <a:t>common</a:t>
            </a:r>
            <a:r>
              <a:rPr lang="fr-FR" dirty="0"/>
              <a:t> to </a:t>
            </a:r>
            <a:r>
              <a:rPr lang="fr-FR" dirty="0" err="1"/>
              <a:t>tw</a:t>
            </a:r>
            <a:r>
              <a:rPr lang="fr-FR" dirty="0"/>
              <a:t> or </a:t>
            </a:r>
            <a:r>
              <a:rPr lang="fr-FR" dirty="0" err="1"/>
              <a:t>three</a:t>
            </a:r>
            <a:r>
              <a:rPr lang="fr-FR" dirty="0"/>
              <a:t> Platforms.</a:t>
            </a:r>
            <a:br>
              <a:rPr lang="fr-FR" dirty="0"/>
            </a:br>
            <a:r>
              <a:rPr lang="fr-FR" dirty="0"/>
              <a:t>The </a:t>
            </a:r>
            <a:r>
              <a:rPr lang="fr-FR" dirty="0" err="1"/>
              <a:t>work</a:t>
            </a:r>
            <a:r>
              <a:rPr lang="fr-FR" dirty="0"/>
              <a:t> </a:t>
            </a:r>
            <a:r>
              <a:rPr lang="fr-FR" dirty="0" err="1"/>
              <a:t>carried</a:t>
            </a:r>
            <a:r>
              <a:rPr lang="fr-FR" dirty="0"/>
              <a:t> out </a:t>
            </a:r>
            <a:r>
              <a:rPr lang="fr-FR" dirty="0" err="1"/>
              <a:t>within</a:t>
            </a:r>
            <a:r>
              <a:rPr lang="fr-FR" dirty="0"/>
              <a:t> the Platforms </a:t>
            </a:r>
            <a:r>
              <a:rPr lang="fr-FR" dirty="0" err="1"/>
              <a:t>is</a:t>
            </a:r>
            <a:r>
              <a:rPr lang="fr-FR" dirty="0"/>
              <a:t> </a:t>
            </a:r>
            <a:r>
              <a:rPr lang="fr-FR" dirty="0" err="1"/>
              <a:t>based</a:t>
            </a:r>
            <a:r>
              <a:rPr lang="fr-FR" dirty="0"/>
              <a:t> on </a:t>
            </a:r>
            <a:r>
              <a:rPr lang="fr-FR" dirty="0" err="1"/>
              <a:t>three</a:t>
            </a:r>
            <a:r>
              <a:rPr lang="fr-FR" dirty="0"/>
              <a:t> concepts:</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en-US" b="0" i="0" dirty="0">
                <a:solidFill>
                  <a:srgbClr val="282828"/>
                </a:solidFill>
                <a:effectLst/>
                <a:latin typeface="ThinSpaceFallback"/>
              </a:rPr>
              <a:t>consensus-building among participants</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en-US" b="0" i="0" dirty="0">
                <a:solidFill>
                  <a:srgbClr val="282828"/>
                </a:solidFill>
                <a:effectLst/>
                <a:latin typeface="ThinSpaceFallback"/>
              </a:rPr>
              <a:t>fostering collaboration</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en-US" b="0" i="0" dirty="0">
                <a:solidFill>
                  <a:srgbClr val="282828"/>
                </a:solidFill>
                <a:effectLst/>
                <a:latin typeface="ThinSpaceFallback"/>
              </a:rPr>
              <a:t>embracing interdisciplinarity</a:t>
            </a:r>
          </a:p>
          <a:p>
            <a:pPr marL="0" marR="0" lvl="0" indent="0" algn="l" defTabSz="914400" eaLnBrk="1" fontAlgn="auto" latinLnBrk="0" hangingPunct="1">
              <a:lnSpc>
                <a:spcPct val="100000"/>
              </a:lnSpc>
              <a:spcBef>
                <a:spcPts val="0"/>
              </a:spcBef>
              <a:spcAft>
                <a:spcPts val="0"/>
              </a:spcAft>
              <a:buClrTx/>
              <a:buSzTx/>
              <a:buFontTx/>
              <a:buNone/>
              <a:tabLst/>
              <a:defRPr/>
            </a:pPr>
            <a:r>
              <a:rPr lang="en-US" b="0" i="0" dirty="0">
                <a:solidFill>
                  <a:srgbClr val="282828"/>
                </a:solidFill>
                <a:effectLst/>
                <a:latin typeface="ThinSpaceFallback"/>
              </a:rPr>
              <a:t>Each proposal designed to improve surveillance is jointly developed by all the stakeholders involved, thereby ensuring its sustainability and acceptability among stakeholders</a:t>
            </a:r>
            <a:endParaRPr lang="fr-FR" dirty="0"/>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5</a:t>
            </a:fld>
            <a:endParaRPr lang="fr-FR"/>
          </a:p>
        </p:txBody>
      </p:sp>
    </p:spTree>
    <p:extLst>
      <p:ext uri="{BB962C8B-B14F-4D97-AF65-F5344CB8AC3E}">
        <p14:creationId xmlns:p14="http://schemas.microsoft.com/office/powerpoint/2010/main" val="3902534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12292-DD5B-9BC8-2593-096E0084782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152263B-DB99-3287-FB11-E0E3CE4168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37672F-EF33-3994-00E7-E6EA4AA53A66}"/>
              </a:ext>
            </a:extLst>
          </p:cNvPr>
          <p:cNvSpPr>
            <a:spLocks noGrp="1"/>
          </p:cNvSpPr>
          <p:nvPr>
            <p:ph type="body" idx="1"/>
          </p:nvPr>
        </p:nvSpPr>
        <p:spPr/>
        <p:txBody>
          <a:bodyPr/>
          <a:lstStyle/>
          <a:p>
            <a:r>
              <a:rPr lang="en-US" b="0" i="0" dirty="0">
                <a:solidFill>
                  <a:srgbClr val="282828"/>
                </a:solidFill>
                <a:effectLst/>
                <a:latin typeface="ThinSpaceFallback"/>
              </a:rPr>
              <a:t>A steering committee representing both the public and private sectors= shared governance</a:t>
            </a:r>
          </a:p>
          <a:p>
            <a:r>
              <a:rPr lang="fr-FR" dirty="0" err="1"/>
              <a:t>Some</a:t>
            </a:r>
            <a:r>
              <a:rPr lang="fr-FR" dirty="0"/>
              <a:t> institutions are are </a:t>
            </a:r>
            <a:r>
              <a:rPr lang="fr-FR" dirty="0" err="1"/>
              <a:t>common</a:t>
            </a:r>
            <a:r>
              <a:rPr lang="fr-FR" dirty="0"/>
              <a:t> to </a:t>
            </a:r>
            <a:r>
              <a:rPr lang="fr-FR" dirty="0" err="1"/>
              <a:t>tw</a:t>
            </a:r>
            <a:r>
              <a:rPr lang="fr-FR" dirty="0"/>
              <a:t> or </a:t>
            </a:r>
            <a:r>
              <a:rPr lang="fr-FR" dirty="0" err="1"/>
              <a:t>three</a:t>
            </a:r>
            <a:r>
              <a:rPr lang="fr-FR" dirty="0"/>
              <a:t> Platforms.</a:t>
            </a:r>
            <a:br>
              <a:rPr lang="fr-FR" dirty="0"/>
            </a:br>
            <a:r>
              <a:rPr lang="fr-FR" dirty="0"/>
              <a:t>The </a:t>
            </a:r>
            <a:r>
              <a:rPr lang="fr-FR" dirty="0" err="1"/>
              <a:t>work</a:t>
            </a:r>
            <a:r>
              <a:rPr lang="fr-FR" dirty="0"/>
              <a:t> </a:t>
            </a:r>
            <a:r>
              <a:rPr lang="fr-FR" dirty="0" err="1"/>
              <a:t>carried</a:t>
            </a:r>
            <a:r>
              <a:rPr lang="fr-FR" dirty="0"/>
              <a:t> out </a:t>
            </a:r>
            <a:r>
              <a:rPr lang="fr-FR" dirty="0" err="1"/>
              <a:t>within</a:t>
            </a:r>
            <a:r>
              <a:rPr lang="fr-FR" dirty="0"/>
              <a:t> the Platforms </a:t>
            </a:r>
            <a:r>
              <a:rPr lang="fr-FR" dirty="0" err="1"/>
              <a:t>is</a:t>
            </a:r>
            <a:r>
              <a:rPr lang="fr-FR" dirty="0"/>
              <a:t> </a:t>
            </a:r>
            <a:r>
              <a:rPr lang="fr-FR" dirty="0" err="1"/>
              <a:t>based</a:t>
            </a:r>
            <a:r>
              <a:rPr lang="fr-FR" dirty="0"/>
              <a:t> on </a:t>
            </a:r>
            <a:r>
              <a:rPr lang="fr-FR" dirty="0" err="1"/>
              <a:t>three</a:t>
            </a:r>
            <a:r>
              <a:rPr lang="fr-FR" dirty="0"/>
              <a:t> concepts:</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en-US" b="0" i="0" dirty="0">
                <a:solidFill>
                  <a:srgbClr val="282828"/>
                </a:solidFill>
                <a:effectLst/>
                <a:latin typeface="ThinSpaceFallback"/>
              </a:rPr>
              <a:t>consensus-building among participants</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en-US" b="0" i="0" dirty="0">
                <a:solidFill>
                  <a:srgbClr val="282828"/>
                </a:solidFill>
                <a:effectLst/>
                <a:latin typeface="ThinSpaceFallback"/>
              </a:rPr>
              <a:t>fostering collaboration</a:t>
            </a:r>
          </a:p>
          <a:p>
            <a:pPr marL="171450" marR="0" lvl="0" indent="-171450" algn="l" defTabSz="914400" eaLnBrk="1" fontAlgn="auto" latinLnBrk="0" hangingPunct="1">
              <a:lnSpc>
                <a:spcPct val="100000"/>
              </a:lnSpc>
              <a:spcBef>
                <a:spcPts val="0"/>
              </a:spcBef>
              <a:spcAft>
                <a:spcPts val="0"/>
              </a:spcAft>
              <a:buClrTx/>
              <a:buSzTx/>
              <a:buFontTx/>
              <a:buChar char="-"/>
              <a:tabLst/>
              <a:defRPr/>
            </a:pPr>
            <a:r>
              <a:rPr lang="en-US" b="0" i="0" dirty="0">
                <a:solidFill>
                  <a:srgbClr val="282828"/>
                </a:solidFill>
                <a:effectLst/>
                <a:latin typeface="ThinSpaceFallback"/>
              </a:rPr>
              <a:t>embracing interdisciplinarity</a:t>
            </a:r>
          </a:p>
          <a:p>
            <a:pPr marL="0" marR="0" lvl="0" indent="0" algn="l" defTabSz="914400" eaLnBrk="1" fontAlgn="auto" latinLnBrk="0" hangingPunct="1">
              <a:lnSpc>
                <a:spcPct val="100000"/>
              </a:lnSpc>
              <a:spcBef>
                <a:spcPts val="0"/>
              </a:spcBef>
              <a:spcAft>
                <a:spcPts val="0"/>
              </a:spcAft>
              <a:buClrTx/>
              <a:buSzTx/>
              <a:buFontTx/>
              <a:buNone/>
              <a:tabLst/>
              <a:defRPr/>
            </a:pPr>
            <a:r>
              <a:rPr lang="en-US" b="0" i="0" dirty="0">
                <a:solidFill>
                  <a:srgbClr val="282828"/>
                </a:solidFill>
                <a:effectLst/>
                <a:latin typeface="ThinSpaceFallback"/>
              </a:rPr>
              <a:t>Each proposal designed to improve surveillance is jointly developed by all the stakeholders involved, thereby ensuring its sustainability and acceptability among stakeholders</a:t>
            </a:r>
            <a:endParaRPr lang="fr-FR" dirty="0"/>
          </a:p>
          <a:p>
            <a:endParaRPr lang="fr-FR" dirty="0"/>
          </a:p>
        </p:txBody>
      </p:sp>
      <p:sp>
        <p:nvSpPr>
          <p:cNvPr id="4" name="Espace réservé du numéro de diapositive 3">
            <a:extLst>
              <a:ext uri="{FF2B5EF4-FFF2-40B4-BE49-F238E27FC236}">
                <a16:creationId xmlns:a16="http://schemas.microsoft.com/office/drawing/2014/main" id="{BB0A0218-1399-142A-A342-968A1CFA0863}"/>
              </a:ext>
            </a:extLst>
          </p:cNvPr>
          <p:cNvSpPr>
            <a:spLocks noGrp="1"/>
          </p:cNvSpPr>
          <p:nvPr>
            <p:ph type="sldNum" sz="quarter" idx="5"/>
          </p:nvPr>
        </p:nvSpPr>
        <p:spPr/>
        <p:txBody>
          <a:bodyPr/>
          <a:lstStyle/>
          <a:p>
            <a:pPr>
              <a:defRPr/>
            </a:pPr>
            <a:fld id="{56FCBD6D-F843-614E-A987-37C39C96740F}" type="slidenum">
              <a:rPr lang="fr-FR" smtClean="0"/>
              <a:t>6</a:t>
            </a:fld>
            <a:endParaRPr lang="fr-FR"/>
          </a:p>
        </p:txBody>
      </p:sp>
    </p:spTree>
    <p:extLst>
      <p:ext uri="{BB962C8B-B14F-4D97-AF65-F5344CB8AC3E}">
        <p14:creationId xmlns:p14="http://schemas.microsoft.com/office/powerpoint/2010/main" val="3114976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a:defRPr/>
            </a:pPr>
            <a:fld id="{56FCBD6D-F843-614E-A987-37C39C96740F}" type="slidenum">
              <a:rPr lang="fr-FR" smtClean="0"/>
              <a:t>7</a:t>
            </a:fld>
            <a:endParaRPr lang="fr-FR"/>
          </a:p>
        </p:txBody>
      </p:sp>
    </p:spTree>
    <p:extLst>
      <p:ext uri="{BB962C8B-B14F-4D97-AF65-F5344CB8AC3E}">
        <p14:creationId xmlns:p14="http://schemas.microsoft.com/office/powerpoint/2010/main" val="1253594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BC6A4-02EF-ECEB-FB16-AEC5AC0394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F6B324C-3E52-BB20-E547-FC806C862E3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E01321-ACC1-154D-EA04-616096FD7061}"/>
              </a:ext>
            </a:extLst>
          </p:cNvPr>
          <p:cNvSpPr>
            <a:spLocks noGrp="1"/>
          </p:cNvSpPr>
          <p:nvPr>
            <p:ph type="body" idx="1"/>
          </p:nvPr>
        </p:nvSpPr>
        <p:spPr/>
        <p:txBody>
          <a:bodyPr/>
          <a:lstStyle/>
          <a:p>
            <a:r>
              <a:rPr lang="fr-FR" dirty="0"/>
              <a:t>An inter-platform </a:t>
            </a:r>
            <a:r>
              <a:rPr lang="fr-FR" dirty="0" err="1"/>
              <a:t>working</a:t>
            </a:r>
            <a:r>
              <a:rPr lang="fr-FR" dirty="0"/>
              <a:t> group </a:t>
            </a:r>
            <a:r>
              <a:rPr lang="fr-FR" dirty="0" err="1"/>
              <a:t>worked</a:t>
            </a:r>
            <a:r>
              <a:rPr lang="fr-FR" dirty="0"/>
              <a:t> to </a:t>
            </a:r>
            <a:r>
              <a:rPr lang="fr-FR" dirty="0" err="1"/>
              <a:t>develop</a:t>
            </a:r>
            <a:r>
              <a:rPr lang="fr-FR" dirty="0"/>
              <a:t> a </a:t>
            </a:r>
            <a:r>
              <a:rPr lang="fr-FR" dirty="0" err="1"/>
              <a:t>common</a:t>
            </a:r>
            <a:r>
              <a:rPr lang="fr-FR" dirty="0"/>
              <a:t> </a:t>
            </a:r>
            <a:r>
              <a:rPr lang="fr-FR" dirty="0" err="1"/>
              <a:t>methodology</a:t>
            </a:r>
            <a:r>
              <a:rPr lang="fr-FR" dirty="0"/>
              <a:t> and </a:t>
            </a:r>
            <a:r>
              <a:rPr lang="fr-FR" dirty="0" err="1"/>
              <a:t>vocabulary</a:t>
            </a:r>
            <a:r>
              <a:rPr lang="fr-FR" dirty="0"/>
              <a:t> on data </a:t>
            </a:r>
            <a:r>
              <a:rPr lang="fr-FR" dirty="0" err="1"/>
              <a:t>quality</a:t>
            </a:r>
            <a:r>
              <a:rPr lang="fr-FR" dirty="0"/>
              <a:t> for surveillance.</a:t>
            </a:r>
          </a:p>
          <a:p>
            <a:r>
              <a:rPr lang="fr-FR" dirty="0"/>
              <a:t>The issue </a:t>
            </a:r>
            <a:r>
              <a:rPr lang="fr-FR" dirty="0" err="1"/>
              <a:t>was</a:t>
            </a:r>
            <a:r>
              <a:rPr lang="fr-FR" dirty="0"/>
              <a:t> </a:t>
            </a:r>
            <a:r>
              <a:rPr lang="fr-FR" dirty="0" err="1"/>
              <a:t>present</a:t>
            </a:r>
            <a:r>
              <a:rPr lang="fr-FR" dirty="0"/>
              <a:t> </a:t>
            </a:r>
            <a:r>
              <a:rPr lang="fr-FR" dirty="0" err="1"/>
              <a:t>across</a:t>
            </a:r>
            <a:r>
              <a:rPr lang="fr-FR" dirty="0"/>
              <a:t> the </a:t>
            </a:r>
            <a:r>
              <a:rPr lang="fr-FR" dirty="0" err="1"/>
              <a:t>three</a:t>
            </a:r>
            <a:r>
              <a:rPr lang="fr-FR" dirty="0"/>
              <a:t> platforms, </a:t>
            </a:r>
            <a:r>
              <a:rPr lang="fr-FR" dirty="0" err="1"/>
              <a:t>so</a:t>
            </a:r>
            <a:r>
              <a:rPr lang="fr-FR" dirty="0"/>
              <a:t> </a:t>
            </a:r>
            <a:r>
              <a:rPr lang="fr-FR" dirty="0" err="1"/>
              <a:t>we</a:t>
            </a:r>
            <a:r>
              <a:rPr lang="fr-FR" dirty="0"/>
              <a:t> </a:t>
            </a:r>
            <a:r>
              <a:rPr lang="fr-FR" dirty="0" err="1"/>
              <a:t>adopted</a:t>
            </a:r>
            <a:r>
              <a:rPr lang="fr-FR" dirty="0"/>
              <a:t> a collective, multi-</a:t>
            </a:r>
            <a:r>
              <a:rPr lang="fr-FR" dirty="0" err="1"/>
              <a:t>partner</a:t>
            </a:r>
            <a:r>
              <a:rPr lang="fr-FR" dirty="0"/>
              <a:t>, and </a:t>
            </a:r>
            <a:r>
              <a:rPr lang="fr-FR" dirty="0" err="1"/>
              <a:t>multidisciplinary</a:t>
            </a:r>
            <a:r>
              <a:rPr lang="fr-FR" dirty="0"/>
              <a:t> </a:t>
            </a:r>
            <a:r>
              <a:rPr lang="fr-FR" dirty="0" err="1"/>
              <a:t>approach</a:t>
            </a:r>
            <a:r>
              <a:rPr lang="fr-FR" dirty="0"/>
              <a:t> </a:t>
            </a:r>
            <a:r>
              <a:rPr lang="fr-FR" dirty="0" err="1"/>
              <a:t>based</a:t>
            </a:r>
            <a:r>
              <a:rPr lang="fr-FR" dirty="0"/>
              <a:t> on feedback </a:t>
            </a:r>
            <a:r>
              <a:rPr lang="fr-FR" dirty="0" err="1"/>
              <a:t>from</a:t>
            </a:r>
            <a:r>
              <a:rPr lang="fr-FR" dirty="0"/>
              <a:t> </a:t>
            </a:r>
            <a:r>
              <a:rPr lang="fr-FR" dirty="0" err="1"/>
              <a:t>experiences</a:t>
            </a:r>
            <a:r>
              <a:rPr lang="fr-FR" dirty="0"/>
              <a:t> </a:t>
            </a:r>
            <a:r>
              <a:rPr lang="fr-FR" dirty="0" err="1"/>
              <a:t>conducted</a:t>
            </a:r>
            <a:r>
              <a:rPr lang="fr-FR" dirty="0"/>
              <a:t> on the platforms or by </a:t>
            </a:r>
            <a:r>
              <a:rPr lang="fr-FR" dirty="0" err="1"/>
              <a:t>their</a:t>
            </a:r>
            <a:r>
              <a:rPr lang="fr-FR" dirty="0"/>
              <a:t> </a:t>
            </a:r>
            <a:r>
              <a:rPr lang="fr-FR" dirty="0" err="1"/>
              <a:t>partner</a:t>
            </a:r>
            <a:r>
              <a:rPr lang="fr-FR" dirty="0"/>
              <a:t> </a:t>
            </a:r>
            <a:r>
              <a:rPr lang="fr-FR" dirty="0" err="1"/>
              <a:t>members</a:t>
            </a:r>
            <a:r>
              <a:rPr lang="fr-FR" dirty="0"/>
              <a:t>.</a:t>
            </a:r>
          </a:p>
          <a:p>
            <a:endParaRPr lang="fr-FR" dirty="0"/>
          </a:p>
        </p:txBody>
      </p:sp>
      <p:sp>
        <p:nvSpPr>
          <p:cNvPr id="4" name="Espace réservé du numéro de diapositive 3">
            <a:extLst>
              <a:ext uri="{FF2B5EF4-FFF2-40B4-BE49-F238E27FC236}">
                <a16:creationId xmlns:a16="http://schemas.microsoft.com/office/drawing/2014/main" id="{847B8B78-1D42-62DE-EF0F-806312A2D41A}"/>
              </a:ext>
            </a:extLst>
          </p:cNvPr>
          <p:cNvSpPr>
            <a:spLocks noGrp="1"/>
          </p:cNvSpPr>
          <p:nvPr>
            <p:ph type="sldNum" sz="quarter" idx="5"/>
          </p:nvPr>
        </p:nvSpPr>
        <p:spPr/>
        <p:txBody>
          <a:bodyPr/>
          <a:lstStyle/>
          <a:p>
            <a:pPr>
              <a:defRPr/>
            </a:pPr>
            <a:fld id="{56FCBD6D-F843-614E-A987-37C39C96740F}" type="slidenum">
              <a:rPr lang="fr-FR" smtClean="0"/>
              <a:t>8</a:t>
            </a:fld>
            <a:endParaRPr lang="fr-FR"/>
          </a:p>
        </p:txBody>
      </p:sp>
    </p:spTree>
    <p:extLst>
      <p:ext uri="{BB962C8B-B14F-4D97-AF65-F5344CB8AC3E}">
        <p14:creationId xmlns:p14="http://schemas.microsoft.com/office/powerpoint/2010/main" val="553931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193B5-C937-699A-9937-B728F110347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77CD7EA-FA58-7360-BDE3-9EBCDC004DF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BA15AA-548A-8408-7D9D-4C6FBC94E19D}"/>
              </a:ext>
            </a:extLst>
          </p:cNvPr>
          <p:cNvSpPr>
            <a:spLocks noGrp="1"/>
          </p:cNvSpPr>
          <p:nvPr>
            <p:ph type="body" idx="1"/>
          </p:nvPr>
        </p:nvSpPr>
        <p:spPr/>
        <p:txBody>
          <a:bodyPr/>
          <a:lstStyle/>
          <a:p>
            <a:r>
              <a:rPr lang="fr-FR" dirty="0" err="1"/>
              <a:t>Several</a:t>
            </a:r>
            <a:r>
              <a:rPr lang="fr-FR" dirty="0"/>
              <a:t> </a:t>
            </a:r>
            <a:r>
              <a:rPr lang="fr-FR" dirty="0" err="1"/>
              <a:t>deliverables</a:t>
            </a:r>
            <a:r>
              <a:rPr lang="fr-FR" dirty="0"/>
              <a:t> </a:t>
            </a:r>
            <a:r>
              <a:rPr lang="fr-FR" dirty="0" err="1"/>
              <a:t>were</a:t>
            </a:r>
            <a:r>
              <a:rPr lang="fr-FR" dirty="0"/>
              <a:t> </a:t>
            </a:r>
            <a:r>
              <a:rPr lang="fr-FR" dirty="0" err="1"/>
              <a:t>produced</a:t>
            </a:r>
            <a:r>
              <a:rPr lang="fr-FR" dirty="0"/>
              <a:t>, </a:t>
            </a:r>
            <a:r>
              <a:rPr lang="fr-FR" dirty="0" err="1"/>
              <a:t>including</a:t>
            </a:r>
            <a:r>
              <a:rPr lang="fr-FR" dirty="0"/>
              <a:t> a </a:t>
            </a:r>
            <a:r>
              <a:rPr lang="fr-FR" dirty="0" err="1"/>
              <a:t>practical</a:t>
            </a:r>
            <a:r>
              <a:rPr lang="fr-FR" dirty="0"/>
              <a:t> guide </a:t>
            </a:r>
            <a:r>
              <a:rPr lang="fr-FR" dirty="0" err="1"/>
              <a:t>that</a:t>
            </a:r>
            <a:r>
              <a:rPr lang="fr-FR" dirty="0"/>
              <a:t> </a:t>
            </a:r>
            <a:r>
              <a:rPr lang="fr-FR" dirty="0" err="1"/>
              <a:t>brings</a:t>
            </a:r>
            <a:r>
              <a:rPr lang="fr-FR" dirty="0"/>
              <a:t> </a:t>
            </a:r>
            <a:r>
              <a:rPr lang="fr-FR" dirty="0" err="1"/>
              <a:t>together</a:t>
            </a:r>
            <a:r>
              <a:rPr lang="fr-FR" dirty="0"/>
              <a:t> </a:t>
            </a:r>
            <a:r>
              <a:rPr lang="fr-FR" dirty="0" err="1"/>
              <a:t>definitions</a:t>
            </a:r>
            <a:r>
              <a:rPr lang="fr-FR" dirty="0"/>
              <a:t> of data </a:t>
            </a:r>
            <a:r>
              <a:rPr lang="fr-FR" dirty="0" err="1"/>
              <a:t>quality</a:t>
            </a:r>
            <a:r>
              <a:rPr lang="fr-FR" dirty="0"/>
              <a:t> and </a:t>
            </a:r>
            <a:r>
              <a:rPr lang="fr-FR" dirty="0" err="1"/>
              <a:t>its</a:t>
            </a:r>
            <a:r>
              <a:rPr lang="fr-FR" dirty="0"/>
              <a:t> components, good practices for all stages of the data life cycle, and </a:t>
            </a:r>
            <a:r>
              <a:rPr lang="fr-FR" dirty="0" err="1"/>
              <a:t>finally</a:t>
            </a:r>
            <a:r>
              <a:rPr lang="fr-FR" dirty="0"/>
              <a:t>, a </a:t>
            </a:r>
            <a:r>
              <a:rPr lang="fr-FR" dirty="0" err="1"/>
              <a:t>chapter</a:t>
            </a:r>
            <a:r>
              <a:rPr lang="fr-FR" dirty="0"/>
              <a:t> on </a:t>
            </a:r>
            <a:r>
              <a:rPr lang="fr-FR" dirty="0" err="1"/>
              <a:t>continuous</a:t>
            </a:r>
            <a:r>
              <a:rPr lang="fr-FR" dirty="0"/>
              <a:t> </a:t>
            </a:r>
            <a:r>
              <a:rPr lang="fr-FR" dirty="0" err="1"/>
              <a:t>improvement</a:t>
            </a:r>
            <a:r>
              <a:rPr lang="fr-FR" dirty="0"/>
              <a:t> of data </a:t>
            </a:r>
            <a:r>
              <a:rPr lang="fr-FR" dirty="0" err="1"/>
              <a:t>quality</a:t>
            </a:r>
            <a:r>
              <a:rPr lang="fr-FR" dirty="0"/>
              <a:t>. </a:t>
            </a:r>
            <a:r>
              <a:rPr lang="fr-FR" dirty="0" err="1"/>
              <a:t>Numerous</a:t>
            </a:r>
            <a:r>
              <a:rPr lang="fr-FR" dirty="0"/>
              <a:t> </a:t>
            </a:r>
            <a:r>
              <a:rPr lang="fr-FR" dirty="0" err="1"/>
              <a:t>examples</a:t>
            </a:r>
            <a:r>
              <a:rPr lang="fr-FR" dirty="0"/>
              <a:t> </a:t>
            </a:r>
            <a:r>
              <a:rPr lang="fr-FR" dirty="0" err="1"/>
              <a:t>illustrate</a:t>
            </a:r>
            <a:r>
              <a:rPr lang="fr-FR" dirty="0"/>
              <a:t> </a:t>
            </a:r>
            <a:r>
              <a:rPr lang="fr-FR" dirty="0" err="1"/>
              <a:t>this</a:t>
            </a:r>
            <a:r>
              <a:rPr lang="fr-FR" dirty="0"/>
              <a:t> guide.</a:t>
            </a:r>
          </a:p>
          <a:p>
            <a:endParaRPr lang="fr-FR" dirty="0"/>
          </a:p>
          <a:p>
            <a:r>
              <a:rPr lang="fr-FR" dirty="0" err="1"/>
              <a:t>We</a:t>
            </a:r>
            <a:r>
              <a:rPr lang="fr-FR" dirty="0"/>
              <a:t> </a:t>
            </a:r>
            <a:r>
              <a:rPr lang="fr-FR" dirty="0" err="1"/>
              <a:t>also</a:t>
            </a:r>
            <a:r>
              <a:rPr lang="fr-FR" dirty="0"/>
              <a:t> </a:t>
            </a:r>
            <a:r>
              <a:rPr lang="fr-FR" dirty="0" err="1"/>
              <a:t>created</a:t>
            </a:r>
            <a:r>
              <a:rPr lang="fr-FR" dirty="0"/>
              <a:t> </a:t>
            </a:r>
            <a:r>
              <a:rPr lang="fr-FR" dirty="0" err="1"/>
              <a:t>summary</a:t>
            </a:r>
            <a:r>
              <a:rPr lang="fr-FR" dirty="0"/>
              <a:t> </a:t>
            </a:r>
            <a:r>
              <a:rPr lang="fr-FR" dirty="0" err="1"/>
              <a:t>sheets</a:t>
            </a:r>
            <a:r>
              <a:rPr lang="fr-FR" dirty="0"/>
              <a:t> of the guide </a:t>
            </a:r>
            <a:r>
              <a:rPr lang="fr-FR" dirty="0" err="1"/>
              <a:t>that</a:t>
            </a:r>
            <a:r>
              <a:rPr lang="fr-FR" dirty="0"/>
              <a:t> </a:t>
            </a:r>
            <a:r>
              <a:rPr lang="fr-FR" dirty="0" err="1"/>
              <a:t>bring</a:t>
            </a:r>
            <a:r>
              <a:rPr lang="fr-FR" dirty="0"/>
              <a:t> </a:t>
            </a:r>
            <a:r>
              <a:rPr lang="fr-FR" dirty="0" err="1"/>
              <a:t>together</a:t>
            </a:r>
            <a:r>
              <a:rPr lang="fr-FR" dirty="0"/>
              <a:t> the key information.</a:t>
            </a:r>
          </a:p>
        </p:txBody>
      </p:sp>
      <p:sp>
        <p:nvSpPr>
          <p:cNvPr id="4" name="Espace réservé du numéro de diapositive 3">
            <a:extLst>
              <a:ext uri="{FF2B5EF4-FFF2-40B4-BE49-F238E27FC236}">
                <a16:creationId xmlns:a16="http://schemas.microsoft.com/office/drawing/2014/main" id="{E6DB919B-3A09-696E-EDC0-857B4983BAEB}"/>
              </a:ext>
            </a:extLst>
          </p:cNvPr>
          <p:cNvSpPr>
            <a:spLocks noGrp="1"/>
          </p:cNvSpPr>
          <p:nvPr>
            <p:ph type="sldNum" sz="quarter" idx="5"/>
          </p:nvPr>
        </p:nvSpPr>
        <p:spPr/>
        <p:txBody>
          <a:bodyPr/>
          <a:lstStyle/>
          <a:p>
            <a:pPr>
              <a:defRPr/>
            </a:pPr>
            <a:fld id="{56FCBD6D-F843-614E-A987-37C39C96740F}" type="slidenum">
              <a:rPr lang="fr-FR" smtClean="0"/>
              <a:t>9</a:t>
            </a:fld>
            <a:endParaRPr lang="fr-FR"/>
          </a:p>
        </p:txBody>
      </p:sp>
    </p:spTree>
    <p:extLst>
      <p:ext uri="{BB962C8B-B14F-4D97-AF65-F5344CB8AC3E}">
        <p14:creationId xmlns:p14="http://schemas.microsoft.com/office/powerpoint/2010/main" val="267737853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Disposition personnalisée">
    <p:spTree>
      <p:nvGrpSpPr>
        <p:cNvPr id="1" name=""/>
        <p:cNvGrpSpPr/>
        <p:nvPr/>
      </p:nvGrpSpPr>
      <p:grpSpPr bwMode="auto">
        <a:xfrm>
          <a:off x="0" y="0"/>
          <a:ext cx="0" cy="0"/>
          <a:chOff x="0" y="0"/>
          <a:chExt cx="0" cy="0"/>
        </a:xfrm>
      </p:grpSpPr>
      <p:pic>
        <p:nvPicPr>
          <p:cNvPr id="7" name="Image 12"/>
          <p:cNvPicPr>
            <a:picLocks noChangeAspect="1"/>
          </p:cNvPicPr>
          <p:nvPr userDrawn="1"/>
        </p:nvPicPr>
        <p:blipFill>
          <a:blip r:embed="rId2"/>
          <a:stretch/>
        </p:blipFill>
        <p:spPr bwMode="auto">
          <a:xfrm>
            <a:off x="9364901" y="6085879"/>
            <a:ext cx="979571" cy="514690"/>
          </a:xfrm>
          <a:prstGeom prst="rect">
            <a:avLst/>
          </a:prstGeom>
        </p:spPr>
      </p:pic>
      <p:pic>
        <p:nvPicPr>
          <p:cNvPr id="8" name="Image 14"/>
          <p:cNvPicPr>
            <a:picLocks noChangeAspect="1"/>
          </p:cNvPicPr>
          <p:nvPr userDrawn="1"/>
        </p:nvPicPr>
        <p:blipFill>
          <a:blip r:embed="rId3"/>
          <a:stretch/>
        </p:blipFill>
        <p:spPr bwMode="auto">
          <a:xfrm>
            <a:off x="8407798" y="6050275"/>
            <a:ext cx="568522" cy="568522"/>
          </a:xfrm>
          <a:prstGeom prst="rect">
            <a:avLst/>
          </a:prstGeom>
        </p:spPr>
      </p:pic>
      <p:pic>
        <p:nvPicPr>
          <p:cNvPr id="9" name="Image 16"/>
          <p:cNvPicPr>
            <a:picLocks noChangeAspect="1"/>
          </p:cNvPicPr>
          <p:nvPr userDrawn="1"/>
        </p:nvPicPr>
        <p:blipFill>
          <a:blip r:embed="rId4"/>
          <a:stretch/>
        </p:blipFill>
        <p:spPr bwMode="auto">
          <a:xfrm>
            <a:off x="5950021" y="6304999"/>
            <a:ext cx="1082082" cy="358796"/>
          </a:xfrm>
          <a:prstGeom prst="rect">
            <a:avLst/>
          </a:prstGeom>
        </p:spPr>
      </p:pic>
      <p:pic>
        <p:nvPicPr>
          <p:cNvPr id="10" name="Image 18"/>
          <p:cNvPicPr>
            <a:picLocks noChangeAspect="1"/>
          </p:cNvPicPr>
          <p:nvPr userDrawn="1"/>
        </p:nvPicPr>
        <p:blipFill>
          <a:blip r:embed="rId5"/>
          <a:stretch/>
        </p:blipFill>
        <p:spPr bwMode="auto">
          <a:xfrm>
            <a:off x="7312002" y="5926411"/>
            <a:ext cx="728214" cy="728214"/>
          </a:xfrm>
          <a:prstGeom prst="rect">
            <a:avLst/>
          </a:prstGeom>
        </p:spPr>
      </p:pic>
      <p:pic>
        <p:nvPicPr>
          <p:cNvPr id="11" name="Image 2"/>
          <p:cNvPicPr>
            <a:picLocks noChangeAspect="1"/>
          </p:cNvPicPr>
          <p:nvPr userDrawn="1"/>
        </p:nvPicPr>
        <p:blipFill>
          <a:blip r:embed="rId6"/>
          <a:stretch/>
        </p:blipFill>
        <p:spPr bwMode="auto">
          <a:xfrm>
            <a:off x="4843323" y="5969256"/>
            <a:ext cx="820628" cy="697813"/>
          </a:xfrm>
          <a:prstGeom prst="rect">
            <a:avLst/>
          </a:prstGeom>
        </p:spPr>
      </p:pic>
      <p:pic>
        <p:nvPicPr>
          <p:cNvPr id="4" name="Image 3"/>
          <p:cNvPicPr>
            <a:picLocks noChangeAspect="1"/>
          </p:cNvPicPr>
          <p:nvPr userDrawn="1"/>
        </p:nvPicPr>
        <p:blipFill>
          <a:blip r:embed="rId7"/>
          <a:stretch/>
        </p:blipFill>
        <p:spPr bwMode="auto">
          <a:xfrm>
            <a:off x="1784877" y="1737000"/>
            <a:ext cx="8622246" cy="3384000"/>
          </a:xfrm>
          <a:prstGeom prst="rect">
            <a:avLst/>
          </a:prstGeom>
        </p:spPr>
      </p:pic>
      <p:pic>
        <p:nvPicPr>
          <p:cNvPr id="2115247991" name="Image 2115247990"/>
          <p:cNvPicPr>
            <a:picLocks noChangeAspect="1"/>
          </p:cNvPicPr>
          <p:nvPr/>
        </p:nvPicPr>
        <p:blipFill>
          <a:blip r:embed="rId8"/>
          <a:srcRect b="17390"/>
          <a:stretch/>
        </p:blipFill>
        <p:spPr bwMode="auto">
          <a:xfrm>
            <a:off x="3358800" y="6303681"/>
            <a:ext cx="1116000" cy="320400"/>
          </a:xfrm>
          <a:prstGeom prst="rect">
            <a:avLst/>
          </a:prstGeom>
        </p:spPr>
      </p:pic>
      <p:pic>
        <p:nvPicPr>
          <p:cNvPr id="1935009390" name="Image 1935009389"/>
          <p:cNvPicPr>
            <a:picLocks noChangeAspect="1"/>
          </p:cNvPicPr>
          <p:nvPr/>
        </p:nvPicPr>
        <p:blipFill>
          <a:blip r:embed="rId9"/>
          <a:stretch/>
        </p:blipFill>
        <p:spPr bwMode="auto">
          <a:xfrm>
            <a:off x="1980198" y="6071505"/>
            <a:ext cx="1033200" cy="59759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789139"/>
            <a:ext cx="11309338" cy="83298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1234613" y="980511"/>
            <a:ext cx="10388950" cy="457090"/>
          </a:xfrm>
          <a:prstGeom prst="rect">
            <a:avLst/>
          </a:prstGeom>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a:t>ModStatSAP Workshop </a:t>
            </a:r>
            <a:endParaRPr lang="en-US" dirty="0"/>
          </a:p>
        </p:txBody>
      </p:sp>
      <p:sp>
        <p:nvSpPr>
          <p:cNvPr id="6" name="Slide Number Placeholder 5"/>
          <p:cNvSpPr>
            <a:spLocks noGrp="1"/>
          </p:cNvSpPr>
          <p:nvPr>
            <p:ph type="sldNum" sz="quarter" idx="12"/>
          </p:nvPr>
        </p:nvSpPr>
        <p:spPr>
          <a:xfrm>
            <a:off x="10558299" y="6390220"/>
            <a:ext cx="1052508" cy="365125"/>
          </a:xfrm>
        </p:spPr>
        <p:txBody>
          <a:bodyPr/>
          <a:lstStyle>
            <a:lvl1pPr>
              <a:defRPr>
                <a:solidFill>
                  <a:schemeClr val="tx2"/>
                </a:solidFill>
              </a:defRPr>
            </a:lvl1pPr>
          </a:lstStyle>
          <a:p>
            <a:fld id="{D57F1E4F-1CFF-5643-939E-217C01CDF565}" type="slidenum">
              <a:rPr lang="en-US" smtClean="0"/>
              <a:pPr/>
              <a:t>‹N°›</a:t>
            </a:fld>
            <a:endParaRPr lang="en-US" dirty="0"/>
          </a:p>
        </p:txBody>
      </p:sp>
      <p:grpSp>
        <p:nvGrpSpPr>
          <p:cNvPr id="10" name="Groupe 9">
            <a:extLst>
              <a:ext uri="{FF2B5EF4-FFF2-40B4-BE49-F238E27FC236}">
                <a16:creationId xmlns:a16="http://schemas.microsoft.com/office/drawing/2014/main" id="{E434F55C-2E49-40B8-8575-9DA78E7158B0}"/>
              </a:ext>
            </a:extLst>
          </p:cNvPr>
          <p:cNvGrpSpPr/>
          <p:nvPr userDrawn="1"/>
        </p:nvGrpSpPr>
        <p:grpSpPr>
          <a:xfrm>
            <a:off x="440286" y="371758"/>
            <a:ext cx="11309338" cy="306072"/>
            <a:chOff x="440286" y="371758"/>
            <a:chExt cx="11309338" cy="306072"/>
          </a:xfrm>
        </p:grpSpPr>
        <p:sp>
          <p:nvSpPr>
            <p:cNvPr id="11" name="Rectangle 10">
              <a:extLst>
                <a:ext uri="{FF2B5EF4-FFF2-40B4-BE49-F238E27FC236}">
                  <a16:creationId xmlns:a16="http://schemas.microsoft.com/office/drawing/2014/main" id="{33B29776-3CE2-4689-A6E0-635CA2C9630E}"/>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61A8141-D13B-4C30-BBBE-3E1DB7561E0E}"/>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A046A961-82D3-4801-87E8-7316F1961E90}"/>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10021A5B-23D2-44B2-8962-FD432D55EC87}"/>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5" name="Image 14">
            <a:extLst>
              <a:ext uri="{FF2B5EF4-FFF2-40B4-BE49-F238E27FC236}">
                <a16:creationId xmlns:a16="http://schemas.microsoft.com/office/drawing/2014/main" id="{995F49A1-2B1F-4FEB-907C-41AC2D3EB3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8915" y="891024"/>
            <a:ext cx="552436" cy="602188"/>
          </a:xfrm>
          <a:prstGeom prst="rect">
            <a:avLst/>
          </a:prstGeom>
        </p:spPr>
      </p:pic>
    </p:spTree>
    <p:extLst>
      <p:ext uri="{BB962C8B-B14F-4D97-AF65-F5344CB8AC3E}">
        <p14:creationId xmlns:p14="http://schemas.microsoft.com/office/powerpoint/2010/main" val="2481059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Intercalaire sample">
    <p:spTree>
      <p:nvGrpSpPr>
        <p:cNvPr id="1" name=""/>
        <p:cNvGrpSpPr/>
        <p:nvPr/>
      </p:nvGrpSpPr>
      <p:grpSpPr>
        <a:xfrm>
          <a:off x="0" y="0"/>
          <a:ext cx="0" cy="0"/>
          <a:chOff x="0" y="0"/>
          <a:chExt cx="0" cy="0"/>
        </a:xfrm>
      </p:grpSpPr>
      <p:sp>
        <p:nvSpPr>
          <p:cNvPr id="8" name="Rectangle 7"/>
          <p:cNvSpPr>
            <a:spLocks noChangeAspect="1"/>
          </p:cNvSpPr>
          <p:nvPr/>
        </p:nvSpPr>
        <p:spPr>
          <a:xfrm>
            <a:off x="447817" y="5135672"/>
            <a:ext cx="11290860" cy="231732"/>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47817" y="3180184"/>
            <a:ext cx="11162993" cy="1497507"/>
          </a:xfrm>
        </p:spPr>
        <p:txBody>
          <a:bodyPr anchor="b">
            <a:normAutofit/>
          </a:bodyPr>
          <a:lstStyle>
            <a:lvl1pPr algn="l">
              <a:defRPr sz="3600" b="0" cap="all">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447816" y="4677691"/>
            <a:ext cx="11162993" cy="450205"/>
          </a:xfrm>
        </p:spPr>
        <p:txBody>
          <a:bodyPr anchor="t">
            <a:normAutofit/>
          </a:bodyPr>
          <a:lstStyle>
            <a:lvl1pPr marL="0" indent="0" algn="l">
              <a:buNone/>
              <a:defRPr sz="1800" cap="all">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a:t>ModStatSAP Workshop </a:t>
            </a:r>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a:t>
            </a:fld>
            <a:endParaRPr lang="en-US" dirty="0"/>
          </a:p>
        </p:txBody>
      </p:sp>
      <p:grpSp>
        <p:nvGrpSpPr>
          <p:cNvPr id="9" name="Groupe 8">
            <a:extLst>
              <a:ext uri="{FF2B5EF4-FFF2-40B4-BE49-F238E27FC236}">
                <a16:creationId xmlns:a16="http://schemas.microsoft.com/office/drawing/2014/main" id="{7F02174F-1422-4756-A6C4-95459B1B650B}"/>
              </a:ext>
            </a:extLst>
          </p:cNvPr>
          <p:cNvGrpSpPr/>
          <p:nvPr userDrawn="1"/>
        </p:nvGrpSpPr>
        <p:grpSpPr>
          <a:xfrm>
            <a:off x="440286" y="371758"/>
            <a:ext cx="11309338" cy="306072"/>
            <a:chOff x="440286" y="371758"/>
            <a:chExt cx="11309338" cy="306072"/>
          </a:xfrm>
        </p:grpSpPr>
        <p:sp>
          <p:nvSpPr>
            <p:cNvPr id="10" name="Rectangle 9">
              <a:extLst>
                <a:ext uri="{FF2B5EF4-FFF2-40B4-BE49-F238E27FC236}">
                  <a16:creationId xmlns:a16="http://schemas.microsoft.com/office/drawing/2014/main" id="{27961383-5DC7-4C27-B4D9-9B65B658FA6D}"/>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4F7BF07-D0DA-4222-A59F-DD3C751A538F}"/>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42B989-1BEA-45E9-9ABA-13035FDB198C}"/>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C08E699-65A9-42C5-86AF-48B385B33DF2}"/>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312329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Intercalaire abeille">
    <p:spTree>
      <p:nvGrpSpPr>
        <p:cNvPr id="1" name=""/>
        <p:cNvGrpSpPr/>
        <p:nvPr/>
      </p:nvGrpSpPr>
      <p:grpSpPr>
        <a:xfrm>
          <a:off x="0" y="0"/>
          <a:ext cx="0" cy="0"/>
          <a:chOff x="0" y="0"/>
          <a:chExt cx="0" cy="0"/>
        </a:xfrm>
      </p:grpSpPr>
      <p:sp>
        <p:nvSpPr>
          <p:cNvPr id="8" name="Rectangle 7"/>
          <p:cNvSpPr>
            <a:spLocks noChangeAspect="1"/>
          </p:cNvSpPr>
          <p:nvPr/>
        </p:nvSpPr>
        <p:spPr>
          <a:xfrm>
            <a:off x="447817" y="5135672"/>
            <a:ext cx="11290860" cy="231732"/>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624858" y="2832816"/>
            <a:ext cx="8985952" cy="1497507"/>
          </a:xfrm>
        </p:spPr>
        <p:txBody>
          <a:bodyPr anchor="b">
            <a:normAutofit/>
          </a:bodyPr>
          <a:lstStyle>
            <a:lvl1pPr algn="l">
              <a:defRPr sz="3600" b="0" cap="all">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2624857" y="4330323"/>
            <a:ext cx="8985952" cy="450205"/>
          </a:xfrm>
        </p:spPr>
        <p:txBody>
          <a:bodyPr anchor="t">
            <a:normAutofit/>
          </a:bodyPr>
          <a:lstStyle>
            <a:lvl1pPr marL="0" indent="0" algn="l">
              <a:buNone/>
              <a:defRPr sz="1800" cap="all">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a:t>ModStatSAP Workshop </a:t>
            </a:r>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a:t>
            </a:fld>
            <a:endParaRPr lang="en-US" dirty="0"/>
          </a:p>
        </p:txBody>
      </p:sp>
      <p:grpSp>
        <p:nvGrpSpPr>
          <p:cNvPr id="9" name="Groupe 8">
            <a:extLst>
              <a:ext uri="{FF2B5EF4-FFF2-40B4-BE49-F238E27FC236}">
                <a16:creationId xmlns:a16="http://schemas.microsoft.com/office/drawing/2014/main" id="{7F02174F-1422-4756-A6C4-95459B1B650B}"/>
              </a:ext>
            </a:extLst>
          </p:cNvPr>
          <p:cNvGrpSpPr/>
          <p:nvPr userDrawn="1"/>
        </p:nvGrpSpPr>
        <p:grpSpPr>
          <a:xfrm>
            <a:off x="440286" y="371758"/>
            <a:ext cx="11309338" cy="306072"/>
            <a:chOff x="440286" y="371758"/>
            <a:chExt cx="11309338" cy="306072"/>
          </a:xfrm>
        </p:grpSpPr>
        <p:sp>
          <p:nvSpPr>
            <p:cNvPr id="10" name="Rectangle 9">
              <a:extLst>
                <a:ext uri="{FF2B5EF4-FFF2-40B4-BE49-F238E27FC236}">
                  <a16:creationId xmlns:a16="http://schemas.microsoft.com/office/drawing/2014/main" id="{27961383-5DC7-4C27-B4D9-9B65B658FA6D}"/>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4F7BF07-D0DA-4222-A59F-DD3C751A538F}"/>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42B989-1BEA-45E9-9ABA-13035FDB198C}"/>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C08E699-65A9-42C5-86AF-48B385B33DF2}"/>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8" name="Image 17" descr="Une image contenant objet, nid d’abeille, alimentation, pizza&#10;&#10;Description générée automatiquement">
            <a:extLst>
              <a:ext uri="{FF2B5EF4-FFF2-40B4-BE49-F238E27FC236}">
                <a16:creationId xmlns:a16="http://schemas.microsoft.com/office/drawing/2014/main" id="{BA2EA70B-2DDA-47D4-A075-D7F3D1EFC6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41" r="16641"/>
          <a:stretch/>
        </p:blipFill>
        <p:spPr>
          <a:xfrm>
            <a:off x="447817" y="3000376"/>
            <a:ext cx="1968172" cy="1968172"/>
          </a:xfrm>
          <a:prstGeom prst="flowChartConnector">
            <a:avLst/>
          </a:prstGeom>
        </p:spPr>
      </p:pic>
    </p:spTree>
    <p:extLst>
      <p:ext uri="{BB962C8B-B14F-4D97-AF65-F5344CB8AC3E}">
        <p14:creationId xmlns:p14="http://schemas.microsoft.com/office/powerpoint/2010/main" val="1604427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Intercalaire équidés">
    <p:spTree>
      <p:nvGrpSpPr>
        <p:cNvPr id="1" name=""/>
        <p:cNvGrpSpPr/>
        <p:nvPr/>
      </p:nvGrpSpPr>
      <p:grpSpPr>
        <a:xfrm>
          <a:off x="0" y="0"/>
          <a:ext cx="0" cy="0"/>
          <a:chOff x="0" y="0"/>
          <a:chExt cx="0" cy="0"/>
        </a:xfrm>
      </p:grpSpPr>
      <p:sp>
        <p:nvSpPr>
          <p:cNvPr id="8" name="Rectangle 7"/>
          <p:cNvSpPr>
            <a:spLocks noChangeAspect="1"/>
          </p:cNvSpPr>
          <p:nvPr/>
        </p:nvSpPr>
        <p:spPr>
          <a:xfrm>
            <a:off x="447817" y="5135672"/>
            <a:ext cx="11290860" cy="231732"/>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624858" y="2832816"/>
            <a:ext cx="8985952" cy="1497507"/>
          </a:xfrm>
        </p:spPr>
        <p:txBody>
          <a:bodyPr anchor="b">
            <a:normAutofit/>
          </a:bodyPr>
          <a:lstStyle>
            <a:lvl1pPr algn="l">
              <a:defRPr sz="3600" b="0" cap="all">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2624857" y="4330323"/>
            <a:ext cx="8985952" cy="450205"/>
          </a:xfrm>
        </p:spPr>
        <p:txBody>
          <a:bodyPr anchor="t">
            <a:normAutofit/>
          </a:bodyPr>
          <a:lstStyle>
            <a:lvl1pPr marL="0" indent="0" algn="l">
              <a:buNone/>
              <a:defRPr sz="1800" cap="all">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a:t>ModStatSAP Workshop </a:t>
            </a:r>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a:t>
            </a:fld>
            <a:endParaRPr lang="en-US" dirty="0"/>
          </a:p>
        </p:txBody>
      </p:sp>
      <p:grpSp>
        <p:nvGrpSpPr>
          <p:cNvPr id="9" name="Groupe 8">
            <a:extLst>
              <a:ext uri="{FF2B5EF4-FFF2-40B4-BE49-F238E27FC236}">
                <a16:creationId xmlns:a16="http://schemas.microsoft.com/office/drawing/2014/main" id="{7F02174F-1422-4756-A6C4-95459B1B650B}"/>
              </a:ext>
            </a:extLst>
          </p:cNvPr>
          <p:cNvGrpSpPr/>
          <p:nvPr userDrawn="1"/>
        </p:nvGrpSpPr>
        <p:grpSpPr>
          <a:xfrm>
            <a:off x="440286" y="371758"/>
            <a:ext cx="11309338" cy="306072"/>
            <a:chOff x="440286" y="371758"/>
            <a:chExt cx="11309338" cy="306072"/>
          </a:xfrm>
        </p:grpSpPr>
        <p:sp>
          <p:nvSpPr>
            <p:cNvPr id="10" name="Rectangle 9">
              <a:extLst>
                <a:ext uri="{FF2B5EF4-FFF2-40B4-BE49-F238E27FC236}">
                  <a16:creationId xmlns:a16="http://schemas.microsoft.com/office/drawing/2014/main" id="{27961383-5DC7-4C27-B4D9-9B65B658FA6D}"/>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4F7BF07-D0DA-4222-A59F-DD3C751A538F}"/>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42B989-1BEA-45E9-9ABA-13035FDB198C}"/>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C08E699-65A9-42C5-86AF-48B385B33DF2}"/>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4" name="Image 13" descr="Une image contenant regardant, photo, brun, visage&#10;&#10;Description générée automatiquement">
            <a:extLst>
              <a:ext uri="{FF2B5EF4-FFF2-40B4-BE49-F238E27FC236}">
                <a16:creationId xmlns:a16="http://schemas.microsoft.com/office/drawing/2014/main" id="{193193C2-4C97-4155-87E1-D220FCCA86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816" y="3000376"/>
            <a:ext cx="1971979" cy="1968172"/>
          </a:xfrm>
          <a:prstGeom prst="rect">
            <a:avLst/>
          </a:prstGeom>
        </p:spPr>
      </p:pic>
    </p:spTree>
    <p:extLst>
      <p:ext uri="{BB962C8B-B14F-4D97-AF65-F5344CB8AC3E}">
        <p14:creationId xmlns:p14="http://schemas.microsoft.com/office/powerpoint/2010/main" val="1191865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rcalaire faune sauvage">
    <p:spTree>
      <p:nvGrpSpPr>
        <p:cNvPr id="1" name=""/>
        <p:cNvGrpSpPr/>
        <p:nvPr/>
      </p:nvGrpSpPr>
      <p:grpSpPr>
        <a:xfrm>
          <a:off x="0" y="0"/>
          <a:ext cx="0" cy="0"/>
          <a:chOff x="0" y="0"/>
          <a:chExt cx="0" cy="0"/>
        </a:xfrm>
      </p:grpSpPr>
      <p:pic>
        <p:nvPicPr>
          <p:cNvPr id="15" name="Image 14" descr="Une image contenant herbe, blaireau, mammifère, extérieur&#10;&#10;Description générée automatiquement">
            <a:extLst>
              <a:ext uri="{FF2B5EF4-FFF2-40B4-BE49-F238E27FC236}">
                <a16:creationId xmlns:a16="http://schemas.microsoft.com/office/drawing/2014/main" id="{6F80918B-00CF-4B5F-B888-A54D1C7C36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667" r="16667"/>
          <a:stretch/>
        </p:blipFill>
        <p:spPr>
          <a:xfrm>
            <a:off x="440286" y="2986121"/>
            <a:ext cx="1971979" cy="1971979"/>
          </a:xfrm>
          <a:prstGeom prst="flowChartConnector">
            <a:avLst/>
          </a:prstGeom>
        </p:spPr>
      </p:pic>
      <p:sp>
        <p:nvSpPr>
          <p:cNvPr id="8" name="Rectangle 7"/>
          <p:cNvSpPr>
            <a:spLocks noChangeAspect="1"/>
          </p:cNvSpPr>
          <p:nvPr/>
        </p:nvSpPr>
        <p:spPr>
          <a:xfrm>
            <a:off x="447817" y="5135672"/>
            <a:ext cx="11290860" cy="231732"/>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624858" y="2832816"/>
            <a:ext cx="8985952" cy="1497507"/>
          </a:xfrm>
        </p:spPr>
        <p:txBody>
          <a:bodyPr anchor="b">
            <a:normAutofit/>
          </a:bodyPr>
          <a:lstStyle>
            <a:lvl1pPr algn="l">
              <a:defRPr sz="3600" b="0" cap="all">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2624857" y="4330323"/>
            <a:ext cx="8985952" cy="450205"/>
          </a:xfrm>
        </p:spPr>
        <p:txBody>
          <a:bodyPr anchor="t">
            <a:normAutofit/>
          </a:bodyPr>
          <a:lstStyle>
            <a:lvl1pPr marL="0" indent="0" algn="l">
              <a:buNone/>
              <a:defRPr sz="1800" cap="all">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a:t>ModStatSAP Workshop </a:t>
            </a:r>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a:t>
            </a:fld>
            <a:endParaRPr lang="en-US" dirty="0"/>
          </a:p>
        </p:txBody>
      </p:sp>
      <p:grpSp>
        <p:nvGrpSpPr>
          <p:cNvPr id="9" name="Groupe 8">
            <a:extLst>
              <a:ext uri="{FF2B5EF4-FFF2-40B4-BE49-F238E27FC236}">
                <a16:creationId xmlns:a16="http://schemas.microsoft.com/office/drawing/2014/main" id="{7F02174F-1422-4756-A6C4-95459B1B650B}"/>
              </a:ext>
            </a:extLst>
          </p:cNvPr>
          <p:cNvGrpSpPr/>
          <p:nvPr userDrawn="1"/>
        </p:nvGrpSpPr>
        <p:grpSpPr>
          <a:xfrm>
            <a:off x="440286" y="371758"/>
            <a:ext cx="11309338" cy="306072"/>
            <a:chOff x="440286" y="371758"/>
            <a:chExt cx="11309338" cy="306072"/>
          </a:xfrm>
        </p:grpSpPr>
        <p:sp>
          <p:nvSpPr>
            <p:cNvPr id="10" name="Rectangle 9">
              <a:extLst>
                <a:ext uri="{FF2B5EF4-FFF2-40B4-BE49-F238E27FC236}">
                  <a16:creationId xmlns:a16="http://schemas.microsoft.com/office/drawing/2014/main" id="{27961383-5DC7-4C27-B4D9-9B65B658FA6D}"/>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4F7BF07-D0DA-4222-A59F-DD3C751A538F}"/>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42B989-1BEA-45E9-9ABA-13035FDB198C}"/>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C08E699-65A9-42C5-86AF-48B385B33DF2}"/>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876857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rcalaire porcs">
    <p:spTree>
      <p:nvGrpSpPr>
        <p:cNvPr id="1" name=""/>
        <p:cNvGrpSpPr/>
        <p:nvPr/>
      </p:nvGrpSpPr>
      <p:grpSpPr>
        <a:xfrm>
          <a:off x="0" y="0"/>
          <a:ext cx="0" cy="0"/>
          <a:chOff x="0" y="0"/>
          <a:chExt cx="0" cy="0"/>
        </a:xfrm>
      </p:grpSpPr>
      <p:pic>
        <p:nvPicPr>
          <p:cNvPr id="14" name="Image 13" descr="Une image contenant herbe, extérieur, mammifère, mangeant&#10;&#10;Description générée automatiquement">
            <a:extLst>
              <a:ext uri="{FF2B5EF4-FFF2-40B4-BE49-F238E27FC236}">
                <a16:creationId xmlns:a16="http://schemas.microsoft.com/office/drawing/2014/main" id="{E3542B94-8BC7-4A98-8A25-13DC70318E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00" r="12500"/>
          <a:stretch/>
        </p:blipFill>
        <p:spPr>
          <a:xfrm>
            <a:off x="447817" y="2986120"/>
            <a:ext cx="1971979" cy="1971979"/>
          </a:xfrm>
          <a:prstGeom prst="flowChartConnector">
            <a:avLst/>
          </a:prstGeom>
        </p:spPr>
      </p:pic>
      <p:sp>
        <p:nvSpPr>
          <p:cNvPr id="8" name="Rectangle 7"/>
          <p:cNvSpPr>
            <a:spLocks noChangeAspect="1"/>
          </p:cNvSpPr>
          <p:nvPr/>
        </p:nvSpPr>
        <p:spPr>
          <a:xfrm>
            <a:off x="447817" y="5135672"/>
            <a:ext cx="11290860" cy="231732"/>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624858" y="2832816"/>
            <a:ext cx="8985952" cy="1497507"/>
          </a:xfrm>
        </p:spPr>
        <p:txBody>
          <a:bodyPr anchor="b">
            <a:normAutofit/>
          </a:bodyPr>
          <a:lstStyle>
            <a:lvl1pPr algn="l">
              <a:defRPr sz="3600" b="0" cap="all">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2624857" y="4330323"/>
            <a:ext cx="8985952" cy="450205"/>
          </a:xfrm>
        </p:spPr>
        <p:txBody>
          <a:bodyPr anchor="t">
            <a:normAutofit/>
          </a:bodyPr>
          <a:lstStyle>
            <a:lvl1pPr marL="0" indent="0" algn="l">
              <a:buNone/>
              <a:defRPr sz="1800" cap="all">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a:t>ModStatSAP Workshop </a:t>
            </a:r>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a:t>
            </a:fld>
            <a:endParaRPr lang="en-US" dirty="0"/>
          </a:p>
        </p:txBody>
      </p:sp>
      <p:grpSp>
        <p:nvGrpSpPr>
          <p:cNvPr id="9" name="Groupe 8">
            <a:extLst>
              <a:ext uri="{FF2B5EF4-FFF2-40B4-BE49-F238E27FC236}">
                <a16:creationId xmlns:a16="http://schemas.microsoft.com/office/drawing/2014/main" id="{7F02174F-1422-4756-A6C4-95459B1B650B}"/>
              </a:ext>
            </a:extLst>
          </p:cNvPr>
          <p:cNvGrpSpPr/>
          <p:nvPr userDrawn="1"/>
        </p:nvGrpSpPr>
        <p:grpSpPr>
          <a:xfrm>
            <a:off x="440286" y="371758"/>
            <a:ext cx="11309338" cy="306072"/>
            <a:chOff x="440286" y="371758"/>
            <a:chExt cx="11309338" cy="306072"/>
          </a:xfrm>
        </p:grpSpPr>
        <p:sp>
          <p:nvSpPr>
            <p:cNvPr id="10" name="Rectangle 9">
              <a:extLst>
                <a:ext uri="{FF2B5EF4-FFF2-40B4-BE49-F238E27FC236}">
                  <a16:creationId xmlns:a16="http://schemas.microsoft.com/office/drawing/2014/main" id="{27961383-5DC7-4C27-B4D9-9B65B658FA6D}"/>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4F7BF07-D0DA-4222-A59F-DD3C751A538F}"/>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42B989-1BEA-45E9-9ABA-13035FDB198C}"/>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C08E699-65A9-42C5-86AF-48B385B33DF2}"/>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351687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rcalaire ruminants">
    <p:spTree>
      <p:nvGrpSpPr>
        <p:cNvPr id="1" name=""/>
        <p:cNvGrpSpPr/>
        <p:nvPr/>
      </p:nvGrpSpPr>
      <p:grpSpPr>
        <a:xfrm>
          <a:off x="0" y="0"/>
          <a:ext cx="0" cy="0"/>
          <a:chOff x="0" y="0"/>
          <a:chExt cx="0" cy="0"/>
        </a:xfrm>
      </p:grpSpPr>
      <p:pic>
        <p:nvPicPr>
          <p:cNvPr id="15" name="Image 14" descr="Une image contenant vache, mammifère, extérieur, brun&#10;&#10;Description générée automatiquement">
            <a:extLst>
              <a:ext uri="{FF2B5EF4-FFF2-40B4-BE49-F238E27FC236}">
                <a16:creationId xmlns:a16="http://schemas.microsoft.com/office/drawing/2014/main" id="{C424A0BE-88B1-4066-A248-6A16D9CE21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808" r="22527"/>
          <a:stretch/>
        </p:blipFill>
        <p:spPr>
          <a:xfrm>
            <a:off x="447816" y="2986119"/>
            <a:ext cx="1971979" cy="1971979"/>
          </a:xfrm>
          <a:prstGeom prst="flowChartConnector">
            <a:avLst/>
          </a:prstGeom>
        </p:spPr>
      </p:pic>
      <p:sp>
        <p:nvSpPr>
          <p:cNvPr id="8" name="Rectangle 7"/>
          <p:cNvSpPr>
            <a:spLocks noChangeAspect="1"/>
          </p:cNvSpPr>
          <p:nvPr/>
        </p:nvSpPr>
        <p:spPr>
          <a:xfrm>
            <a:off x="447817" y="5135672"/>
            <a:ext cx="11290860" cy="231732"/>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624858" y="2832816"/>
            <a:ext cx="8985952" cy="1497507"/>
          </a:xfrm>
        </p:spPr>
        <p:txBody>
          <a:bodyPr anchor="b">
            <a:normAutofit/>
          </a:bodyPr>
          <a:lstStyle>
            <a:lvl1pPr algn="l">
              <a:defRPr sz="3600" b="0" cap="all">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2624857" y="4330323"/>
            <a:ext cx="8985952" cy="450205"/>
          </a:xfrm>
        </p:spPr>
        <p:txBody>
          <a:bodyPr anchor="t">
            <a:normAutofit/>
          </a:bodyPr>
          <a:lstStyle>
            <a:lvl1pPr marL="0" indent="0" algn="l">
              <a:buNone/>
              <a:defRPr sz="1800" cap="all">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a:t>ModStatSAP Workshop </a:t>
            </a:r>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a:t>
            </a:fld>
            <a:endParaRPr lang="en-US" dirty="0"/>
          </a:p>
        </p:txBody>
      </p:sp>
      <p:grpSp>
        <p:nvGrpSpPr>
          <p:cNvPr id="9" name="Groupe 8">
            <a:extLst>
              <a:ext uri="{FF2B5EF4-FFF2-40B4-BE49-F238E27FC236}">
                <a16:creationId xmlns:a16="http://schemas.microsoft.com/office/drawing/2014/main" id="{7F02174F-1422-4756-A6C4-95459B1B650B}"/>
              </a:ext>
            </a:extLst>
          </p:cNvPr>
          <p:cNvGrpSpPr/>
          <p:nvPr userDrawn="1"/>
        </p:nvGrpSpPr>
        <p:grpSpPr>
          <a:xfrm>
            <a:off x="440286" y="371758"/>
            <a:ext cx="11309338" cy="306072"/>
            <a:chOff x="440286" y="371758"/>
            <a:chExt cx="11309338" cy="306072"/>
          </a:xfrm>
        </p:grpSpPr>
        <p:sp>
          <p:nvSpPr>
            <p:cNvPr id="10" name="Rectangle 9">
              <a:extLst>
                <a:ext uri="{FF2B5EF4-FFF2-40B4-BE49-F238E27FC236}">
                  <a16:creationId xmlns:a16="http://schemas.microsoft.com/office/drawing/2014/main" id="{27961383-5DC7-4C27-B4D9-9B65B658FA6D}"/>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4F7BF07-D0DA-4222-A59F-DD3C751A538F}"/>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42B989-1BEA-45E9-9ABA-13035FDB198C}"/>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C08E699-65A9-42C5-86AF-48B385B33DF2}"/>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906484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tercalaire volailles">
    <p:spTree>
      <p:nvGrpSpPr>
        <p:cNvPr id="1" name=""/>
        <p:cNvGrpSpPr/>
        <p:nvPr/>
      </p:nvGrpSpPr>
      <p:grpSpPr>
        <a:xfrm>
          <a:off x="0" y="0"/>
          <a:ext cx="0" cy="0"/>
          <a:chOff x="0" y="0"/>
          <a:chExt cx="0" cy="0"/>
        </a:xfrm>
      </p:grpSpPr>
      <p:pic>
        <p:nvPicPr>
          <p:cNvPr id="14" name="Image 13" descr="Une image contenant oie, oiseau, orange, regardant&#10;&#10;Description générée automatiquement">
            <a:extLst>
              <a:ext uri="{FF2B5EF4-FFF2-40B4-BE49-F238E27FC236}">
                <a16:creationId xmlns:a16="http://schemas.microsoft.com/office/drawing/2014/main" id="{2834CCF9-B138-4D0A-A09D-A4D7B86FE0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816" y="2986119"/>
            <a:ext cx="1971979" cy="1971979"/>
          </a:xfrm>
          <a:prstGeom prst="rect">
            <a:avLst/>
          </a:prstGeom>
        </p:spPr>
      </p:pic>
      <p:sp>
        <p:nvSpPr>
          <p:cNvPr id="8" name="Rectangle 7"/>
          <p:cNvSpPr>
            <a:spLocks noChangeAspect="1"/>
          </p:cNvSpPr>
          <p:nvPr/>
        </p:nvSpPr>
        <p:spPr>
          <a:xfrm>
            <a:off x="447817" y="5135672"/>
            <a:ext cx="11290860" cy="231732"/>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2624858" y="2832816"/>
            <a:ext cx="8985952" cy="1497507"/>
          </a:xfrm>
        </p:spPr>
        <p:txBody>
          <a:bodyPr anchor="b">
            <a:normAutofit/>
          </a:bodyPr>
          <a:lstStyle>
            <a:lvl1pPr algn="l">
              <a:defRPr sz="3600" b="0" cap="all">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2624857" y="4330323"/>
            <a:ext cx="8985952" cy="450205"/>
          </a:xfrm>
        </p:spPr>
        <p:txBody>
          <a:bodyPr anchor="t">
            <a:normAutofit/>
          </a:bodyPr>
          <a:lstStyle>
            <a:lvl1pPr marL="0" indent="0" algn="l">
              <a:buNone/>
              <a:defRPr sz="1800" cap="all">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a:t>ModStatSAP Workshop </a:t>
            </a:r>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a:t>
            </a:fld>
            <a:endParaRPr lang="en-US" dirty="0"/>
          </a:p>
        </p:txBody>
      </p:sp>
      <p:grpSp>
        <p:nvGrpSpPr>
          <p:cNvPr id="9" name="Groupe 8">
            <a:extLst>
              <a:ext uri="{FF2B5EF4-FFF2-40B4-BE49-F238E27FC236}">
                <a16:creationId xmlns:a16="http://schemas.microsoft.com/office/drawing/2014/main" id="{7F02174F-1422-4756-A6C4-95459B1B650B}"/>
              </a:ext>
            </a:extLst>
          </p:cNvPr>
          <p:cNvGrpSpPr/>
          <p:nvPr userDrawn="1"/>
        </p:nvGrpSpPr>
        <p:grpSpPr>
          <a:xfrm>
            <a:off x="440286" y="371758"/>
            <a:ext cx="11309338" cy="306072"/>
            <a:chOff x="440286" y="371758"/>
            <a:chExt cx="11309338" cy="306072"/>
          </a:xfrm>
        </p:grpSpPr>
        <p:sp>
          <p:nvSpPr>
            <p:cNvPr id="10" name="Rectangle 9">
              <a:extLst>
                <a:ext uri="{FF2B5EF4-FFF2-40B4-BE49-F238E27FC236}">
                  <a16:creationId xmlns:a16="http://schemas.microsoft.com/office/drawing/2014/main" id="{27961383-5DC7-4C27-B4D9-9B65B658FA6D}"/>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4F7BF07-D0DA-4222-A59F-DD3C751A538F}"/>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342B989-1BEA-45E9-9ABA-13035FDB198C}"/>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C08E699-65A9-42C5-86AF-48B385B33DF2}"/>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375830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3" y="2228003"/>
            <a:ext cx="5422390" cy="363304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a:t>ModStatSAP Workshop </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a:t>
            </a:fld>
            <a:endParaRPr lang="en-US" dirty="0"/>
          </a:p>
        </p:txBody>
      </p:sp>
      <p:sp>
        <p:nvSpPr>
          <p:cNvPr id="9" name="Rectangle 8">
            <a:extLst>
              <a:ext uri="{FF2B5EF4-FFF2-40B4-BE49-F238E27FC236}">
                <a16:creationId xmlns:a16="http://schemas.microsoft.com/office/drawing/2014/main" id="{067E8DB9-C600-4C3F-9D0B-0D0917237EC4}"/>
              </a:ext>
            </a:extLst>
          </p:cNvPr>
          <p:cNvSpPr>
            <a:spLocks noChangeAspect="1"/>
          </p:cNvSpPr>
          <p:nvPr userDrawn="1"/>
        </p:nvSpPr>
        <p:spPr>
          <a:xfrm>
            <a:off x="440286" y="789139"/>
            <a:ext cx="11309338" cy="83298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sp>
      <p:sp>
        <p:nvSpPr>
          <p:cNvPr id="10" name="Title 1">
            <a:extLst>
              <a:ext uri="{FF2B5EF4-FFF2-40B4-BE49-F238E27FC236}">
                <a16:creationId xmlns:a16="http://schemas.microsoft.com/office/drawing/2014/main" id="{E1874570-19B6-4E51-ABC2-2953E89A4CF2}"/>
              </a:ext>
            </a:extLst>
          </p:cNvPr>
          <p:cNvSpPr>
            <a:spLocks noGrp="1"/>
          </p:cNvSpPr>
          <p:nvPr>
            <p:ph type="title"/>
          </p:nvPr>
        </p:nvSpPr>
        <p:spPr>
          <a:xfrm>
            <a:off x="1234613" y="980511"/>
            <a:ext cx="10388950" cy="457090"/>
          </a:xfrm>
          <a:prstGeom prst="rect">
            <a:avLst/>
          </a:prstGeom>
        </p:spPr>
        <p:txBody>
          <a:bodyPr/>
          <a:lstStyle>
            <a:lvl1pPr>
              <a:defRPr>
                <a:solidFill>
                  <a:schemeClr val="tx2"/>
                </a:solidFill>
              </a:defRPr>
            </a:lvl1pPr>
          </a:lstStyle>
          <a:p>
            <a:r>
              <a:rPr lang="fr-FR"/>
              <a:t>Modifiez le style du titre</a:t>
            </a:r>
            <a:endParaRPr lang="en-US" dirty="0"/>
          </a:p>
        </p:txBody>
      </p:sp>
      <p:grpSp>
        <p:nvGrpSpPr>
          <p:cNvPr id="12" name="Groupe 11">
            <a:extLst>
              <a:ext uri="{FF2B5EF4-FFF2-40B4-BE49-F238E27FC236}">
                <a16:creationId xmlns:a16="http://schemas.microsoft.com/office/drawing/2014/main" id="{9B537DD0-E022-4DCB-A080-40278FCBA0EA}"/>
              </a:ext>
            </a:extLst>
          </p:cNvPr>
          <p:cNvGrpSpPr/>
          <p:nvPr userDrawn="1"/>
        </p:nvGrpSpPr>
        <p:grpSpPr>
          <a:xfrm>
            <a:off x="440286" y="371758"/>
            <a:ext cx="11309338" cy="306072"/>
            <a:chOff x="440286" y="371758"/>
            <a:chExt cx="11309338" cy="306072"/>
          </a:xfrm>
        </p:grpSpPr>
        <p:sp>
          <p:nvSpPr>
            <p:cNvPr id="13" name="Rectangle 12">
              <a:extLst>
                <a:ext uri="{FF2B5EF4-FFF2-40B4-BE49-F238E27FC236}">
                  <a16:creationId xmlns:a16="http://schemas.microsoft.com/office/drawing/2014/main" id="{354B1BE8-1F02-413A-AFDC-7154374D98F9}"/>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D9DFB673-A276-46D3-975C-EA095DB6722C}"/>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7D88C3EA-0083-4D24-8F7C-B8BE32716F13}"/>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9DDAF151-CE0C-48DC-88C0-DCDABD36B1E7}"/>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7" name="Image 16">
            <a:extLst>
              <a:ext uri="{FF2B5EF4-FFF2-40B4-BE49-F238E27FC236}">
                <a16:creationId xmlns:a16="http://schemas.microsoft.com/office/drawing/2014/main" id="{96611338-3730-49E1-8953-E2A65A2362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8915" y="891024"/>
            <a:ext cx="552436" cy="602188"/>
          </a:xfrm>
          <a:prstGeom prst="rect">
            <a:avLst/>
          </a:prstGeom>
        </p:spPr>
      </p:pic>
    </p:spTree>
    <p:extLst>
      <p:ext uri="{BB962C8B-B14F-4D97-AF65-F5344CB8AC3E}">
        <p14:creationId xmlns:p14="http://schemas.microsoft.com/office/powerpoint/2010/main" val="2331814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0359BF2-9200-458E-8D9C-D7DE297379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592" y="890687"/>
            <a:ext cx="552436" cy="602188"/>
          </a:xfrm>
          <a:prstGeom prst="rect">
            <a:avLst/>
          </a:prstGeom>
        </p:spPr>
      </p:pic>
      <p:sp>
        <p:nvSpPr>
          <p:cNvPr id="7" name="Rectangle 6"/>
          <p:cNvSpPr>
            <a:spLocks noChangeAspect="1"/>
          </p:cNvSpPr>
          <p:nvPr/>
        </p:nvSpPr>
        <p:spPr>
          <a:xfrm>
            <a:off x="440286" y="789139"/>
            <a:ext cx="11309338" cy="83298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1234613" y="980511"/>
            <a:ext cx="10388950" cy="457090"/>
          </a:xfrm>
          <a:prstGeom prst="rect">
            <a:avLst/>
          </a:prstGeom>
        </p:spPr>
        <p:txBody>
          <a:bodyPr/>
          <a:lstStyle>
            <a:lvl1pPr>
              <a:defRPr>
                <a:solidFill>
                  <a:schemeClr val="tx2"/>
                </a:solidFill>
              </a:defRPr>
            </a:lvl1pPr>
          </a:lstStyle>
          <a:p>
            <a:r>
              <a:rPr lang="fr-FR"/>
              <a:t>Modifiez le style du titre</a:t>
            </a:r>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a:t>ModStatSAP Workshop </a:t>
            </a:r>
            <a:endParaRPr lang="en-US" dirty="0"/>
          </a:p>
        </p:txBody>
      </p:sp>
      <p:sp>
        <p:nvSpPr>
          <p:cNvPr id="6" name="Slide Number Placeholder 5"/>
          <p:cNvSpPr>
            <a:spLocks noGrp="1"/>
          </p:cNvSpPr>
          <p:nvPr>
            <p:ph type="sldNum" sz="quarter" idx="12"/>
          </p:nvPr>
        </p:nvSpPr>
        <p:spPr>
          <a:xfrm>
            <a:off x="10571055" y="6390221"/>
            <a:ext cx="1052508" cy="365125"/>
          </a:xfrm>
        </p:spPr>
        <p:txBody>
          <a:bodyPr/>
          <a:lstStyle>
            <a:lvl1pPr>
              <a:defRPr>
                <a:solidFill>
                  <a:schemeClr val="tx2"/>
                </a:solidFill>
              </a:defRPr>
            </a:lvl1pPr>
          </a:lstStyle>
          <a:p>
            <a:fld id="{D57F1E4F-1CFF-5643-939E-217C01CDF565}" type="slidenum">
              <a:rPr lang="en-US" smtClean="0"/>
              <a:pPr/>
              <a:t>‹N°›</a:t>
            </a:fld>
            <a:endParaRPr lang="en-US" dirty="0"/>
          </a:p>
        </p:txBody>
      </p:sp>
      <p:grpSp>
        <p:nvGrpSpPr>
          <p:cNvPr id="13" name="Groupe 12">
            <a:extLst>
              <a:ext uri="{FF2B5EF4-FFF2-40B4-BE49-F238E27FC236}">
                <a16:creationId xmlns:a16="http://schemas.microsoft.com/office/drawing/2014/main" id="{3B56212C-8B25-4DE2-B405-1901FB8E1766}"/>
              </a:ext>
            </a:extLst>
          </p:cNvPr>
          <p:cNvGrpSpPr/>
          <p:nvPr userDrawn="1"/>
        </p:nvGrpSpPr>
        <p:grpSpPr>
          <a:xfrm>
            <a:off x="440286" y="371758"/>
            <a:ext cx="11309338" cy="306072"/>
            <a:chOff x="440286" y="371758"/>
            <a:chExt cx="11309338" cy="306072"/>
          </a:xfrm>
        </p:grpSpPr>
        <p:sp>
          <p:nvSpPr>
            <p:cNvPr id="12" name="Rectangle 11">
              <a:extLst>
                <a:ext uri="{FF2B5EF4-FFF2-40B4-BE49-F238E27FC236}">
                  <a16:creationId xmlns:a16="http://schemas.microsoft.com/office/drawing/2014/main" id="{E9D4FC86-1D27-47B5-865C-9647A22F84FD}"/>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CBB293CF-D807-4350-AB99-F6D36C229A49}"/>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4B259A7-F380-4415-BAB1-A76974A73375}"/>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28B0DF6-7B21-4189-A4FD-97E80B8CD54C}"/>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5" name="Image 14">
            <a:extLst>
              <a:ext uri="{FF2B5EF4-FFF2-40B4-BE49-F238E27FC236}">
                <a16:creationId xmlns:a16="http://schemas.microsoft.com/office/drawing/2014/main" id="{8CEFE816-DE96-4556-937B-6FA7E2AEC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8915" y="891024"/>
            <a:ext cx="552436" cy="602188"/>
          </a:xfrm>
          <a:prstGeom prst="rect">
            <a:avLst/>
          </a:prstGeom>
        </p:spPr>
      </p:pic>
    </p:spTree>
    <p:extLst>
      <p:ext uri="{BB962C8B-B14F-4D97-AF65-F5344CB8AC3E}">
        <p14:creationId xmlns:p14="http://schemas.microsoft.com/office/powerpoint/2010/main" val="315190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1_Disposition personnalisée">
    <p:spTree>
      <p:nvGrpSpPr>
        <p:cNvPr id="1" name=""/>
        <p:cNvGrpSpPr/>
        <p:nvPr/>
      </p:nvGrpSpPr>
      <p:grpSpPr bwMode="auto">
        <a:xfrm>
          <a:off x="0" y="0"/>
          <a:ext cx="0" cy="0"/>
          <a:chOff x="0" y="0"/>
          <a:chExt cx="0" cy="0"/>
        </a:xfrm>
      </p:grpSpPr>
      <p:sp>
        <p:nvSpPr>
          <p:cNvPr id="4" name="Espace réservé de la date 2"/>
          <p:cNvSpPr>
            <a:spLocks noGrp="1"/>
          </p:cNvSpPr>
          <p:nvPr>
            <p:ph type="dt" sz="half" idx="10"/>
          </p:nvPr>
        </p:nvSpPr>
        <p:spPr bwMode="auto"/>
        <p:txBody>
          <a:bodyPr/>
          <a:lstStyle/>
          <a:p>
            <a:r>
              <a:rPr lang="fr-FR"/>
              <a:t>21-22 October 2025</a:t>
            </a:r>
            <a:endParaRPr/>
          </a:p>
        </p:txBody>
      </p:sp>
      <p:sp>
        <p:nvSpPr>
          <p:cNvPr id="5" name="Espace réservé du pied de page 3"/>
          <p:cNvSpPr>
            <a:spLocks noGrp="1"/>
          </p:cNvSpPr>
          <p:nvPr>
            <p:ph type="ftr" sz="quarter" idx="11"/>
          </p:nvPr>
        </p:nvSpPr>
        <p:spPr bwMode="auto"/>
        <p:txBody>
          <a:bodyPr/>
          <a:lstStyle/>
          <a:p>
            <a:r>
              <a:rPr lang="fr-FR"/>
              <a:t>ModStatSAP Workshop </a:t>
            </a:r>
            <a:endParaRPr/>
          </a:p>
        </p:txBody>
      </p:sp>
      <p:sp>
        <p:nvSpPr>
          <p:cNvPr id="6" name="Espace réservé du numéro de diapositive 4"/>
          <p:cNvSpPr>
            <a:spLocks noGrp="1"/>
          </p:cNvSpPr>
          <p:nvPr>
            <p:ph type="sldNum" sz="quarter" idx="12"/>
          </p:nvPr>
        </p:nvSpPr>
        <p:spPr bwMode="auto"/>
        <p:txBody>
          <a:bodyPr/>
          <a:lstStyle/>
          <a:p>
            <a:pPr>
              <a:defRPr/>
            </a:pPr>
            <a:fld id="{D790D672-BA00-0B43-97D0-8AFD030C778C}" type="slidenum">
              <a:rPr lang="fr-FR"/>
              <a:t>‹N°›</a:t>
            </a:fld>
            <a:endParaRPr lang="fr-FR"/>
          </a:p>
        </p:txBody>
      </p:sp>
      <p:sp>
        <p:nvSpPr>
          <p:cNvPr id="7" name="Titre 1"/>
          <p:cNvSpPr/>
          <p:nvPr userDrawn="1"/>
        </p:nvSpPr>
        <p:spPr bwMode="auto">
          <a:xfrm>
            <a:off x="1524000" y="1929187"/>
            <a:ext cx="9144000" cy="2387600"/>
          </a:xfrm>
          <a:prstGeom prst="rect">
            <a:avLst/>
          </a:prstGeom>
        </p:spPr>
        <p:txBody>
          <a:bodyPr vert="horz" lIns="91440" tIns="45720" rIns="91440" bIns="45720" rtlCol="0" anchor="ctr"/>
          <a:lstStyle>
            <a:lvl1pPr algn="l" defTabSz="914400">
              <a:lnSpc>
                <a:spcPct val="90000"/>
              </a:lnSpc>
              <a:spcBef>
                <a:spcPts val="0"/>
              </a:spcBef>
              <a:buNone/>
              <a:defRPr sz="4400">
                <a:solidFill>
                  <a:schemeClr val="tx1"/>
                </a:solidFill>
                <a:latin typeface="+mj-lt"/>
                <a:ea typeface="+mj-ea"/>
                <a:cs typeface="+mj-cs"/>
              </a:defRPr>
            </a:lvl1pPr>
          </a:lstStyle>
          <a:p>
            <a:pPr algn="ctr">
              <a:defRPr/>
            </a:pPr>
            <a:r>
              <a:rPr lang="fr-FR" dirty="0" err="1">
                <a:latin typeface="Doppio One"/>
                <a:cs typeface="Arial"/>
              </a:rPr>
              <a:t>Thanks</a:t>
            </a:r>
            <a:r>
              <a:rPr lang="fr-FR" dirty="0">
                <a:latin typeface="Doppio One"/>
                <a:cs typeface="Arial"/>
              </a:rPr>
              <a:t> </a:t>
            </a:r>
            <a:endParaRPr dirty="0"/>
          </a:p>
        </p:txBody>
      </p:sp>
      <p:cxnSp>
        <p:nvCxnSpPr>
          <p:cNvPr id="8" name="Connecteur droit 6"/>
          <p:cNvCxnSpPr>
            <a:cxnSpLocks/>
          </p:cNvCxnSpPr>
          <p:nvPr userDrawn="1"/>
        </p:nvCxnSpPr>
        <p:spPr bwMode="auto">
          <a:xfrm>
            <a:off x="4193177" y="3483837"/>
            <a:ext cx="3853543" cy="0"/>
          </a:xfrm>
          <a:prstGeom prst="line">
            <a:avLst/>
          </a:prstGeom>
          <a:ln>
            <a:solidFill>
              <a:srgbClr val="27A22D"/>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89FB5DB-E3EF-2FC5-57D6-E3B527F59CF9}"/>
              </a:ext>
            </a:extLst>
          </p:cNvPr>
          <p:cNvPicPr>
            <a:picLocks noChangeAspect="1"/>
          </p:cNvPicPr>
          <p:nvPr userDrawn="1"/>
        </p:nvPicPr>
        <p:blipFill>
          <a:blip r:embed="rId2"/>
          <a:stretch>
            <a:fillRect/>
          </a:stretch>
        </p:blipFill>
        <p:spPr bwMode="auto">
          <a:xfrm>
            <a:off x="119335" y="6096968"/>
            <a:ext cx="591924" cy="6444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a:prstGeom prst="rect">
            <a:avLst/>
          </a:prstGeom>
        </p:spPr>
        <p:txBody>
          <a:bodyPr anchor="b">
            <a:normAutofit/>
          </a:bodyPr>
          <a:lstStyle>
            <a:lvl1pPr algn="l">
              <a:defRPr sz="2400" b="0">
                <a:solidFill>
                  <a:schemeClr val="tx2"/>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a:t>ModStatSAP Workshop </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a:t>
            </a:fld>
            <a:endParaRPr lang="en-US" dirty="0"/>
          </a:p>
        </p:txBody>
      </p:sp>
      <p:grpSp>
        <p:nvGrpSpPr>
          <p:cNvPr id="8" name="Groupe 7">
            <a:extLst>
              <a:ext uri="{FF2B5EF4-FFF2-40B4-BE49-F238E27FC236}">
                <a16:creationId xmlns:a16="http://schemas.microsoft.com/office/drawing/2014/main" id="{34DD127C-E2EA-447E-A799-E6CF57E5174E}"/>
              </a:ext>
            </a:extLst>
          </p:cNvPr>
          <p:cNvGrpSpPr/>
          <p:nvPr userDrawn="1"/>
        </p:nvGrpSpPr>
        <p:grpSpPr>
          <a:xfrm>
            <a:off x="440286" y="371758"/>
            <a:ext cx="11309338" cy="306072"/>
            <a:chOff x="440286" y="371758"/>
            <a:chExt cx="11309338" cy="306072"/>
          </a:xfrm>
        </p:grpSpPr>
        <p:sp>
          <p:nvSpPr>
            <p:cNvPr id="9" name="Rectangle 8">
              <a:extLst>
                <a:ext uri="{FF2B5EF4-FFF2-40B4-BE49-F238E27FC236}">
                  <a16:creationId xmlns:a16="http://schemas.microsoft.com/office/drawing/2014/main" id="{86A3B5D1-7BDE-4DC7-99CA-007959E4054F}"/>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5DAB40D-AEC9-4C24-810F-DEFDE0D332A5}"/>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8494CCE-00D4-4898-B379-BA5F358B8CCC}"/>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0288804A-9CDE-400D-A658-6D6352E651EB}"/>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43042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7145DED6-9DFE-4EFA-A9D4-8ADBF5DC0F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592" y="890687"/>
            <a:ext cx="552436" cy="602188"/>
          </a:xfrm>
          <a:prstGeom prst="rect">
            <a:avLst/>
          </a:prstGeom>
        </p:spPr>
      </p:pic>
      <p:sp>
        <p:nvSpPr>
          <p:cNvPr id="3" name="Footer Placeholder 2"/>
          <p:cNvSpPr>
            <a:spLocks noGrp="1"/>
          </p:cNvSpPr>
          <p:nvPr>
            <p:ph type="ftr" sz="quarter" idx="11"/>
          </p:nvPr>
        </p:nvSpPr>
        <p:spPr/>
        <p:txBody>
          <a:bodyPr/>
          <a:lstStyle>
            <a:lvl1pPr>
              <a:defRPr>
                <a:solidFill>
                  <a:schemeClr val="tx2"/>
                </a:solidFill>
              </a:defRPr>
            </a:lvl1pPr>
          </a:lstStyle>
          <a:p>
            <a:r>
              <a:rPr lang="en-US"/>
              <a:t>ModStatSAP Workshop </a:t>
            </a:r>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a:t>
            </a:fld>
            <a:endParaRPr lang="en-US" dirty="0"/>
          </a:p>
        </p:txBody>
      </p:sp>
      <p:grpSp>
        <p:nvGrpSpPr>
          <p:cNvPr id="6" name="Groupe 5">
            <a:extLst>
              <a:ext uri="{FF2B5EF4-FFF2-40B4-BE49-F238E27FC236}">
                <a16:creationId xmlns:a16="http://schemas.microsoft.com/office/drawing/2014/main" id="{7464BA46-A94F-4AC6-A1CE-60DD3C434188}"/>
              </a:ext>
            </a:extLst>
          </p:cNvPr>
          <p:cNvGrpSpPr/>
          <p:nvPr userDrawn="1"/>
        </p:nvGrpSpPr>
        <p:grpSpPr>
          <a:xfrm>
            <a:off x="440286" y="371758"/>
            <a:ext cx="11309338" cy="306072"/>
            <a:chOff x="440286" y="371758"/>
            <a:chExt cx="11309338" cy="306072"/>
          </a:xfrm>
        </p:grpSpPr>
        <p:sp>
          <p:nvSpPr>
            <p:cNvPr id="7" name="Rectangle 6">
              <a:extLst>
                <a:ext uri="{FF2B5EF4-FFF2-40B4-BE49-F238E27FC236}">
                  <a16:creationId xmlns:a16="http://schemas.microsoft.com/office/drawing/2014/main" id="{C11CB2FD-DB88-420C-A858-CF629B4C7AB0}"/>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7FF9E38-BB47-454D-9B43-4543EA2F5659}"/>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68E62F5-0AF8-4000-AA0B-0275719E7764}"/>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F769A62-D438-4DAB-87F5-D0C9136BAB56}"/>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4114917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sans logo">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defRPr>
            </a:lvl1pPr>
          </a:lstStyle>
          <a:p>
            <a:r>
              <a:rPr lang="en-US"/>
              <a:t>ModStatSAP Workshop </a:t>
            </a:r>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a:t>
            </a:fld>
            <a:endParaRPr lang="en-US" dirty="0"/>
          </a:p>
        </p:txBody>
      </p:sp>
      <p:grpSp>
        <p:nvGrpSpPr>
          <p:cNvPr id="5" name="Groupe 4">
            <a:extLst>
              <a:ext uri="{FF2B5EF4-FFF2-40B4-BE49-F238E27FC236}">
                <a16:creationId xmlns:a16="http://schemas.microsoft.com/office/drawing/2014/main" id="{4D6B336D-1732-4740-B761-F19A8D65E4A0}"/>
              </a:ext>
            </a:extLst>
          </p:cNvPr>
          <p:cNvGrpSpPr/>
          <p:nvPr userDrawn="1"/>
        </p:nvGrpSpPr>
        <p:grpSpPr>
          <a:xfrm>
            <a:off x="440286" y="371758"/>
            <a:ext cx="11309338" cy="306072"/>
            <a:chOff x="440286" y="371758"/>
            <a:chExt cx="11309338" cy="306072"/>
          </a:xfrm>
        </p:grpSpPr>
        <p:sp>
          <p:nvSpPr>
            <p:cNvPr id="6" name="Rectangle 5">
              <a:extLst>
                <a:ext uri="{FF2B5EF4-FFF2-40B4-BE49-F238E27FC236}">
                  <a16:creationId xmlns:a16="http://schemas.microsoft.com/office/drawing/2014/main" id="{0397F1FC-D35D-4149-9512-5D413513C084}"/>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51E786B-2C03-4E5B-8AE0-40D23A4C3753}"/>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BB2D15EF-9508-4508-8EE3-EF4B34702CAC}"/>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F8AEE911-98A4-4BFB-A29B-DCF57D79CCB8}"/>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71613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ge de remmerciemen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A931C6-4B09-41D4-A538-4A7475F5ED5A}"/>
              </a:ext>
            </a:extLst>
          </p:cNvPr>
          <p:cNvSpPr/>
          <p:nvPr userDrawn="1"/>
        </p:nvSpPr>
        <p:spPr>
          <a:xfrm>
            <a:off x="407096" y="369518"/>
            <a:ext cx="11448789" cy="256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a:extLst>
              <a:ext uri="{FF2B5EF4-FFF2-40B4-BE49-F238E27FC236}">
                <a16:creationId xmlns:a16="http://schemas.microsoft.com/office/drawing/2014/main" id="{5A069B91-B724-4275-B7C4-93B548EDAA8D}"/>
              </a:ext>
            </a:extLst>
          </p:cNvPr>
          <p:cNvGrpSpPr/>
          <p:nvPr userDrawn="1"/>
        </p:nvGrpSpPr>
        <p:grpSpPr>
          <a:xfrm>
            <a:off x="440286" y="371758"/>
            <a:ext cx="11309338" cy="306072"/>
            <a:chOff x="440286" y="371758"/>
            <a:chExt cx="11309338" cy="306072"/>
          </a:xfrm>
        </p:grpSpPr>
        <p:sp>
          <p:nvSpPr>
            <p:cNvPr id="15" name="Rectangle 14">
              <a:extLst>
                <a:ext uri="{FF2B5EF4-FFF2-40B4-BE49-F238E27FC236}">
                  <a16:creationId xmlns:a16="http://schemas.microsoft.com/office/drawing/2014/main" id="{5A655269-445F-4F27-9681-9E5DCAB51581}"/>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84A1695-31F1-48B1-B770-60CE15112080}"/>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EAD6A3EC-72C1-4B6F-8737-B60EF3FCC81E}"/>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963B35E0-88B0-48E6-A82C-2EF5B9BFB0F2}"/>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5" name="Image 24">
            <a:extLst>
              <a:ext uri="{FF2B5EF4-FFF2-40B4-BE49-F238E27FC236}">
                <a16:creationId xmlns:a16="http://schemas.microsoft.com/office/drawing/2014/main" id="{BC624902-BF45-463B-A636-5EF77954C8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972"/>
          <a:stretch/>
        </p:blipFill>
        <p:spPr>
          <a:xfrm>
            <a:off x="5218285" y="1244448"/>
            <a:ext cx="1755427" cy="1954955"/>
          </a:xfrm>
          <a:prstGeom prst="rect">
            <a:avLst/>
          </a:prstGeom>
        </p:spPr>
      </p:pic>
      <p:pic>
        <p:nvPicPr>
          <p:cNvPr id="30" name="Image 29">
            <a:extLst>
              <a:ext uri="{FF2B5EF4-FFF2-40B4-BE49-F238E27FC236}">
                <a16:creationId xmlns:a16="http://schemas.microsoft.com/office/drawing/2014/main" id="{4069B4F0-24AC-4444-BE0A-229A2B0746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6011" y="3619579"/>
            <a:ext cx="6719977" cy="527774"/>
          </a:xfrm>
          <a:prstGeom prst="rect">
            <a:avLst/>
          </a:prstGeom>
        </p:spPr>
      </p:pic>
      <p:pic>
        <p:nvPicPr>
          <p:cNvPr id="31" name="Image 30">
            <a:extLst>
              <a:ext uri="{FF2B5EF4-FFF2-40B4-BE49-F238E27FC236}">
                <a16:creationId xmlns:a16="http://schemas.microsoft.com/office/drawing/2014/main" id="{040F718B-DE67-4AB8-8E4E-865E61F29E25}"/>
              </a:ext>
            </a:extLst>
          </p:cNvPr>
          <p:cNvPicPr>
            <a:picLocks noChangeAspect="1"/>
          </p:cNvPicPr>
          <p:nvPr userDrawn="1"/>
        </p:nvPicPr>
        <p:blipFill rotWithShape="1">
          <a:blip r:embed="rId3">
            <a:alphaModFix amt="20000"/>
            <a:duotone>
              <a:schemeClr val="accent1">
                <a:shade val="45000"/>
                <a:satMod val="135000"/>
              </a:schemeClr>
              <a:prstClr val="white"/>
            </a:duotone>
            <a:extLst>
              <a:ext uri="{28A0092B-C50C-407E-A947-70E740481C1C}">
                <a14:useLocalDpi xmlns:a14="http://schemas.microsoft.com/office/drawing/2010/main" val="0"/>
              </a:ext>
            </a:extLst>
          </a:blip>
          <a:srcRect b="17145"/>
          <a:stretch/>
        </p:blipFill>
        <p:spPr>
          <a:xfrm flipV="1">
            <a:off x="2736011" y="4033999"/>
            <a:ext cx="6719977" cy="443611"/>
          </a:xfrm>
          <a:prstGeom prst="rect">
            <a:avLst/>
          </a:prstGeom>
        </p:spPr>
      </p:pic>
      <p:pic>
        <p:nvPicPr>
          <p:cNvPr id="4" name="Image 3">
            <a:extLst>
              <a:ext uri="{FF2B5EF4-FFF2-40B4-BE49-F238E27FC236}">
                <a16:creationId xmlns:a16="http://schemas.microsoft.com/office/drawing/2014/main" id="{A5E9D34E-B86F-4979-8CAF-3F460E661F3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4421" y="5879061"/>
            <a:ext cx="1191174" cy="709164"/>
          </a:xfrm>
          <a:prstGeom prst="rect">
            <a:avLst/>
          </a:prstGeom>
        </p:spPr>
      </p:pic>
      <p:pic>
        <p:nvPicPr>
          <p:cNvPr id="7" name="Image 6">
            <a:extLst>
              <a:ext uri="{FF2B5EF4-FFF2-40B4-BE49-F238E27FC236}">
                <a16:creationId xmlns:a16="http://schemas.microsoft.com/office/drawing/2014/main" id="{D027D497-2A4C-463E-AF75-EC65308F228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084" r="16473"/>
          <a:stretch/>
        </p:blipFill>
        <p:spPr>
          <a:xfrm>
            <a:off x="693285" y="4814074"/>
            <a:ext cx="941947" cy="796081"/>
          </a:xfrm>
          <a:prstGeom prst="rect">
            <a:avLst/>
          </a:prstGeom>
        </p:spPr>
      </p:pic>
      <p:pic>
        <p:nvPicPr>
          <p:cNvPr id="9" name="Image 8">
            <a:extLst>
              <a:ext uri="{FF2B5EF4-FFF2-40B4-BE49-F238E27FC236}">
                <a16:creationId xmlns:a16="http://schemas.microsoft.com/office/drawing/2014/main" id="{E28E5F82-74AB-4C1D-9322-03D4DE6F893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2885" r="9622"/>
          <a:stretch/>
        </p:blipFill>
        <p:spPr>
          <a:xfrm>
            <a:off x="2267612" y="4814074"/>
            <a:ext cx="1036201" cy="796081"/>
          </a:xfrm>
          <a:prstGeom prst="rect">
            <a:avLst/>
          </a:prstGeom>
        </p:spPr>
      </p:pic>
      <p:pic>
        <p:nvPicPr>
          <p:cNvPr id="11" name="Image 10">
            <a:extLst>
              <a:ext uri="{FF2B5EF4-FFF2-40B4-BE49-F238E27FC236}">
                <a16:creationId xmlns:a16="http://schemas.microsoft.com/office/drawing/2014/main" id="{EF43E105-55E6-464E-B2CC-4ED065C8EC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36193" y="4914784"/>
            <a:ext cx="1337167" cy="796081"/>
          </a:xfrm>
          <a:prstGeom prst="rect">
            <a:avLst/>
          </a:prstGeom>
        </p:spPr>
      </p:pic>
      <p:pic>
        <p:nvPicPr>
          <p:cNvPr id="20" name="Image 19" descr="Une image contenant texte&#10;&#10;Description générée automatiquement">
            <a:extLst>
              <a:ext uri="{FF2B5EF4-FFF2-40B4-BE49-F238E27FC236}">
                <a16:creationId xmlns:a16="http://schemas.microsoft.com/office/drawing/2014/main" id="{609900BF-C4B8-4E88-8103-08CF83FB6EEA}"/>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22259" b="29556"/>
          <a:stretch/>
        </p:blipFill>
        <p:spPr>
          <a:xfrm>
            <a:off x="5905740" y="5066112"/>
            <a:ext cx="1720033" cy="493423"/>
          </a:xfrm>
          <a:prstGeom prst="rect">
            <a:avLst/>
          </a:prstGeom>
        </p:spPr>
      </p:pic>
      <p:pic>
        <p:nvPicPr>
          <p:cNvPr id="22" name="Image 21">
            <a:extLst>
              <a:ext uri="{FF2B5EF4-FFF2-40B4-BE49-F238E27FC236}">
                <a16:creationId xmlns:a16="http://schemas.microsoft.com/office/drawing/2014/main" id="{BF0D31E1-13D7-4FF5-AF76-D3171B6D8A4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910" b="23543"/>
          <a:stretch/>
        </p:blipFill>
        <p:spPr>
          <a:xfrm>
            <a:off x="8239196" y="5070158"/>
            <a:ext cx="1337167" cy="529764"/>
          </a:xfrm>
          <a:prstGeom prst="rect">
            <a:avLst/>
          </a:prstGeom>
        </p:spPr>
      </p:pic>
      <p:pic>
        <p:nvPicPr>
          <p:cNvPr id="24" name="Image 23">
            <a:extLst>
              <a:ext uri="{FF2B5EF4-FFF2-40B4-BE49-F238E27FC236}">
                <a16:creationId xmlns:a16="http://schemas.microsoft.com/office/drawing/2014/main" id="{1FE2D64C-A9F7-4AE1-9EA5-A70B2E44DE35}"/>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2051" b="21403"/>
          <a:stretch/>
        </p:blipFill>
        <p:spPr>
          <a:xfrm>
            <a:off x="10184096" y="5070158"/>
            <a:ext cx="1337167" cy="529764"/>
          </a:xfrm>
          <a:prstGeom prst="rect">
            <a:avLst/>
          </a:prstGeom>
        </p:spPr>
      </p:pic>
      <p:pic>
        <p:nvPicPr>
          <p:cNvPr id="27" name="Image 26" descr="Une image contenant flèche&#10;&#10;Description générée automatiquement">
            <a:extLst>
              <a:ext uri="{FF2B5EF4-FFF2-40B4-BE49-F238E27FC236}">
                <a16:creationId xmlns:a16="http://schemas.microsoft.com/office/drawing/2014/main" id="{C5F9E9C1-DFA4-4E89-98DE-B1D6E7502B97}"/>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9738" r="9819"/>
          <a:stretch/>
        </p:blipFill>
        <p:spPr>
          <a:xfrm>
            <a:off x="1475487" y="5780117"/>
            <a:ext cx="941947" cy="796081"/>
          </a:xfrm>
          <a:prstGeom prst="rect">
            <a:avLst/>
          </a:prstGeom>
        </p:spPr>
      </p:pic>
      <p:pic>
        <p:nvPicPr>
          <p:cNvPr id="29" name="Image 28">
            <a:extLst>
              <a:ext uri="{FF2B5EF4-FFF2-40B4-BE49-F238E27FC236}">
                <a16:creationId xmlns:a16="http://schemas.microsoft.com/office/drawing/2014/main" id="{9F28B247-CF6F-46C2-8E59-5E54D545F626}"/>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2508" r="26129"/>
          <a:stretch/>
        </p:blipFill>
        <p:spPr>
          <a:xfrm>
            <a:off x="5291578" y="5830325"/>
            <a:ext cx="686805" cy="796081"/>
          </a:xfrm>
          <a:prstGeom prst="rect">
            <a:avLst/>
          </a:prstGeom>
        </p:spPr>
      </p:pic>
      <p:pic>
        <p:nvPicPr>
          <p:cNvPr id="33" name="Image 32">
            <a:extLst>
              <a:ext uri="{FF2B5EF4-FFF2-40B4-BE49-F238E27FC236}">
                <a16:creationId xmlns:a16="http://schemas.microsoft.com/office/drawing/2014/main" id="{B8951042-96AC-46D5-84BC-92995577820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217661" y="5926768"/>
            <a:ext cx="1111041" cy="661457"/>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492B4A1B-6DE8-4306-8F60-99B55EAC664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317865" y="5929992"/>
            <a:ext cx="1242112" cy="696414"/>
          </a:xfrm>
          <a:prstGeom prst="rect">
            <a:avLst/>
          </a:prstGeom>
        </p:spPr>
      </p:pic>
    </p:spTree>
    <p:extLst>
      <p:ext uri="{BB962C8B-B14F-4D97-AF65-F5344CB8AC3E}">
        <p14:creationId xmlns:p14="http://schemas.microsoft.com/office/powerpoint/2010/main" val="1676946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sp>
        <p:nvSpPr>
          <p:cNvPr id="4" name="Titre 1"/>
          <p:cNvSpPr>
            <a:spLocks noGrp="1"/>
          </p:cNvSpPr>
          <p:nvPr>
            <p:ph type="ctrTitle"/>
          </p:nvPr>
        </p:nvSpPr>
        <p:spPr bwMode="auto">
          <a:xfrm>
            <a:off x="1524000" y="1122363"/>
            <a:ext cx="9144000" cy="2387600"/>
          </a:xfrm>
        </p:spPr>
        <p:txBody>
          <a:bodyPr anchor="b"/>
          <a:lstStyle>
            <a:lvl1pPr algn="ctr">
              <a:defRPr sz="6000">
                <a:latin typeface="Typo Grotesk" panose="02000500000000000000" pitchFamily="2" charset="77"/>
              </a:defRPr>
            </a:lvl1pPr>
          </a:lstStyle>
          <a:p>
            <a:pPr>
              <a:defRPr/>
            </a:pPr>
            <a:r>
              <a:rPr lang="fr-FR" dirty="0"/>
              <a:t>Modifiez le style du titre</a:t>
            </a:r>
            <a:endParaRPr dirty="0"/>
          </a:p>
        </p:txBody>
      </p:sp>
      <p:sp>
        <p:nvSpPr>
          <p:cNvPr id="5" name="Sous-titre 2"/>
          <p:cNvSpPr>
            <a:spLocks noGrp="1"/>
          </p:cNvSpPr>
          <p:nvPr>
            <p:ph type="subTitle" idx="1"/>
          </p:nvPr>
        </p:nvSpPr>
        <p:spPr bwMode="auto">
          <a:xfrm>
            <a:off x="1524000" y="3602038"/>
            <a:ext cx="9144000" cy="1655762"/>
          </a:xfrm>
        </p:spPr>
        <p:txBody>
          <a:bodyPr>
            <a:normAutofit/>
          </a:bodyPr>
          <a:lstStyle>
            <a:lvl1pPr marL="0" indent="0" algn="ctr">
              <a:buNone/>
              <a:defRPr lang="fr-FR" sz="1800">
                <a:solidFill>
                  <a:srgbClr val="000000"/>
                </a:solidFill>
                <a:latin typeface="Typo Grotesk" panose="02000500000000000000" pitchFamily="2" charset="77"/>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dirty="0"/>
              <a:t>Modifiez le style des sous-titres du masque</a:t>
            </a:r>
            <a:endParaRPr dirty="0"/>
          </a:p>
        </p:txBody>
      </p:sp>
      <p:sp>
        <p:nvSpPr>
          <p:cNvPr id="6" name="Espace réservé de la date 3"/>
          <p:cNvSpPr>
            <a:spLocks noGrp="1"/>
          </p:cNvSpPr>
          <p:nvPr>
            <p:ph type="dt" sz="half" idx="10"/>
          </p:nvPr>
        </p:nvSpPr>
        <p:spPr bwMode="auto">
          <a:xfrm>
            <a:off x="4724399" y="6356350"/>
            <a:ext cx="2743200" cy="365125"/>
          </a:xfrm>
          <a:prstGeom prst="rect">
            <a:avLst/>
          </a:prstGeom>
        </p:spPr>
        <p:txBody>
          <a:bodyPr/>
          <a:lstStyle/>
          <a:p>
            <a:r>
              <a:rPr lang="fr-FR"/>
              <a:t>21-22 October 2025</a:t>
            </a:r>
            <a:endParaRPr/>
          </a:p>
        </p:txBody>
      </p:sp>
      <p:sp>
        <p:nvSpPr>
          <p:cNvPr id="7" name="Espace réservé du pied de page 4"/>
          <p:cNvSpPr>
            <a:spLocks noGrp="1"/>
          </p:cNvSpPr>
          <p:nvPr>
            <p:ph type="ftr" sz="quarter" idx="11"/>
          </p:nvPr>
        </p:nvSpPr>
        <p:spPr bwMode="auto">
          <a:xfrm>
            <a:off x="838200" y="6356348"/>
            <a:ext cx="4375484" cy="382745"/>
          </a:xfrm>
          <a:prstGeom prst="rect">
            <a:avLst/>
          </a:prstGeom>
        </p:spPr>
        <p:txBody>
          <a:bodyPr/>
          <a:lstStyle/>
          <a:p>
            <a:r>
              <a:rPr lang="fr-FR"/>
              <a:t>ModStatSAP Workshop </a:t>
            </a:r>
            <a:endParaRPr/>
          </a:p>
        </p:txBody>
      </p:sp>
      <p:sp>
        <p:nvSpPr>
          <p:cNvPr id="8" name="Espace réservé du numéro de diapositive 5"/>
          <p:cNvSpPr>
            <a:spLocks noGrp="1"/>
          </p:cNvSpPr>
          <p:nvPr>
            <p:ph type="sldNum" sz="quarter" idx="12"/>
          </p:nvPr>
        </p:nvSpPr>
        <p:spPr bwMode="auto">
          <a:xfrm>
            <a:off x="8610600" y="6356350"/>
            <a:ext cx="2743200" cy="365125"/>
          </a:xfrm>
        </p:spPr>
        <p:txBody>
          <a:bodyPr/>
          <a:lstStyle/>
          <a:p>
            <a:pPr>
              <a:defRPr/>
            </a:pPr>
            <a:fld id="{D790D672-BA00-0B43-97D0-8AFD030C778C}" type="slidenum">
              <a:rPr lang="fr-F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lvl1pPr>
              <a:defRPr>
                <a:latin typeface="Typo Grotesk" panose="02000500000000000000" pitchFamily="2" charset="77"/>
              </a:defRPr>
            </a:lvl1pPr>
          </a:lstStyle>
          <a:p>
            <a:pPr>
              <a:defRPr/>
            </a:pPr>
            <a:r>
              <a:rPr lang="fr-FR" dirty="0"/>
              <a:t>Modifiez le style du titre</a:t>
            </a:r>
            <a:endParaRPr dirty="0"/>
          </a:p>
        </p:txBody>
      </p:sp>
      <p:sp>
        <p:nvSpPr>
          <p:cNvPr id="5" name="Espace réservé du contenu 2"/>
          <p:cNvSpPr>
            <a:spLocks noGrp="1"/>
          </p:cNvSpPr>
          <p:nvPr>
            <p:ph idx="1"/>
          </p:nvPr>
        </p:nvSpPr>
        <p:spPr bwMode="auto"/>
        <p:txBody>
          <a:bodyPr/>
          <a:lstStyle>
            <a:lvl1pPr>
              <a:defRPr>
                <a:latin typeface="Arial"/>
                <a:cs typeface="Arial"/>
              </a:defRPr>
            </a:lvl1pPr>
          </a:lstStyle>
          <a:p>
            <a:pPr>
              <a:defRPr/>
            </a:pPr>
            <a:r>
              <a:rPr lang="fr-FR" dirty="0"/>
              <a:t>Modifier les styles du texte du masque</a:t>
            </a:r>
            <a:br>
              <a:rPr lang="fr-FR" dirty="0"/>
            </a:br>
            <a:r>
              <a:rPr lang="fr-FR" dirty="0"/>
              <a:t>Deuxième niveau</a:t>
            </a:r>
            <a:br>
              <a:rPr lang="fr-FR" dirty="0"/>
            </a:br>
            <a:r>
              <a:rPr lang="fr-FR" dirty="0"/>
              <a:t>Troisième niveau</a:t>
            </a:r>
            <a:br>
              <a:rPr lang="fr-FR" dirty="0"/>
            </a:br>
            <a:r>
              <a:rPr lang="fr-FR" dirty="0"/>
              <a:t>Quatrième niveau</a:t>
            </a:r>
            <a:br>
              <a:rPr lang="fr-FR" dirty="0"/>
            </a:br>
            <a:r>
              <a:rPr lang="fr-FR" dirty="0"/>
              <a:t>Cinquième niveau</a:t>
            </a:r>
            <a:endParaRPr dirty="0"/>
          </a:p>
        </p:txBody>
      </p:sp>
      <p:sp>
        <p:nvSpPr>
          <p:cNvPr id="6" name="Espace réservé de la date 3"/>
          <p:cNvSpPr>
            <a:spLocks noGrp="1"/>
          </p:cNvSpPr>
          <p:nvPr>
            <p:ph type="dt" sz="half" idx="10"/>
          </p:nvPr>
        </p:nvSpPr>
        <p:spPr bwMode="auto">
          <a:xfrm>
            <a:off x="4724399" y="6356350"/>
            <a:ext cx="2743200" cy="365125"/>
          </a:xfrm>
          <a:prstGeom prst="rect">
            <a:avLst/>
          </a:prstGeom>
        </p:spPr>
        <p:txBody>
          <a:bodyPr/>
          <a:lstStyle/>
          <a:p>
            <a:r>
              <a:rPr lang="fr-FR"/>
              <a:t>21-22 October 2025</a:t>
            </a:r>
            <a:endParaRPr/>
          </a:p>
        </p:txBody>
      </p:sp>
      <p:sp>
        <p:nvSpPr>
          <p:cNvPr id="7" name="Espace réservé du pied de page 4"/>
          <p:cNvSpPr>
            <a:spLocks noGrp="1"/>
          </p:cNvSpPr>
          <p:nvPr>
            <p:ph type="ftr" sz="quarter" idx="11"/>
          </p:nvPr>
        </p:nvSpPr>
        <p:spPr bwMode="auto">
          <a:xfrm>
            <a:off x="838200" y="6356348"/>
            <a:ext cx="4375484" cy="382745"/>
          </a:xfrm>
          <a:prstGeom prst="rect">
            <a:avLst/>
          </a:prstGeom>
        </p:spPr>
        <p:txBody>
          <a:bodyPr/>
          <a:lstStyle/>
          <a:p>
            <a:r>
              <a:rPr lang="fr-FR"/>
              <a:t>ModStatSAP Workshop </a:t>
            </a:r>
            <a:endParaRPr/>
          </a:p>
        </p:txBody>
      </p:sp>
      <p:sp>
        <p:nvSpPr>
          <p:cNvPr id="8" name="Espace réservé du numéro de diapositive 5"/>
          <p:cNvSpPr>
            <a:spLocks noGrp="1"/>
          </p:cNvSpPr>
          <p:nvPr>
            <p:ph type="sldNum" sz="quarter" idx="12"/>
          </p:nvPr>
        </p:nvSpPr>
        <p:spPr bwMode="auto"/>
        <p:txBody>
          <a:bodyPr/>
          <a:lstStyle/>
          <a:p>
            <a:pPr>
              <a:defRPr/>
            </a:pPr>
            <a:fld id="{D790D672-BA00-0B43-97D0-8AFD030C778C}" type="slidenum">
              <a:rPr lang="fr-F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831850" y="1709738"/>
            <a:ext cx="10515600" cy="2852737"/>
          </a:xfrm>
        </p:spPr>
        <p:txBody>
          <a:bodyPr anchor="b"/>
          <a:lstStyle>
            <a:lvl1pPr>
              <a:defRPr sz="6000">
                <a:latin typeface="Typo Grotesk" panose="02000500000000000000" pitchFamily="2" charset="77"/>
              </a:defRPr>
            </a:lvl1pPr>
          </a:lstStyle>
          <a:p>
            <a:pPr>
              <a:defRPr/>
            </a:pPr>
            <a:r>
              <a:rPr lang="fr-FR" dirty="0"/>
              <a:t>Modifiez le style du titre</a:t>
            </a:r>
            <a:endParaRPr dirty="0"/>
          </a:p>
        </p:txBody>
      </p:sp>
      <p:sp>
        <p:nvSpPr>
          <p:cNvPr id="5" name="Espace réservé du texte 2"/>
          <p:cNvSpPr>
            <a:spLocks noGrp="1"/>
          </p:cNvSpPr>
          <p:nvPr>
            <p:ph type="body" idx="1"/>
          </p:nvPr>
        </p:nvSpPr>
        <p:spPr bwMode="auto">
          <a:xfrm>
            <a:off x="831850" y="4589463"/>
            <a:ext cx="10515600" cy="1500187"/>
          </a:xfrm>
        </p:spPr>
        <p:txBody>
          <a:bodyPr>
            <a:noAutofit/>
          </a:bodyPr>
          <a:lstStyle>
            <a:lvl1pPr marL="0" indent="0">
              <a:buNone/>
              <a:defRPr lang="fr-FR" sz="1800" b="0" i="0">
                <a:solidFill>
                  <a:srgbClr val="000000"/>
                </a:solidFill>
                <a:latin typeface="Typo Grotesk" panose="02000500000000000000" pitchFamily="2" charset="77"/>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defRPr/>
            </a:pPr>
            <a:r>
              <a:rPr lang="fr-FR" dirty="0"/>
              <a:t>Modifier les styles du texte du masque</a:t>
            </a:r>
            <a:br>
              <a:rPr lang="fr-FR" dirty="0"/>
            </a:br>
            <a:r>
              <a:rPr lang="fr-FR" dirty="0"/>
              <a:t>Deuxième niveau</a:t>
            </a:r>
            <a:br>
              <a:rPr lang="fr-FR" dirty="0"/>
            </a:br>
            <a:r>
              <a:rPr lang="fr-FR" dirty="0"/>
              <a:t>Troisième niveau</a:t>
            </a:r>
            <a:br>
              <a:rPr lang="fr-FR" dirty="0"/>
            </a:br>
            <a:r>
              <a:rPr lang="fr-FR" dirty="0"/>
              <a:t>Quatrième niveau</a:t>
            </a:r>
            <a:br>
              <a:rPr lang="fr-FR" dirty="0"/>
            </a:br>
            <a:r>
              <a:rPr lang="fr-FR" dirty="0"/>
              <a:t>Cinquième niveau</a:t>
            </a:r>
            <a:endParaRPr dirty="0"/>
          </a:p>
        </p:txBody>
      </p:sp>
      <p:sp>
        <p:nvSpPr>
          <p:cNvPr id="6" name="Espace réservé du numéro de diapositive 5"/>
          <p:cNvSpPr>
            <a:spLocks noGrp="1"/>
          </p:cNvSpPr>
          <p:nvPr>
            <p:ph type="sldNum" sz="quarter" idx="12"/>
          </p:nvPr>
        </p:nvSpPr>
        <p:spPr bwMode="auto"/>
        <p:txBody>
          <a:bodyPr/>
          <a:lstStyle/>
          <a:p>
            <a:pPr>
              <a:defRPr/>
            </a:pPr>
            <a:fld id="{D790D672-BA00-0B43-97D0-8AFD030C778C}" type="slidenum">
              <a:rPr lang="fr-FR"/>
              <a:t>‹N°›</a:t>
            </a:fld>
            <a:endParaRPr lang="fr-FR"/>
          </a:p>
        </p:txBody>
      </p:sp>
      <p:sp>
        <p:nvSpPr>
          <p:cNvPr id="8" name="Espace réservé de la date 3"/>
          <p:cNvSpPr>
            <a:spLocks noGrp="1"/>
          </p:cNvSpPr>
          <p:nvPr>
            <p:ph type="dt" sz="half" idx="2"/>
          </p:nvPr>
        </p:nvSpPr>
        <p:spPr bwMode="auto">
          <a:xfrm>
            <a:off x="4724399" y="635635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r>
              <a:rPr lang="fr-FR"/>
              <a:t>21-22 October 2025</a:t>
            </a:r>
            <a:endParaRPr/>
          </a:p>
        </p:txBody>
      </p:sp>
      <p:sp>
        <p:nvSpPr>
          <p:cNvPr id="9" name="Espace réservé du pied de page 4"/>
          <p:cNvSpPr>
            <a:spLocks noGrp="1"/>
          </p:cNvSpPr>
          <p:nvPr>
            <p:ph type="ftr" sz="quarter" idx="3"/>
          </p:nvPr>
        </p:nvSpPr>
        <p:spPr bwMode="auto">
          <a:xfrm>
            <a:off x="838200" y="6356350"/>
            <a:ext cx="38862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fr-FR"/>
              <a:t>ModStatSAP Workshop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lvl1pPr>
              <a:defRPr>
                <a:latin typeface="Typo Grotesk" panose="02000500000000000000" pitchFamily="2" charset="77"/>
              </a:defRPr>
            </a:lvl1pPr>
          </a:lstStyle>
          <a:p>
            <a:pPr>
              <a:defRPr/>
            </a:pPr>
            <a:r>
              <a:rPr lang="fr-FR" dirty="0"/>
              <a:t>Modifiez le style du titre</a:t>
            </a:r>
            <a:endParaRPr dirty="0"/>
          </a:p>
        </p:txBody>
      </p:sp>
      <p:sp>
        <p:nvSpPr>
          <p:cNvPr id="5" name="Espace réservé du contenu 2"/>
          <p:cNvSpPr>
            <a:spLocks noGrp="1"/>
          </p:cNvSpPr>
          <p:nvPr>
            <p:ph sz="half" idx="1"/>
          </p:nvPr>
        </p:nvSpPr>
        <p:spPr bwMode="auto">
          <a:xfrm>
            <a:off x="838200" y="1825625"/>
            <a:ext cx="5181600" cy="4351338"/>
          </a:xfrm>
        </p:spPr>
        <p:txBody>
          <a:bodyPr/>
          <a:lstStyle/>
          <a:p>
            <a:pPr>
              <a:defRPr/>
            </a:pPr>
            <a:r>
              <a:rPr lang="fr-FR" dirty="0"/>
              <a:t>Modifier les styles du texte du masque</a:t>
            </a:r>
            <a:br>
              <a:rPr lang="fr-FR" dirty="0"/>
            </a:br>
            <a:r>
              <a:rPr lang="fr-FR" dirty="0"/>
              <a:t>Deuxième niveau</a:t>
            </a:r>
            <a:br>
              <a:rPr lang="fr-FR" dirty="0"/>
            </a:br>
            <a:r>
              <a:rPr lang="fr-FR" dirty="0"/>
              <a:t>Troisième niveau</a:t>
            </a:r>
            <a:br>
              <a:rPr lang="fr-FR" dirty="0"/>
            </a:br>
            <a:r>
              <a:rPr lang="fr-FR" dirty="0"/>
              <a:t>Quatrième niveau</a:t>
            </a:r>
            <a:br>
              <a:rPr lang="fr-FR" dirty="0"/>
            </a:br>
            <a:r>
              <a:rPr lang="fr-FR" dirty="0"/>
              <a:t>Cinquième niveau</a:t>
            </a:r>
            <a:endParaRPr dirty="0"/>
          </a:p>
        </p:txBody>
      </p:sp>
      <p:sp>
        <p:nvSpPr>
          <p:cNvPr id="6" name="Espace réservé du contenu 3"/>
          <p:cNvSpPr>
            <a:spLocks noGrp="1"/>
          </p:cNvSpPr>
          <p:nvPr>
            <p:ph sz="half" idx="2"/>
          </p:nvPr>
        </p:nvSpPr>
        <p:spPr bwMode="auto">
          <a:xfrm>
            <a:off x="6172200" y="1825625"/>
            <a:ext cx="5181600" cy="4351338"/>
          </a:xfrm>
        </p:spPr>
        <p:txBody>
          <a:bodyPr/>
          <a:lstStyle/>
          <a:p>
            <a:pPr>
              <a:defRPr/>
            </a:pPr>
            <a:r>
              <a:rPr lang="fr-FR" dirty="0"/>
              <a:t>Modifier les styles du texte du masque</a:t>
            </a:r>
            <a:br>
              <a:rPr lang="fr-FR" dirty="0"/>
            </a:br>
            <a:r>
              <a:rPr lang="fr-FR" dirty="0"/>
              <a:t>Deuxième niveau</a:t>
            </a:r>
            <a:br>
              <a:rPr lang="fr-FR" dirty="0"/>
            </a:br>
            <a:r>
              <a:rPr lang="fr-FR" dirty="0"/>
              <a:t>Troisième niveau</a:t>
            </a:r>
            <a:br>
              <a:rPr lang="fr-FR" dirty="0"/>
            </a:br>
            <a:r>
              <a:rPr lang="fr-FR" dirty="0"/>
              <a:t>Quatrième niveau</a:t>
            </a:r>
            <a:br>
              <a:rPr lang="fr-FR" dirty="0"/>
            </a:br>
            <a:r>
              <a:rPr lang="fr-FR" dirty="0"/>
              <a:t>Cinquième niveau</a:t>
            </a:r>
            <a:endParaRPr dirty="0"/>
          </a:p>
        </p:txBody>
      </p:sp>
      <p:sp>
        <p:nvSpPr>
          <p:cNvPr id="7" name="Espace réservé du numéro de diapositive 6"/>
          <p:cNvSpPr>
            <a:spLocks noGrp="1"/>
          </p:cNvSpPr>
          <p:nvPr>
            <p:ph type="sldNum" sz="quarter" idx="12"/>
          </p:nvPr>
        </p:nvSpPr>
        <p:spPr bwMode="auto"/>
        <p:txBody>
          <a:bodyPr/>
          <a:lstStyle/>
          <a:p>
            <a:pPr>
              <a:defRPr/>
            </a:pPr>
            <a:fld id="{D790D672-BA00-0B43-97D0-8AFD030C778C}" type="slidenum">
              <a:rPr lang="fr-FR"/>
              <a:t>‹N°›</a:t>
            </a:fld>
            <a:endParaRPr lang="fr-FR"/>
          </a:p>
        </p:txBody>
      </p:sp>
      <p:sp>
        <p:nvSpPr>
          <p:cNvPr id="9" name="Espace réservé de la date 3"/>
          <p:cNvSpPr>
            <a:spLocks noGrp="1"/>
          </p:cNvSpPr>
          <p:nvPr>
            <p:ph type="dt" sz="half" idx="13"/>
          </p:nvPr>
        </p:nvSpPr>
        <p:spPr bwMode="auto">
          <a:xfrm>
            <a:off x="4724399" y="635635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r>
              <a:rPr lang="fr-FR"/>
              <a:t>21-22 October 2025</a:t>
            </a:r>
            <a:endParaRPr/>
          </a:p>
        </p:txBody>
      </p:sp>
      <p:sp>
        <p:nvSpPr>
          <p:cNvPr id="10" name="Espace réservé du pied de page 4"/>
          <p:cNvSpPr>
            <a:spLocks noGrp="1"/>
          </p:cNvSpPr>
          <p:nvPr>
            <p:ph type="ftr" sz="quarter" idx="3"/>
          </p:nvPr>
        </p:nvSpPr>
        <p:spPr bwMode="auto">
          <a:xfrm>
            <a:off x="838200" y="6356350"/>
            <a:ext cx="38862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fr-FR"/>
              <a:t>ModStatSAP Workshop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lvl1pPr>
              <a:defRPr>
                <a:latin typeface="Typo Grotesk" panose="02000500000000000000" pitchFamily="2" charset="77"/>
              </a:defRPr>
            </a:lvl1pPr>
          </a:lstStyle>
          <a:p>
            <a:pPr>
              <a:defRPr/>
            </a:pPr>
            <a:r>
              <a:rPr lang="fr-FR" dirty="0"/>
              <a:t>Modifiez le style du titre</a:t>
            </a:r>
            <a:endParaRPr dirty="0"/>
          </a:p>
        </p:txBody>
      </p:sp>
      <p:sp>
        <p:nvSpPr>
          <p:cNvPr id="5" name="Espace réservé du numéro de diapositive 4"/>
          <p:cNvSpPr>
            <a:spLocks noGrp="1"/>
          </p:cNvSpPr>
          <p:nvPr>
            <p:ph type="sldNum" sz="quarter" idx="12"/>
          </p:nvPr>
        </p:nvSpPr>
        <p:spPr bwMode="auto"/>
        <p:txBody>
          <a:bodyPr/>
          <a:lstStyle/>
          <a:p>
            <a:pPr>
              <a:defRPr/>
            </a:pPr>
            <a:fld id="{D790D672-BA00-0B43-97D0-8AFD030C778C}" type="slidenum">
              <a:rPr lang="fr-FR"/>
              <a:t>‹N°›</a:t>
            </a:fld>
            <a:endParaRPr lang="fr-FR"/>
          </a:p>
        </p:txBody>
      </p:sp>
      <p:sp>
        <p:nvSpPr>
          <p:cNvPr id="7" name="Espace réservé de la date 3"/>
          <p:cNvSpPr>
            <a:spLocks noGrp="1"/>
          </p:cNvSpPr>
          <p:nvPr>
            <p:ph type="dt" sz="half" idx="2"/>
          </p:nvPr>
        </p:nvSpPr>
        <p:spPr bwMode="auto">
          <a:xfrm>
            <a:off x="4724399" y="635635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r>
              <a:rPr lang="fr-FR"/>
              <a:t>21-22 October 2025</a:t>
            </a:r>
            <a:endParaRPr/>
          </a:p>
        </p:txBody>
      </p:sp>
      <p:sp>
        <p:nvSpPr>
          <p:cNvPr id="8" name="Espace réservé du pied de page 4"/>
          <p:cNvSpPr>
            <a:spLocks noGrp="1"/>
          </p:cNvSpPr>
          <p:nvPr>
            <p:ph type="ftr" sz="quarter" idx="3"/>
          </p:nvPr>
        </p:nvSpPr>
        <p:spPr bwMode="auto">
          <a:xfrm>
            <a:off x="838200" y="6356350"/>
            <a:ext cx="38862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fr-FR"/>
              <a:t>ModStatSAP Workshop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2"/>
          </p:nvPr>
        </p:nvSpPr>
        <p:spPr bwMode="auto"/>
        <p:txBody>
          <a:bodyPr/>
          <a:lstStyle/>
          <a:p>
            <a:pPr>
              <a:defRPr/>
            </a:pPr>
            <a:fld id="{D790D672-BA00-0B43-97D0-8AFD030C778C}" type="slidenum">
              <a:rPr lang="fr-FR"/>
              <a:t>‹N°›</a:t>
            </a:fld>
            <a:endParaRPr lang="fr-FR"/>
          </a:p>
        </p:txBody>
      </p:sp>
      <p:sp>
        <p:nvSpPr>
          <p:cNvPr id="6" name="Espace réservé de la date 3"/>
          <p:cNvSpPr>
            <a:spLocks noGrp="1"/>
          </p:cNvSpPr>
          <p:nvPr>
            <p:ph type="dt" sz="half" idx="2"/>
          </p:nvPr>
        </p:nvSpPr>
        <p:spPr bwMode="auto">
          <a:xfrm>
            <a:off x="4724399" y="635635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r>
              <a:rPr lang="fr-FR"/>
              <a:t>21-22 October 2025</a:t>
            </a:r>
            <a:endParaRPr/>
          </a:p>
        </p:txBody>
      </p:sp>
      <p:sp>
        <p:nvSpPr>
          <p:cNvPr id="7" name="Espace réservé du pied de page 4"/>
          <p:cNvSpPr>
            <a:spLocks noGrp="1"/>
          </p:cNvSpPr>
          <p:nvPr>
            <p:ph type="ftr" sz="quarter" idx="3"/>
          </p:nvPr>
        </p:nvSpPr>
        <p:spPr bwMode="auto">
          <a:xfrm>
            <a:off x="838200" y="6356350"/>
            <a:ext cx="38862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fr-FR"/>
              <a:t>ModStatSAP Workshop </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Page de garde">
    <p:spTree>
      <p:nvGrpSpPr>
        <p:cNvPr id="1" name=""/>
        <p:cNvGrpSpPr/>
        <p:nvPr/>
      </p:nvGrpSpPr>
      <p:grpSpPr>
        <a:xfrm>
          <a:off x="0" y="0"/>
          <a:ext cx="0" cy="0"/>
          <a:chOff x="0" y="0"/>
          <a:chExt cx="0" cy="0"/>
        </a:xfrm>
      </p:grpSpPr>
      <p:pic>
        <p:nvPicPr>
          <p:cNvPr id="7" name="Image 6" descr="Une image contenant texte, carte de visite, graphiques vectoriels&#10;&#10;Description générée automatiquement">
            <a:extLst>
              <a:ext uri="{FF2B5EF4-FFF2-40B4-BE49-F238E27FC236}">
                <a16:creationId xmlns:a16="http://schemas.microsoft.com/office/drawing/2014/main" id="{FC508A5E-2036-4468-9193-F5AFCA45BE90}"/>
              </a:ext>
            </a:extLst>
          </p:cNvPr>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0" y="680514"/>
            <a:ext cx="5667108" cy="6177485"/>
          </a:xfrm>
          <a:prstGeom prst="rect">
            <a:avLst/>
          </a:prstGeom>
        </p:spPr>
      </p:pic>
      <p:sp>
        <p:nvSpPr>
          <p:cNvPr id="2" name="Title 1"/>
          <p:cNvSpPr>
            <a:spLocks noGrp="1"/>
          </p:cNvSpPr>
          <p:nvPr>
            <p:ph type="ctrTitle"/>
          </p:nvPr>
        </p:nvSpPr>
        <p:spPr>
          <a:xfrm>
            <a:off x="581191" y="4521087"/>
            <a:ext cx="10993549" cy="723011"/>
          </a:xfrm>
          <a:prstGeom prst="rect">
            <a:avLst/>
          </a:prstGeom>
          <a:effectLst/>
        </p:spPr>
        <p:txBody>
          <a:bodyPr anchor="b">
            <a:normAutofit/>
          </a:bodyPr>
          <a:lstStyle>
            <a:lvl1pPr algn="ctr">
              <a:defRPr sz="36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581194" y="5244099"/>
            <a:ext cx="10993546" cy="590321"/>
          </a:xfrm>
        </p:spPr>
        <p:txBody>
          <a:bodyPr anchor="t">
            <a:normAutofit/>
          </a:bodyPr>
          <a:lstStyle>
            <a:lvl1pPr marL="0" indent="0" algn="ctr">
              <a:buNone/>
              <a:defRPr sz="1600" cap="all">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5" name="Footer Placeholder 4"/>
          <p:cNvSpPr>
            <a:spLocks noGrp="1"/>
          </p:cNvSpPr>
          <p:nvPr>
            <p:ph type="ftr" sz="quarter" idx="11"/>
          </p:nvPr>
        </p:nvSpPr>
        <p:spPr>
          <a:xfrm>
            <a:off x="581192" y="6396484"/>
            <a:ext cx="6917210" cy="365125"/>
          </a:xfrm>
        </p:spPr>
        <p:txBody>
          <a:bodyPr/>
          <a:lstStyle>
            <a:lvl1pPr>
              <a:defRPr>
                <a:solidFill>
                  <a:schemeClr val="tx2"/>
                </a:solidFill>
              </a:defRPr>
            </a:lvl1pPr>
          </a:lstStyle>
          <a:p>
            <a:r>
              <a:rPr lang="en-US"/>
              <a:t>ModStatSAP Workshop </a:t>
            </a:r>
            <a:endParaRPr lang="en-US" dirty="0"/>
          </a:p>
        </p:txBody>
      </p:sp>
      <p:sp>
        <p:nvSpPr>
          <p:cNvPr id="6" name="Slide Number Placeholder 5"/>
          <p:cNvSpPr>
            <a:spLocks noGrp="1"/>
          </p:cNvSpPr>
          <p:nvPr>
            <p:ph type="sldNum" sz="quarter" idx="12"/>
          </p:nvPr>
        </p:nvSpPr>
        <p:spPr>
          <a:xfrm>
            <a:off x="10558300" y="6400810"/>
            <a:ext cx="1016440" cy="365125"/>
          </a:xfrm>
        </p:spPr>
        <p:txBody>
          <a:bodyPr/>
          <a:lstStyle>
            <a:lvl1pPr>
              <a:defRPr>
                <a:solidFill>
                  <a:schemeClr val="tx2"/>
                </a:solidFill>
              </a:defRPr>
            </a:lvl1pPr>
          </a:lstStyle>
          <a:p>
            <a:fld id="{D57F1E4F-1CFF-5643-939E-217C01CDF565}" type="slidenum">
              <a:rPr lang="en-US" smtClean="0"/>
              <a:pPr/>
              <a:t>‹N°›</a:t>
            </a:fld>
            <a:endParaRPr lang="en-US" dirty="0"/>
          </a:p>
        </p:txBody>
      </p:sp>
      <p:grpSp>
        <p:nvGrpSpPr>
          <p:cNvPr id="8" name="Groupe 7">
            <a:extLst>
              <a:ext uri="{FF2B5EF4-FFF2-40B4-BE49-F238E27FC236}">
                <a16:creationId xmlns:a16="http://schemas.microsoft.com/office/drawing/2014/main" id="{BE91F4C7-8B03-4503-BBD0-C84F08E74F3B}"/>
              </a:ext>
            </a:extLst>
          </p:cNvPr>
          <p:cNvGrpSpPr/>
          <p:nvPr userDrawn="1"/>
        </p:nvGrpSpPr>
        <p:grpSpPr>
          <a:xfrm>
            <a:off x="440286" y="371758"/>
            <a:ext cx="11309338" cy="306072"/>
            <a:chOff x="440286" y="371758"/>
            <a:chExt cx="11309338" cy="306072"/>
          </a:xfrm>
        </p:grpSpPr>
        <p:sp>
          <p:nvSpPr>
            <p:cNvPr id="9" name="Rectangle 8">
              <a:extLst>
                <a:ext uri="{FF2B5EF4-FFF2-40B4-BE49-F238E27FC236}">
                  <a16:creationId xmlns:a16="http://schemas.microsoft.com/office/drawing/2014/main" id="{B15D3310-46AF-4522-A80E-65495A043E8D}"/>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AF865840-86D2-4A52-B3DD-6A61B27DA607}"/>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B046255C-F327-416F-94D1-16743E97A6EA}"/>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3DCEF783-0ABD-4536-B40E-A91B0FB18D89}"/>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63392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Espace réservé du titr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fr-FR"/>
              <a:t>Modifiez le style du titre</a:t>
            </a:r>
            <a:endParaRPr/>
          </a:p>
        </p:txBody>
      </p:sp>
      <p:sp>
        <p:nvSpPr>
          <p:cNvPr id="5" name="Espace réservé du text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a:defRPr/>
            </a:pPr>
            <a:r>
              <a:rPr lang="fr-FR"/>
              <a:t>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6" name="Espace réservé de la date 3"/>
          <p:cNvSpPr>
            <a:spLocks noGrp="1"/>
          </p:cNvSpPr>
          <p:nvPr>
            <p:ph type="dt" sz="half" idx="2"/>
          </p:nvPr>
        </p:nvSpPr>
        <p:spPr bwMode="auto">
          <a:xfrm>
            <a:off x="4724399" y="635635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r>
              <a:rPr lang="fr-FR"/>
              <a:t>21-22 October 2025</a:t>
            </a:r>
            <a:endParaRPr/>
          </a:p>
        </p:txBody>
      </p:sp>
      <p:sp>
        <p:nvSpPr>
          <p:cNvPr id="7" name="Espace réservé du pied de page 4"/>
          <p:cNvSpPr>
            <a:spLocks noGrp="1"/>
          </p:cNvSpPr>
          <p:nvPr>
            <p:ph type="ftr" sz="quarter" idx="3"/>
          </p:nvPr>
        </p:nvSpPr>
        <p:spPr bwMode="auto">
          <a:xfrm>
            <a:off x="838200" y="6356350"/>
            <a:ext cx="38862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r>
              <a:rPr lang="fr-FR"/>
              <a:t>ModStatSAP Workshop </a:t>
            </a:r>
            <a:endParaRPr/>
          </a:p>
        </p:txBody>
      </p:sp>
      <p:sp>
        <p:nvSpPr>
          <p:cNvPr id="8" name="Espace réservé du numéro de diapositiv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pPr>
              <a:defRPr/>
            </a:pPr>
            <a:fld id="{D790D672-BA00-0B43-97D0-8AFD030C778C}" type="slidenum">
              <a:rPr lang="fr-F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hf hdr="0"/>
  <p:txStyles>
    <p:titleStyle>
      <a:lvl1pPr algn="l" defTabSz="914400">
        <a:lnSpc>
          <a:spcPct val="90000"/>
        </a:lnSpc>
        <a:spcBef>
          <a:spcPts val="0"/>
        </a:spcBef>
        <a:buNone/>
        <a:defRPr lang="fr-FR" sz="4400">
          <a:solidFill>
            <a:schemeClr val="tx1"/>
          </a:solidFill>
          <a:latin typeface="Doppio One"/>
          <a:ea typeface="+mj-ea"/>
          <a:cs typeface="Arial"/>
        </a:defRPr>
      </a:lvl1pPr>
    </p:titleStyle>
    <p:bodyStyle>
      <a:lvl1pPr marL="228600" indent="-228600" algn="l" defTabSz="914400">
        <a:lnSpc>
          <a:spcPct val="90000"/>
        </a:lnSpc>
        <a:spcBef>
          <a:spcPts val="1000"/>
        </a:spcBef>
        <a:buFont typeface="Arial"/>
        <a:buChar char="•"/>
        <a:defRPr sz="2800" b="0" i="0">
          <a:solidFill>
            <a:schemeClr val="tx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999203"/>
            <a:ext cx="11034611" cy="483765"/>
          </a:xfrm>
          <a:prstGeom prst="rect">
            <a:avLst/>
          </a:prstGeom>
        </p:spPr>
        <p:txBody>
          <a:bodyPr vert="horz" lIns="91440" tIns="45720" rIns="91440" bIns="45720" rtlCol="0" anchor="b">
            <a:normAutofit/>
          </a:bodyPr>
          <a:lstStyle/>
          <a:p>
            <a:r>
              <a:rPr lang="fr-FR" dirty="0"/>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581192" y="6390221"/>
            <a:ext cx="6917210" cy="365125"/>
          </a:xfrm>
          <a:prstGeom prst="rect">
            <a:avLst/>
          </a:prstGeom>
        </p:spPr>
        <p:txBody>
          <a:bodyPr vert="horz" lIns="91440" tIns="45720" rIns="91440" bIns="45720" rtlCol="0" anchor="ctr"/>
          <a:lstStyle>
            <a:lvl1pPr algn="l">
              <a:defRPr sz="900" cap="all">
                <a:solidFill>
                  <a:schemeClr val="tx2"/>
                </a:solidFill>
              </a:defRPr>
            </a:lvl1pPr>
          </a:lstStyle>
          <a:p>
            <a:r>
              <a:rPr lang="en-US"/>
              <a:t>ModStatSAP Workshop </a:t>
            </a:r>
            <a:endParaRPr lang="en-US" dirty="0"/>
          </a:p>
        </p:txBody>
      </p:sp>
      <p:sp>
        <p:nvSpPr>
          <p:cNvPr id="6" name="Slide Number Placeholder 5"/>
          <p:cNvSpPr>
            <a:spLocks noGrp="1"/>
          </p:cNvSpPr>
          <p:nvPr>
            <p:ph type="sldNum" sz="quarter" idx="4"/>
          </p:nvPr>
        </p:nvSpPr>
        <p:spPr>
          <a:xfrm>
            <a:off x="10558300" y="6394547"/>
            <a:ext cx="1052510" cy="365125"/>
          </a:xfrm>
          <a:prstGeom prst="rect">
            <a:avLst/>
          </a:prstGeom>
        </p:spPr>
        <p:txBody>
          <a:bodyPr vert="horz" lIns="91440" tIns="45720" rIns="91440" bIns="45720" rtlCol="0" anchor="ctr"/>
          <a:lstStyle>
            <a:lvl1pPr algn="r">
              <a:defRPr sz="900">
                <a:solidFill>
                  <a:schemeClr val="tx2"/>
                </a:solidFill>
              </a:defRPr>
            </a:lvl1pPr>
          </a:lstStyle>
          <a:p>
            <a:fld id="{D57F1E4F-1CFF-5643-939E-217C01CDF565}" type="slidenum">
              <a:rPr lang="en-US" smtClean="0"/>
              <a:pPr/>
              <a:t>‹N°›</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e 11">
            <a:extLst>
              <a:ext uri="{FF2B5EF4-FFF2-40B4-BE49-F238E27FC236}">
                <a16:creationId xmlns:a16="http://schemas.microsoft.com/office/drawing/2014/main" id="{BE70773F-53CF-4DDB-A9C5-B95C652C358C}"/>
              </a:ext>
            </a:extLst>
          </p:cNvPr>
          <p:cNvGrpSpPr/>
          <p:nvPr userDrawn="1"/>
        </p:nvGrpSpPr>
        <p:grpSpPr>
          <a:xfrm>
            <a:off x="440286" y="371758"/>
            <a:ext cx="11309338" cy="306072"/>
            <a:chOff x="440286" y="371758"/>
            <a:chExt cx="11309338" cy="306072"/>
          </a:xfrm>
        </p:grpSpPr>
        <p:sp>
          <p:nvSpPr>
            <p:cNvPr id="13" name="Rectangle 12">
              <a:extLst>
                <a:ext uri="{FF2B5EF4-FFF2-40B4-BE49-F238E27FC236}">
                  <a16:creationId xmlns:a16="http://schemas.microsoft.com/office/drawing/2014/main" id="{57E91E04-5251-4F8F-A38A-0C0A0FCB32A5}"/>
                </a:ext>
              </a:extLst>
            </p:cNvPr>
            <p:cNvSpPr/>
            <p:nvPr userDrawn="1"/>
          </p:nvSpPr>
          <p:spPr>
            <a:xfrm>
              <a:off x="8907780" y="371758"/>
              <a:ext cx="2841844" cy="30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BA1FC68-D967-4D44-B3E7-FC7872419608}"/>
                </a:ext>
              </a:extLst>
            </p:cNvPr>
            <p:cNvSpPr/>
            <p:nvPr userDrawn="1"/>
          </p:nvSpPr>
          <p:spPr>
            <a:xfrm>
              <a:off x="440286" y="447871"/>
              <a:ext cx="9229750" cy="106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15237B00-9CEE-4A34-AB0C-87E32493DA2C}"/>
                </a:ext>
              </a:extLst>
            </p:cNvPr>
            <p:cNvSpPr/>
            <p:nvPr userDrawn="1"/>
          </p:nvSpPr>
          <p:spPr>
            <a:xfrm>
              <a:off x="9812886" y="447871"/>
              <a:ext cx="896944" cy="106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1F4DB5ED-40ED-4153-BB7E-1E6BA4C9BD00}"/>
                </a:ext>
              </a:extLst>
            </p:cNvPr>
            <p:cNvSpPr/>
            <p:nvPr userDrawn="1"/>
          </p:nvSpPr>
          <p:spPr>
            <a:xfrm>
              <a:off x="10852680" y="447871"/>
              <a:ext cx="896944" cy="106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60254818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hdr="0"/>
  <p:txStyles>
    <p:titleStyle>
      <a:lvl1pPr algn="l" defTabSz="457200" rtl="0" eaLnBrk="1" latinLnBrk="0" hangingPunct="1">
        <a:spcBef>
          <a:spcPct val="0"/>
        </a:spcBef>
        <a:buNone/>
        <a:defRPr sz="2800" b="0" kern="1200" cap="all">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bg2">
            <a:lumMod val="50000"/>
          </a:schemeClr>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mailto:lucie.michel@inrae.fr" TargetMode="External"/><Relationship Id="rId4" Type="http://schemas.openxmlformats.org/officeDocument/2006/relationships/hyperlink" Target="mailto:celine.dupuy@anses.f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49.png"/><Relationship Id="rId4" Type="http://schemas.openxmlformats.org/officeDocument/2006/relationships/image" Target="../media/image59.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sv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image" Target="../media/image84.jpeg"/></Relationships>
</file>

<file path=ppt/slides/_rels/slide27.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66.png"/><Relationship Id="rId7"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hyperlink" Target="https://svepm.org.uk/wp-content/uploads/2025/05/Bareille-UTOPIA-a-user-friendly-tool-for-evaluating-the-risk-of-introducing-animal-diseases-through-commercial-transactions.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8" Type="http://schemas.openxmlformats.org/officeDocument/2006/relationships/hyperlink" Target="https://forms.info.plateforme-esa.fr/5f2d139db95cee6b5063ce2e/Gz7jvCYBS_atbPUsoPDyDw/9XaqR7yzTH-ffFcXCXI2gw/form.html" TargetMode="External"/><Relationship Id="rId3" Type="http://schemas.openxmlformats.org/officeDocument/2006/relationships/image" Target="../media/image100.png"/><Relationship Id="rId7" Type="http://schemas.openxmlformats.org/officeDocument/2006/relationships/image" Target="../media/image103.png"/><Relationship Id="rId12" Type="http://schemas.openxmlformats.org/officeDocument/2006/relationships/hyperlink" Target="https://www.plateforme-esa.fr/fr/presentation"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102.png"/><Relationship Id="rId11" Type="http://schemas.openxmlformats.org/officeDocument/2006/relationships/hyperlink" Target="https://www.plateforme-esa.fr/" TargetMode="External"/><Relationship Id="rId5" Type="http://schemas.openxmlformats.org/officeDocument/2006/relationships/image" Target="../media/image101.png"/><Relationship Id="rId10" Type="http://schemas.openxmlformats.org/officeDocument/2006/relationships/image" Target="../media/image104.png"/><Relationship Id="rId4" Type="http://schemas.openxmlformats.org/officeDocument/2006/relationships/hyperlink" Target="https://www.frontiersin.org/journals/veterinary-science/articles/10.3389/fvets.2024.1249925/full" TargetMode="External"/><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05.png"/><Relationship Id="rId4" Type="http://schemas.openxmlformats.org/officeDocument/2006/relationships/image" Target="../media/image2.pn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06.png"/><Relationship Id="rId7" Type="http://schemas.openxmlformats.org/officeDocument/2006/relationships/image" Target="../media/image124.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g"/></Relationships>
</file>

<file path=ppt/slides/_rels/slide3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6.png"/><Relationship Id="rId7" Type="http://schemas.openxmlformats.org/officeDocument/2006/relationships/hyperlink" Target="https://plateforme-esv.fr/sites/default/files/2023-11/Dasboard_PWN_Nov2023.html"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hyperlink" Target="https://doi.org/10.1007/s10530-016-1173-7" TargetMode="External"/><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32.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7.jpg"/><Relationship Id="rId7" Type="http://schemas.openxmlformats.org/officeDocument/2006/relationships/image" Target="../media/image140.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06.png"/><Relationship Id="rId9" Type="http://schemas.openxmlformats.org/officeDocument/2006/relationships/image" Target="../media/image142.png"/></Relationships>
</file>

<file path=ppt/slides/_rels/slide4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9.png"/><Relationship Id="rId7" Type="http://schemas.openxmlformats.org/officeDocument/2006/relationships/image" Target="../media/image143.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hyperlink" Target="http://www.plateforme-sca.fr/" TargetMode="External"/><Relationship Id="rId5" Type="http://schemas.openxmlformats.org/officeDocument/2006/relationships/hyperlink" Target="http://www.plateforme-esv.fr/" TargetMode="External"/><Relationship Id="rId4" Type="http://schemas.openxmlformats.org/officeDocument/2006/relationships/hyperlink" Target="http://www.plateforme-esa.fr/" TargetMode="External"/><Relationship Id="rId9" Type="http://schemas.openxmlformats.org/officeDocument/2006/relationships/image" Target="../media/image14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1FF64C-02EC-5D0C-935C-291FECEF89C2}"/>
              </a:ext>
            </a:extLst>
          </p:cNvPr>
          <p:cNvSpPr>
            <a:spLocks noGrp="1"/>
          </p:cNvSpPr>
          <p:nvPr>
            <p:ph type="ctrTitle"/>
          </p:nvPr>
        </p:nvSpPr>
        <p:spPr/>
        <p:txBody>
          <a:bodyPr>
            <a:noAutofit/>
          </a:bodyPr>
          <a:lstStyle/>
          <a:p>
            <a:r>
              <a:rPr lang="fr-FR" sz="4400" dirty="0"/>
              <a:t>THE NATIONAL ANIMAL AND PLANT HEALTH SURVEILLANCE PLATFORMS</a:t>
            </a:r>
          </a:p>
        </p:txBody>
      </p:sp>
      <p:sp>
        <p:nvSpPr>
          <p:cNvPr id="3" name="Sous-titre 2">
            <a:extLst>
              <a:ext uri="{FF2B5EF4-FFF2-40B4-BE49-F238E27FC236}">
                <a16:creationId xmlns:a16="http://schemas.microsoft.com/office/drawing/2014/main" id="{198BC2BD-EC3C-3CF1-064B-C4B746A2E067}"/>
              </a:ext>
            </a:extLst>
          </p:cNvPr>
          <p:cNvSpPr>
            <a:spLocks noGrp="1"/>
          </p:cNvSpPr>
          <p:nvPr>
            <p:ph type="subTitle" idx="1"/>
          </p:nvPr>
        </p:nvSpPr>
        <p:spPr>
          <a:xfrm>
            <a:off x="1524000" y="3890070"/>
            <a:ext cx="9144000" cy="1195114"/>
          </a:xfrm>
        </p:spPr>
        <p:txBody>
          <a:bodyPr>
            <a:normAutofit/>
          </a:bodyPr>
          <a:lstStyle/>
          <a:p>
            <a:r>
              <a:rPr lang="fr-FR" dirty="0"/>
              <a:t>Céline Dupuy (Plateforme ESA – ANSES – Unité EAS) </a:t>
            </a:r>
          </a:p>
          <a:p>
            <a:r>
              <a:rPr lang="fr-FR" dirty="0"/>
              <a:t>And</a:t>
            </a:r>
          </a:p>
          <a:p>
            <a:r>
              <a:rPr lang="fr-FR" dirty="0"/>
              <a:t> Lucie Michel (Plateforme ESV - INRAE- BioSP - Equipe OPE)</a:t>
            </a:r>
          </a:p>
        </p:txBody>
      </p:sp>
      <p:sp>
        <p:nvSpPr>
          <p:cNvPr id="4" name="Espace réservé de la date 3">
            <a:extLst>
              <a:ext uri="{FF2B5EF4-FFF2-40B4-BE49-F238E27FC236}">
                <a16:creationId xmlns:a16="http://schemas.microsoft.com/office/drawing/2014/main" id="{196E4528-A422-EBEF-6BCC-A7DA47F95C84}"/>
              </a:ext>
            </a:extLst>
          </p:cNvPr>
          <p:cNvSpPr>
            <a:spLocks noGrp="1"/>
          </p:cNvSpPr>
          <p:nvPr>
            <p:ph type="dt" sz="half" idx="10"/>
          </p:nvPr>
        </p:nvSpPr>
        <p:spPr/>
        <p:txBody>
          <a:bodyPr/>
          <a:lstStyle/>
          <a:p>
            <a:r>
              <a:rPr lang="fr-FR"/>
              <a:t>21-22 October 2025</a:t>
            </a:r>
            <a:endParaRPr lang="fr-FR" dirty="0"/>
          </a:p>
        </p:txBody>
      </p:sp>
      <p:sp>
        <p:nvSpPr>
          <p:cNvPr id="5" name="Espace réservé du pied de page 4">
            <a:extLst>
              <a:ext uri="{FF2B5EF4-FFF2-40B4-BE49-F238E27FC236}">
                <a16:creationId xmlns:a16="http://schemas.microsoft.com/office/drawing/2014/main" id="{1FF8B756-6560-71E6-BABD-23D10DAFC4E1}"/>
              </a:ext>
            </a:extLst>
          </p:cNvPr>
          <p:cNvSpPr>
            <a:spLocks noGrp="1"/>
          </p:cNvSpPr>
          <p:nvPr>
            <p:ph type="ftr" sz="quarter" idx="11"/>
          </p:nvPr>
        </p:nvSpPr>
        <p:spPr/>
        <p:txBody>
          <a:bodyPr/>
          <a:lstStyle/>
          <a:p>
            <a:r>
              <a:rPr lang="fr-FR" dirty="0" err="1"/>
              <a:t>ModStatSAP</a:t>
            </a:r>
            <a:r>
              <a:rPr lang="fr-FR" dirty="0"/>
              <a:t> Workshop </a:t>
            </a:r>
          </a:p>
        </p:txBody>
      </p:sp>
      <p:sp>
        <p:nvSpPr>
          <p:cNvPr id="6" name="Espace réservé du numéro de diapositive 5">
            <a:extLst>
              <a:ext uri="{FF2B5EF4-FFF2-40B4-BE49-F238E27FC236}">
                <a16:creationId xmlns:a16="http://schemas.microsoft.com/office/drawing/2014/main" id="{5D6EB826-3493-5692-7483-1F19380927BA}"/>
              </a:ext>
            </a:extLst>
          </p:cNvPr>
          <p:cNvSpPr>
            <a:spLocks noGrp="1"/>
          </p:cNvSpPr>
          <p:nvPr>
            <p:ph type="sldNum" sz="quarter" idx="12"/>
          </p:nvPr>
        </p:nvSpPr>
        <p:spPr/>
        <p:txBody>
          <a:bodyPr/>
          <a:lstStyle/>
          <a:p>
            <a:pPr>
              <a:defRPr/>
            </a:pPr>
            <a:fld id="{D790D672-BA00-0B43-97D0-8AFD030C778C}" type="slidenum">
              <a:rPr lang="fr-FR" smtClean="0"/>
              <a:t>1</a:t>
            </a:fld>
            <a:endParaRPr lang="fr-FR"/>
          </a:p>
        </p:txBody>
      </p:sp>
      <p:pic>
        <p:nvPicPr>
          <p:cNvPr id="7" name="Image 6">
            <a:extLst>
              <a:ext uri="{FF2B5EF4-FFF2-40B4-BE49-F238E27FC236}">
                <a16:creationId xmlns:a16="http://schemas.microsoft.com/office/drawing/2014/main" id="{5E77DA55-05D4-D031-090D-F532DBF6141A}"/>
              </a:ext>
            </a:extLst>
          </p:cNvPr>
          <p:cNvPicPr>
            <a:picLocks noChangeAspect="1"/>
          </p:cNvPicPr>
          <p:nvPr/>
        </p:nvPicPr>
        <p:blipFill>
          <a:blip r:embed="rId3"/>
          <a:stretch>
            <a:fillRect/>
          </a:stretch>
        </p:blipFill>
        <p:spPr bwMode="auto">
          <a:xfrm>
            <a:off x="119335" y="6096968"/>
            <a:ext cx="591924" cy="644400"/>
          </a:xfrm>
          <a:prstGeom prst="rect">
            <a:avLst/>
          </a:prstGeom>
        </p:spPr>
      </p:pic>
      <p:sp>
        <p:nvSpPr>
          <p:cNvPr id="8" name="ZoneTexte 7">
            <a:extLst>
              <a:ext uri="{FF2B5EF4-FFF2-40B4-BE49-F238E27FC236}">
                <a16:creationId xmlns:a16="http://schemas.microsoft.com/office/drawing/2014/main" id="{6FCC1E05-7390-4F10-344D-71924A9D0E50}"/>
              </a:ext>
            </a:extLst>
          </p:cNvPr>
          <p:cNvSpPr txBox="1"/>
          <p:nvPr/>
        </p:nvSpPr>
        <p:spPr>
          <a:xfrm>
            <a:off x="4929654" y="5301208"/>
            <a:ext cx="2332690" cy="646331"/>
          </a:xfrm>
          <a:prstGeom prst="rect">
            <a:avLst/>
          </a:prstGeom>
          <a:noFill/>
        </p:spPr>
        <p:txBody>
          <a:bodyPr wrap="none" rtlCol="0">
            <a:spAutoFit/>
          </a:bodyPr>
          <a:lstStyle/>
          <a:p>
            <a:pPr algn="ctr"/>
            <a:r>
              <a:rPr lang="fr-FR" dirty="0">
                <a:hlinkClick r:id="rId4"/>
              </a:rPr>
              <a:t>celine.dupuy@anses.fr</a:t>
            </a:r>
            <a:endParaRPr lang="fr-FR" dirty="0"/>
          </a:p>
          <a:p>
            <a:pPr algn="ctr"/>
            <a:r>
              <a:rPr lang="fr-FR" dirty="0">
                <a:hlinkClick r:id="rId5"/>
              </a:rPr>
              <a:t>lucie.michel@inrae.fr</a:t>
            </a:r>
            <a:r>
              <a:rPr lang="fr-FR" dirty="0"/>
              <a:t> </a:t>
            </a:r>
          </a:p>
        </p:txBody>
      </p:sp>
    </p:spTree>
    <p:extLst>
      <p:ext uri="{BB962C8B-B14F-4D97-AF65-F5344CB8AC3E}">
        <p14:creationId xmlns:p14="http://schemas.microsoft.com/office/powerpoint/2010/main" val="285322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55896-368F-A785-77E7-7561F97A970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F6EA4B-6CE6-8839-ADE1-D0728FCC5CA1}"/>
              </a:ext>
            </a:extLst>
          </p:cNvPr>
          <p:cNvSpPr>
            <a:spLocks noGrp="1"/>
          </p:cNvSpPr>
          <p:nvPr>
            <p:ph type="title"/>
          </p:nvPr>
        </p:nvSpPr>
        <p:spPr/>
        <p:txBody>
          <a:bodyPr/>
          <a:lstStyle/>
          <a:p>
            <a:r>
              <a:rPr lang="fr-FR" dirty="0"/>
              <a:t>DELIVERABLES</a:t>
            </a:r>
          </a:p>
        </p:txBody>
      </p:sp>
      <p:sp>
        <p:nvSpPr>
          <p:cNvPr id="4" name="Espace réservé de la date 3">
            <a:extLst>
              <a:ext uri="{FF2B5EF4-FFF2-40B4-BE49-F238E27FC236}">
                <a16:creationId xmlns:a16="http://schemas.microsoft.com/office/drawing/2014/main" id="{C64937AD-FD84-5A38-8177-C4680D8F1200}"/>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571A01AE-2FC6-F941-9FF3-D757C7CD0397}"/>
              </a:ext>
            </a:extLst>
          </p:cNvPr>
          <p:cNvSpPr>
            <a:spLocks noGrp="1"/>
          </p:cNvSpPr>
          <p:nvPr>
            <p:ph type="ftr" sz="quarter" idx="11"/>
          </p:nvPr>
        </p:nvSpPr>
        <p:spPr/>
        <p:txBody>
          <a:bodyPr/>
          <a:lstStyle/>
          <a:p>
            <a:r>
              <a:rPr lang="fr-FR"/>
              <a:t>ModStatSAP Workshop </a:t>
            </a:r>
            <a:endParaRPr lang="fr-FR" dirty="0"/>
          </a:p>
        </p:txBody>
      </p:sp>
      <p:sp>
        <p:nvSpPr>
          <p:cNvPr id="6" name="Espace réservé du numéro de diapositive 5">
            <a:extLst>
              <a:ext uri="{FF2B5EF4-FFF2-40B4-BE49-F238E27FC236}">
                <a16:creationId xmlns:a16="http://schemas.microsoft.com/office/drawing/2014/main" id="{F7AAF5BE-A3A6-7C7B-8C35-492C7C1988F6}"/>
              </a:ext>
            </a:extLst>
          </p:cNvPr>
          <p:cNvSpPr>
            <a:spLocks noGrp="1"/>
          </p:cNvSpPr>
          <p:nvPr>
            <p:ph type="sldNum" sz="quarter" idx="12"/>
          </p:nvPr>
        </p:nvSpPr>
        <p:spPr/>
        <p:txBody>
          <a:bodyPr/>
          <a:lstStyle/>
          <a:p>
            <a:pPr>
              <a:defRPr/>
            </a:pPr>
            <a:fld id="{D790D672-BA00-0B43-97D0-8AFD030C778C}" type="slidenum">
              <a:rPr lang="fr-FR" smtClean="0"/>
              <a:t>10</a:t>
            </a:fld>
            <a:endParaRPr lang="fr-FR"/>
          </a:p>
        </p:txBody>
      </p:sp>
      <p:pic>
        <p:nvPicPr>
          <p:cNvPr id="7" name="Image 6">
            <a:extLst>
              <a:ext uri="{FF2B5EF4-FFF2-40B4-BE49-F238E27FC236}">
                <a16:creationId xmlns:a16="http://schemas.microsoft.com/office/drawing/2014/main" id="{9F89793C-6E85-3377-BC7E-041D7DA5F054}"/>
              </a:ext>
            </a:extLst>
          </p:cNvPr>
          <p:cNvPicPr>
            <a:picLocks noChangeAspect="1"/>
          </p:cNvPicPr>
          <p:nvPr/>
        </p:nvPicPr>
        <p:blipFill>
          <a:blip r:embed="rId3"/>
          <a:stretch>
            <a:fillRect/>
          </a:stretch>
        </p:blipFill>
        <p:spPr bwMode="auto">
          <a:xfrm>
            <a:off x="119335" y="6096968"/>
            <a:ext cx="591924" cy="644400"/>
          </a:xfrm>
          <a:prstGeom prst="rect">
            <a:avLst/>
          </a:prstGeom>
        </p:spPr>
      </p:pic>
      <p:cxnSp>
        <p:nvCxnSpPr>
          <p:cNvPr id="8" name="Connecteur droit 7">
            <a:extLst>
              <a:ext uri="{FF2B5EF4-FFF2-40B4-BE49-F238E27FC236}">
                <a16:creationId xmlns:a16="http://schemas.microsoft.com/office/drawing/2014/main" id="{E58EF527-E89A-9C6C-32F2-AE1C24654BBB}"/>
              </a:ext>
            </a:extLst>
          </p:cNvPr>
          <p:cNvCxnSpPr/>
          <p:nvPr/>
        </p:nvCxnSpPr>
        <p:spPr>
          <a:xfrm>
            <a:off x="911424" y="1340768"/>
            <a:ext cx="554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4C3D7155-E087-E880-B994-3EA72AB41018}"/>
              </a:ext>
            </a:extLst>
          </p:cNvPr>
          <p:cNvSpPr>
            <a:spLocks noGrp="1"/>
          </p:cNvSpPr>
          <p:nvPr>
            <p:ph idx="1"/>
          </p:nvPr>
        </p:nvSpPr>
        <p:spPr>
          <a:xfrm>
            <a:off x="838199" y="1825625"/>
            <a:ext cx="8195773" cy="4351338"/>
          </a:xfrm>
        </p:spPr>
        <p:txBody>
          <a:bodyPr>
            <a:normAutofit fontScale="70000" lnSpcReduction="20000"/>
          </a:bodyPr>
          <a:lstStyle/>
          <a:p>
            <a:pPr marL="0" indent="0">
              <a:buNone/>
            </a:pPr>
            <a:r>
              <a:rPr lang="fr-FR" b="1" dirty="0"/>
              <a:t>R package </a:t>
            </a:r>
            <a:r>
              <a:rPr lang="en-US" b="1" dirty="0"/>
              <a:t>{</a:t>
            </a:r>
            <a:r>
              <a:rPr lang="en-US" b="1" dirty="0" err="1"/>
              <a:t>qdd</a:t>
            </a:r>
            <a:r>
              <a:rPr lang="en-US" b="1" dirty="0"/>
              <a:t>} : Data quality and cleansing </a:t>
            </a:r>
          </a:p>
          <a:p>
            <a:pPr marL="0" indent="0">
              <a:buNone/>
            </a:pPr>
            <a:endParaRPr lang="fr-FR" dirty="0"/>
          </a:p>
          <a:p>
            <a:pPr marL="0" indent="0">
              <a:buNone/>
            </a:pPr>
            <a:r>
              <a:rPr lang="fr-FR" dirty="0" err="1"/>
              <a:t>Functions</a:t>
            </a:r>
            <a:r>
              <a:rPr lang="fr-FR" dirty="0"/>
              <a:t> to control </a:t>
            </a:r>
            <a:r>
              <a:rPr lang="fr-FR" u="sng" dirty="0"/>
              <a:t>data </a:t>
            </a:r>
            <a:r>
              <a:rPr lang="fr-FR" u="sng" dirty="0" err="1"/>
              <a:t>quality</a:t>
            </a:r>
            <a:r>
              <a:rPr lang="fr-FR" dirty="0"/>
              <a:t>:</a:t>
            </a:r>
            <a:endParaRPr lang="fr-FR" b="1" dirty="0"/>
          </a:p>
          <a:p>
            <a:r>
              <a:rPr lang="fr-FR" b="1" dirty="0" err="1"/>
              <a:t>Completeness</a:t>
            </a:r>
            <a:r>
              <a:rPr lang="fr-FR" dirty="0"/>
              <a:t>: </a:t>
            </a:r>
            <a:r>
              <a:rPr lang="fr-FR" dirty="0" err="1"/>
              <a:t>quality</a:t>
            </a:r>
            <a:r>
              <a:rPr lang="fr-FR" dirty="0"/>
              <a:t> of a </a:t>
            </a:r>
            <a:r>
              <a:rPr lang="fr-FR" dirty="0" err="1"/>
              <a:t>dataset</a:t>
            </a:r>
            <a:r>
              <a:rPr lang="fr-FR" dirty="0"/>
              <a:t> </a:t>
            </a:r>
            <a:r>
              <a:rPr lang="fr-FR" dirty="0" err="1"/>
              <a:t>with</a:t>
            </a:r>
            <a:r>
              <a:rPr lang="fr-FR" dirty="0"/>
              <a:t> no </a:t>
            </a:r>
            <a:r>
              <a:rPr lang="fr-FR" dirty="0" err="1"/>
              <a:t>missing</a:t>
            </a:r>
            <a:r>
              <a:rPr lang="fr-FR" dirty="0"/>
              <a:t> values</a:t>
            </a:r>
          </a:p>
          <a:p>
            <a:r>
              <a:rPr lang="fr-FR" b="1" dirty="0" err="1"/>
              <a:t>Validity</a:t>
            </a:r>
            <a:r>
              <a:rPr lang="fr-FR" dirty="0"/>
              <a:t>: </a:t>
            </a:r>
            <a:r>
              <a:rPr lang="fr-FR" dirty="0" err="1"/>
              <a:t>consistency</a:t>
            </a:r>
            <a:r>
              <a:rPr lang="fr-FR" dirty="0"/>
              <a:t> </a:t>
            </a:r>
            <a:r>
              <a:rPr lang="fr-FR" dirty="0" err="1"/>
              <a:t>between</a:t>
            </a:r>
            <a:r>
              <a:rPr lang="fr-FR" dirty="0"/>
              <a:t> the </a:t>
            </a:r>
            <a:r>
              <a:rPr lang="fr-FR" dirty="0" err="1"/>
              <a:t>collected</a:t>
            </a:r>
            <a:r>
              <a:rPr lang="fr-FR" dirty="0"/>
              <a:t> data and the </a:t>
            </a:r>
            <a:r>
              <a:rPr lang="fr-FR" dirty="0" err="1"/>
              <a:t>actual</a:t>
            </a:r>
            <a:r>
              <a:rPr lang="fr-FR" dirty="0"/>
              <a:t> value</a:t>
            </a:r>
          </a:p>
          <a:p>
            <a:r>
              <a:rPr lang="fr-FR" b="1" dirty="0" err="1"/>
              <a:t>Consistency</a:t>
            </a:r>
            <a:r>
              <a:rPr lang="fr-FR" dirty="0"/>
              <a:t>: </a:t>
            </a:r>
            <a:r>
              <a:rPr lang="fr-FR" dirty="0" err="1"/>
              <a:t>logical</a:t>
            </a:r>
            <a:r>
              <a:rPr lang="fr-FR" dirty="0"/>
              <a:t> </a:t>
            </a:r>
            <a:r>
              <a:rPr lang="fr-FR" dirty="0" err="1"/>
              <a:t>organization</a:t>
            </a:r>
            <a:r>
              <a:rPr lang="fr-FR" dirty="0"/>
              <a:t> or absence of contradiction </a:t>
            </a:r>
            <a:r>
              <a:rPr lang="fr-FR" dirty="0" err="1"/>
              <a:t>among</a:t>
            </a:r>
            <a:r>
              <a:rPr lang="fr-FR" dirty="0"/>
              <a:t> </a:t>
            </a:r>
            <a:r>
              <a:rPr lang="fr-FR" dirty="0" err="1"/>
              <a:t>several</a:t>
            </a:r>
            <a:r>
              <a:rPr lang="fr-FR" dirty="0"/>
              <a:t> </a:t>
            </a:r>
            <a:r>
              <a:rPr lang="fr-FR" dirty="0" err="1"/>
              <a:t>related</a:t>
            </a:r>
            <a:r>
              <a:rPr lang="fr-FR" dirty="0"/>
              <a:t> data points</a:t>
            </a:r>
          </a:p>
          <a:p>
            <a:endParaRPr lang="fr-FR" dirty="0"/>
          </a:p>
          <a:p>
            <a:pPr marL="0" indent="0">
              <a:buNone/>
            </a:pPr>
            <a:r>
              <a:rPr lang="fr-FR" dirty="0" err="1"/>
              <a:t>Functions</a:t>
            </a:r>
            <a:r>
              <a:rPr lang="fr-FR" dirty="0"/>
              <a:t> to </a:t>
            </a:r>
            <a:r>
              <a:rPr lang="fr-FR" u="sng" dirty="0"/>
              <a:t>clean data</a:t>
            </a:r>
            <a:r>
              <a:rPr lang="fr-FR" dirty="0"/>
              <a:t>:</a:t>
            </a:r>
          </a:p>
          <a:p>
            <a:r>
              <a:rPr lang="fr-FR" dirty="0" err="1"/>
              <a:t>Homogeneity</a:t>
            </a:r>
            <a:endParaRPr lang="fr-FR" dirty="0"/>
          </a:p>
          <a:p>
            <a:r>
              <a:rPr lang="fr-FR" dirty="0" err="1"/>
              <a:t>Interoperability</a:t>
            </a:r>
            <a:endParaRPr lang="fr-FR" dirty="0"/>
          </a:p>
          <a:p>
            <a:r>
              <a:rPr lang="fr-FR" dirty="0" err="1"/>
              <a:t>Reliability</a:t>
            </a:r>
            <a:endParaRPr lang="fr-FR" dirty="0"/>
          </a:p>
          <a:p>
            <a:endParaRPr lang="fr-FR" dirty="0"/>
          </a:p>
        </p:txBody>
      </p:sp>
      <p:sp>
        <p:nvSpPr>
          <p:cNvPr id="9" name="Flèche vers la droite 8">
            <a:extLst>
              <a:ext uri="{FF2B5EF4-FFF2-40B4-BE49-F238E27FC236}">
                <a16:creationId xmlns:a16="http://schemas.microsoft.com/office/drawing/2014/main" id="{17CBAEF4-E0C9-EC85-1650-C27690DDD206}"/>
              </a:ext>
            </a:extLst>
          </p:cNvPr>
          <p:cNvSpPr/>
          <p:nvPr/>
        </p:nvSpPr>
        <p:spPr>
          <a:xfrm>
            <a:off x="8486641" y="2303367"/>
            <a:ext cx="978408" cy="484632"/>
          </a:xfrm>
          <a:prstGeom prst="rightArrow">
            <a:avLst/>
          </a:prstGeom>
          <a:solidFill>
            <a:srgbClr val="980098"/>
          </a:solidFill>
          <a:ln>
            <a:solidFill>
              <a:srgbClr val="9800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vers la droite 9">
            <a:extLst>
              <a:ext uri="{FF2B5EF4-FFF2-40B4-BE49-F238E27FC236}">
                <a16:creationId xmlns:a16="http://schemas.microsoft.com/office/drawing/2014/main" id="{18BD5802-8CB3-BFE2-5754-73A218552D8A}"/>
              </a:ext>
            </a:extLst>
          </p:cNvPr>
          <p:cNvSpPr/>
          <p:nvPr/>
        </p:nvSpPr>
        <p:spPr>
          <a:xfrm>
            <a:off x="4439816" y="4581128"/>
            <a:ext cx="978408" cy="484632"/>
          </a:xfrm>
          <a:prstGeom prst="rightArrow">
            <a:avLst/>
          </a:prstGeom>
          <a:solidFill>
            <a:srgbClr val="980098"/>
          </a:solidFill>
          <a:ln>
            <a:solidFill>
              <a:srgbClr val="98009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2093AC2C-BC62-5906-91AD-B0EE61BC9ED4}"/>
              </a:ext>
            </a:extLst>
          </p:cNvPr>
          <p:cNvSpPr txBox="1"/>
          <p:nvPr/>
        </p:nvSpPr>
        <p:spPr>
          <a:xfrm>
            <a:off x="9595754" y="2920506"/>
            <a:ext cx="1540806" cy="369332"/>
          </a:xfrm>
          <a:prstGeom prst="rect">
            <a:avLst/>
          </a:prstGeom>
          <a:noFill/>
        </p:spPr>
        <p:txBody>
          <a:bodyPr wrap="none" rtlCol="0">
            <a:spAutoFit/>
          </a:bodyPr>
          <a:lstStyle/>
          <a:p>
            <a:r>
              <a:rPr lang="fr-FR" b="1" dirty="0" err="1"/>
              <a:t>Quality</a:t>
            </a:r>
            <a:r>
              <a:rPr lang="fr-FR" b="1" dirty="0"/>
              <a:t> report</a:t>
            </a:r>
          </a:p>
        </p:txBody>
      </p:sp>
      <p:sp>
        <p:nvSpPr>
          <p:cNvPr id="12" name="ZoneTexte 11">
            <a:extLst>
              <a:ext uri="{FF2B5EF4-FFF2-40B4-BE49-F238E27FC236}">
                <a16:creationId xmlns:a16="http://schemas.microsoft.com/office/drawing/2014/main" id="{8A3DA5B4-8EBA-8B32-48FF-1E1AFED12DBD}"/>
              </a:ext>
            </a:extLst>
          </p:cNvPr>
          <p:cNvSpPr txBox="1"/>
          <p:nvPr/>
        </p:nvSpPr>
        <p:spPr>
          <a:xfrm>
            <a:off x="5672643" y="4650835"/>
            <a:ext cx="1486304" cy="369332"/>
          </a:xfrm>
          <a:prstGeom prst="rect">
            <a:avLst/>
          </a:prstGeom>
          <a:noFill/>
        </p:spPr>
        <p:txBody>
          <a:bodyPr wrap="none" rtlCol="0">
            <a:spAutoFit/>
          </a:bodyPr>
          <a:lstStyle/>
          <a:p>
            <a:r>
              <a:rPr lang="fr-FR" b="1" dirty="0"/>
              <a:t>Clean </a:t>
            </a:r>
            <a:r>
              <a:rPr lang="fr-FR" b="1" dirty="0" err="1"/>
              <a:t>dataset</a:t>
            </a:r>
            <a:endParaRPr lang="fr-FR" b="1" dirty="0"/>
          </a:p>
        </p:txBody>
      </p:sp>
      <p:pic>
        <p:nvPicPr>
          <p:cNvPr id="38914" name="Picture 2">
            <a:extLst>
              <a:ext uri="{FF2B5EF4-FFF2-40B4-BE49-F238E27FC236}">
                <a16:creationId xmlns:a16="http://schemas.microsoft.com/office/drawing/2014/main" id="{998BB28D-CC60-927F-C197-BC69A726FD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855"/>
          <a:stretch>
            <a:fillRect/>
          </a:stretch>
        </p:blipFill>
        <p:spPr bwMode="auto">
          <a:xfrm>
            <a:off x="8711356" y="1340768"/>
            <a:ext cx="3289300" cy="168961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21A52F6-2500-D03C-4E0C-DD3C52FA0B9B}"/>
              </a:ext>
            </a:extLst>
          </p:cNvPr>
          <p:cNvSpPr/>
          <p:nvPr/>
        </p:nvSpPr>
        <p:spPr>
          <a:xfrm>
            <a:off x="7553163" y="5248284"/>
            <a:ext cx="4375485" cy="1425220"/>
          </a:xfrm>
          <a:prstGeom prst="rect">
            <a:avLst/>
          </a:prstGeom>
          <a:noFill/>
          <a:ln w="19050">
            <a:solidFill>
              <a:srgbClr val="009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9F698D45-ADDA-CBAC-727E-A870FE38585F}"/>
              </a:ext>
            </a:extLst>
          </p:cNvPr>
          <p:cNvSpPr txBox="1"/>
          <p:nvPr/>
        </p:nvSpPr>
        <p:spPr>
          <a:xfrm>
            <a:off x="9033973" y="5589240"/>
            <a:ext cx="2784737" cy="738664"/>
          </a:xfrm>
          <a:prstGeom prst="rect">
            <a:avLst/>
          </a:prstGeom>
          <a:noFill/>
          <a:ln>
            <a:solidFill>
              <a:schemeClr val="tx1"/>
            </a:solidFill>
          </a:ln>
        </p:spPr>
        <p:txBody>
          <a:bodyPr wrap="none" rtlCol="0">
            <a:spAutoFit/>
          </a:bodyPr>
          <a:lstStyle/>
          <a:p>
            <a:pPr algn="ctr"/>
            <a:r>
              <a:rPr lang="fr-FR" sz="1400" dirty="0"/>
              <a:t>Plateforme ESV, ESA et SCA (2025). </a:t>
            </a:r>
          </a:p>
          <a:p>
            <a:pPr algn="ctr"/>
            <a:r>
              <a:rPr lang="fr-FR" sz="1400" i="1" dirty="0"/>
              <a:t>{</a:t>
            </a:r>
            <a:r>
              <a:rPr lang="fr-FR" sz="1400" i="1" dirty="0" err="1"/>
              <a:t>qdd</a:t>
            </a:r>
            <a:r>
              <a:rPr lang="fr-FR" sz="1400" i="1" dirty="0"/>
              <a:t>} </a:t>
            </a:r>
            <a:r>
              <a:rPr lang="fr-FR" sz="1400" dirty="0"/>
              <a:t>: Data </a:t>
            </a:r>
            <a:r>
              <a:rPr lang="fr-FR" sz="1400" dirty="0" err="1"/>
              <a:t>quality</a:t>
            </a:r>
            <a:r>
              <a:rPr lang="fr-FR" sz="1400" dirty="0"/>
              <a:t> and </a:t>
            </a:r>
            <a:r>
              <a:rPr lang="fr-FR" sz="1400" dirty="0" err="1"/>
              <a:t>cleansing</a:t>
            </a:r>
            <a:r>
              <a:rPr lang="fr-FR" sz="1400" dirty="0"/>
              <a:t> </a:t>
            </a:r>
          </a:p>
          <a:p>
            <a:pPr algn="ctr"/>
            <a:r>
              <a:rPr lang="fr-FR" sz="1400" dirty="0"/>
              <a:t>support package </a:t>
            </a:r>
            <a:endParaRPr lang="fr-FR" sz="1100" dirty="0"/>
          </a:p>
        </p:txBody>
      </p:sp>
      <p:pic>
        <p:nvPicPr>
          <p:cNvPr id="20" name="Image 19">
            <a:extLst>
              <a:ext uri="{FF2B5EF4-FFF2-40B4-BE49-F238E27FC236}">
                <a16:creationId xmlns:a16="http://schemas.microsoft.com/office/drawing/2014/main" id="{69678665-9F18-1227-42E3-17DE41AF42A6}"/>
              </a:ext>
            </a:extLst>
          </p:cNvPr>
          <p:cNvPicPr>
            <a:picLocks noChangeAspect="1"/>
          </p:cNvPicPr>
          <p:nvPr/>
        </p:nvPicPr>
        <p:blipFill>
          <a:blip r:embed="rId5"/>
          <a:stretch>
            <a:fillRect/>
          </a:stretch>
        </p:blipFill>
        <p:spPr>
          <a:xfrm>
            <a:off x="7685734" y="5327975"/>
            <a:ext cx="1252656" cy="1252656"/>
          </a:xfrm>
          <a:prstGeom prst="rect">
            <a:avLst/>
          </a:prstGeom>
        </p:spPr>
      </p:pic>
    </p:spTree>
    <p:extLst>
      <p:ext uri="{BB962C8B-B14F-4D97-AF65-F5344CB8AC3E}">
        <p14:creationId xmlns:p14="http://schemas.microsoft.com/office/powerpoint/2010/main" val="2179391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50E7C16-CC0D-CFCD-DA78-C3EA8E4A4B07}"/>
              </a:ext>
            </a:extLst>
          </p:cNvPr>
          <p:cNvSpPr>
            <a:spLocks noGrp="1"/>
          </p:cNvSpPr>
          <p:nvPr>
            <p:ph type="sldNum" sz="quarter" idx="12"/>
          </p:nvPr>
        </p:nvSpPr>
        <p:spPr>
          <a:xfrm>
            <a:off x="8610600" y="6356350"/>
            <a:ext cx="2743200" cy="365125"/>
          </a:xfrm>
        </p:spPr>
        <p:txBody>
          <a:bodyPr/>
          <a:lstStyle/>
          <a:p>
            <a:fld id="{D790D672-BA00-0B43-97D0-8AFD030C778C}" type="slidenum">
              <a:rPr lang="fr-FR" smtClean="0"/>
              <a:pPr/>
              <a:t>11</a:t>
            </a:fld>
            <a:endParaRPr lang="fr-FR"/>
          </a:p>
        </p:txBody>
      </p:sp>
      <p:sp>
        <p:nvSpPr>
          <p:cNvPr id="3" name="Espace réservé de la date 2">
            <a:extLst>
              <a:ext uri="{FF2B5EF4-FFF2-40B4-BE49-F238E27FC236}">
                <a16:creationId xmlns:a16="http://schemas.microsoft.com/office/drawing/2014/main" id="{169EB099-BBED-9195-A46D-C7DAD23A65D1}"/>
              </a:ext>
            </a:extLst>
          </p:cNvPr>
          <p:cNvSpPr>
            <a:spLocks noGrp="1"/>
          </p:cNvSpPr>
          <p:nvPr>
            <p:ph type="dt" sz="half" idx="2"/>
          </p:nvPr>
        </p:nvSpPr>
        <p:spPr>
          <a:xfrm>
            <a:off x="4724399" y="6356350"/>
            <a:ext cx="2743200" cy="365125"/>
          </a:xfrm>
        </p:spPr>
        <p:txBody>
          <a:bodyPr/>
          <a:lstStyle/>
          <a:p>
            <a:r>
              <a:rPr lang="fr-FR"/>
              <a:t>21-22 October 2025</a:t>
            </a:r>
          </a:p>
        </p:txBody>
      </p:sp>
      <p:sp>
        <p:nvSpPr>
          <p:cNvPr id="4" name="Espace réservé du pied de page 3">
            <a:extLst>
              <a:ext uri="{FF2B5EF4-FFF2-40B4-BE49-F238E27FC236}">
                <a16:creationId xmlns:a16="http://schemas.microsoft.com/office/drawing/2014/main" id="{4D72BA0A-6C94-118C-2D64-1C70B707C8D7}"/>
              </a:ext>
            </a:extLst>
          </p:cNvPr>
          <p:cNvSpPr>
            <a:spLocks noGrp="1"/>
          </p:cNvSpPr>
          <p:nvPr>
            <p:ph type="ftr" sz="quarter" idx="3"/>
          </p:nvPr>
        </p:nvSpPr>
        <p:spPr>
          <a:xfrm>
            <a:off x="838200" y="6356350"/>
            <a:ext cx="3886200" cy="365125"/>
          </a:xfrm>
        </p:spPr>
        <p:txBody>
          <a:bodyPr/>
          <a:lstStyle/>
          <a:p>
            <a:r>
              <a:rPr lang="fr-FR"/>
              <a:t>ModStatSAP Workshop </a:t>
            </a:r>
            <a:endParaRPr lang="fr-FR" dirty="0"/>
          </a:p>
        </p:txBody>
      </p:sp>
      <p:sp>
        <p:nvSpPr>
          <p:cNvPr id="7" name="ZoneTexte 6">
            <a:extLst>
              <a:ext uri="{FF2B5EF4-FFF2-40B4-BE49-F238E27FC236}">
                <a16:creationId xmlns:a16="http://schemas.microsoft.com/office/drawing/2014/main" id="{B4741BBA-BA0F-3B6F-C8A4-DC199795FA5A}"/>
              </a:ext>
            </a:extLst>
          </p:cNvPr>
          <p:cNvSpPr txBox="1"/>
          <p:nvPr/>
        </p:nvSpPr>
        <p:spPr>
          <a:xfrm>
            <a:off x="4724399" y="2753633"/>
            <a:ext cx="6196137" cy="1323439"/>
          </a:xfrm>
          <a:prstGeom prst="rect">
            <a:avLst/>
          </a:prstGeom>
          <a:noFill/>
        </p:spPr>
        <p:txBody>
          <a:bodyPr wrap="square" rtlCol="0">
            <a:spAutoFit/>
          </a:bodyPr>
          <a:lstStyle/>
          <a:p>
            <a:r>
              <a:rPr lang="fr-FR" sz="4000" dirty="0"/>
              <a:t>NATIONAL ANIMAL HEALTH SURVEILLANCE PLATFORM</a:t>
            </a:r>
          </a:p>
        </p:txBody>
      </p:sp>
      <p:pic>
        <p:nvPicPr>
          <p:cNvPr id="17" name="Image 16">
            <a:extLst>
              <a:ext uri="{FF2B5EF4-FFF2-40B4-BE49-F238E27FC236}">
                <a16:creationId xmlns:a16="http://schemas.microsoft.com/office/drawing/2014/main" id="{A78F3EEF-7183-C959-26B7-1026FE341DBE}"/>
              </a:ext>
            </a:extLst>
          </p:cNvPr>
          <p:cNvPicPr>
            <a:picLocks noChangeAspect="1"/>
          </p:cNvPicPr>
          <p:nvPr/>
        </p:nvPicPr>
        <p:blipFill>
          <a:blip r:embed="rId3"/>
          <a:stretch>
            <a:fillRect/>
          </a:stretch>
        </p:blipFill>
        <p:spPr>
          <a:xfrm>
            <a:off x="2014522" y="2117560"/>
            <a:ext cx="2480233" cy="2700112"/>
          </a:xfrm>
          <a:prstGeom prst="rect">
            <a:avLst/>
          </a:prstGeom>
        </p:spPr>
      </p:pic>
      <p:pic>
        <p:nvPicPr>
          <p:cNvPr id="5" name="Image 4">
            <a:extLst>
              <a:ext uri="{FF2B5EF4-FFF2-40B4-BE49-F238E27FC236}">
                <a16:creationId xmlns:a16="http://schemas.microsoft.com/office/drawing/2014/main" id="{FC6B5020-627A-A90C-BBB4-9C0ACAF374CD}"/>
              </a:ext>
            </a:extLst>
          </p:cNvPr>
          <p:cNvPicPr>
            <a:picLocks noChangeAspect="1"/>
          </p:cNvPicPr>
          <p:nvPr/>
        </p:nvPicPr>
        <p:blipFill>
          <a:blip r:embed="rId4"/>
          <a:stretch>
            <a:fillRect/>
          </a:stretch>
        </p:blipFill>
        <p:spPr>
          <a:xfrm>
            <a:off x="4243074" y="5006432"/>
            <a:ext cx="6623620" cy="1178240"/>
          </a:xfrm>
          <a:prstGeom prst="rect">
            <a:avLst/>
          </a:prstGeom>
        </p:spPr>
      </p:pic>
      <p:sp>
        <p:nvSpPr>
          <p:cNvPr id="11" name="ZoneTexte 10">
            <a:extLst>
              <a:ext uri="{FF2B5EF4-FFF2-40B4-BE49-F238E27FC236}">
                <a16:creationId xmlns:a16="http://schemas.microsoft.com/office/drawing/2014/main" id="{638DB605-19D9-48A7-BFC7-74F63298E7FF}"/>
              </a:ext>
            </a:extLst>
          </p:cNvPr>
          <p:cNvSpPr txBox="1"/>
          <p:nvPr/>
        </p:nvSpPr>
        <p:spPr>
          <a:xfrm>
            <a:off x="4210436" y="4727386"/>
            <a:ext cx="65143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7F7F7F"/>
                </a:solidFill>
                <a:effectLst/>
                <a:uLnTx/>
                <a:uFillTx/>
                <a:latin typeface="Tw Cen MT" panose="020B0602020104020603"/>
                <a:ea typeface="+mn-ea"/>
                <a:cs typeface="+mn-cs"/>
              </a:rPr>
              <a:t>NAHSP </a:t>
            </a:r>
            <a:r>
              <a:rPr kumimoji="0" lang="fr-FR" sz="1800" b="0" i="0" u="none" strike="noStrike" kern="1200" cap="none" spc="0" normalizeH="0" baseline="0" noProof="0" dirty="0" err="1">
                <a:ln>
                  <a:noFill/>
                </a:ln>
                <a:solidFill>
                  <a:srgbClr val="7F7F7F"/>
                </a:solidFill>
                <a:effectLst/>
                <a:uLnTx/>
                <a:uFillTx/>
                <a:latin typeface="Tw Cen MT" panose="020B0602020104020603"/>
                <a:ea typeface="+mn-ea"/>
                <a:cs typeface="+mn-cs"/>
              </a:rPr>
              <a:t>steering</a:t>
            </a:r>
            <a:r>
              <a:rPr kumimoji="0" lang="fr-FR" sz="1800" b="0" i="0" u="none" strike="noStrike" kern="1200" cap="none" spc="0" normalizeH="0" baseline="0" noProof="0" dirty="0">
                <a:ln>
                  <a:noFill/>
                </a:ln>
                <a:solidFill>
                  <a:srgbClr val="7F7F7F"/>
                </a:solidFill>
                <a:effectLst/>
                <a:uLnTx/>
                <a:uFillTx/>
                <a:latin typeface="Tw Cen MT" panose="020B0602020104020603"/>
                <a:ea typeface="+mn-ea"/>
                <a:cs typeface="+mn-cs"/>
              </a:rPr>
              <a:t> </a:t>
            </a:r>
            <a:r>
              <a:rPr kumimoji="0" lang="fr-FR" sz="1800" b="0" i="0" u="none" strike="noStrike" kern="1200" cap="none" spc="0" normalizeH="0" baseline="0" noProof="0" dirty="0" err="1">
                <a:ln>
                  <a:noFill/>
                </a:ln>
                <a:solidFill>
                  <a:srgbClr val="7F7F7F"/>
                </a:solidFill>
                <a:effectLst/>
                <a:uLnTx/>
                <a:uFillTx/>
                <a:latin typeface="Tw Cen MT" panose="020B0602020104020603"/>
                <a:ea typeface="+mn-ea"/>
                <a:cs typeface="+mn-cs"/>
              </a:rPr>
              <a:t>commitee</a:t>
            </a:r>
            <a:r>
              <a:rPr kumimoji="0" lang="fr-FR" sz="1800" b="0" i="0" u="none" strike="noStrike" kern="1200" cap="none" spc="0" normalizeH="0" baseline="0" noProof="0" dirty="0">
                <a:ln>
                  <a:noFill/>
                </a:ln>
                <a:solidFill>
                  <a:srgbClr val="7F7F7F"/>
                </a:solidFill>
                <a:effectLst/>
                <a:uLnTx/>
                <a:uFillTx/>
                <a:latin typeface="Tw Cen MT" panose="020B0602020104020603"/>
                <a:ea typeface="+mn-ea"/>
                <a:cs typeface="+mn-cs"/>
              </a:rPr>
              <a:t> institutions</a:t>
            </a:r>
          </a:p>
        </p:txBody>
      </p:sp>
      <p:sp>
        <p:nvSpPr>
          <p:cNvPr id="12" name="ZoneTexte 11">
            <a:extLst>
              <a:ext uri="{FF2B5EF4-FFF2-40B4-BE49-F238E27FC236}">
                <a16:creationId xmlns:a16="http://schemas.microsoft.com/office/drawing/2014/main" id="{32964996-6DD6-4D4C-A853-84022401B68F}"/>
              </a:ext>
            </a:extLst>
          </p:cNvPr>
          <p:cNvSpPr txBox="1"/>
          <p:nvPr/>
        </p:nvSpPr>
        <p:spPr>
          <a:xfrm>
            <a:off x="263352" y="6505484"/>
            <a:ext cx="8229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7F7F7F"/>
                </a:solidFill>
                <a:effectLst/>
                <a:uLnTx/>
                <a:uFillTx/>
                <a:latin typeface="Tw Cen MT" panose="020B0602020104020603"/>
                <a:ea typeface="+mn-ea"/>
                <a:cs typeface="+mn-cs"/>
              </a:rPr>
              <a:t>Avec l’appui de Laura Gonzalez Tapia pour les représentations graphiques</a:t>
            </a:r>
          </a:p>
        </p:txBody>
      </p:sp>
    </p:spTree>
    <p:extLst>
      <p:ext uri="{BB962C8B-B14F-4D97-AF65-F5344CB8AC3E}">
        <p14:creationId xmlns:p14="http://schemas.microsoft.com/office/powerpoint/2010/main" val="4154013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C92DD23-AC84-4880-B674-6E53A37CE6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pic>
        <p:nvPicPr>
          <p:cNvPr id="6" name="Image 5">
            <a:extLst>
              <a:ext uri="{FF2B5EF4-FFF2-40B4-BE49-F238E27FC236}">
                <a16:creationId xmlns:a16="http://schemas.microsoft.com/office/drawing/2014/main" id="{1041F508-6586-4A64-8B78-E95DB4512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796" y="778932"/>
            <a:ext cx="9653323" cy="6079067"/>
          </a:xfrm>
          <a:prstGeom prst="rect">
            <a:avLst/>
          </a:prstGeom>
        </p:spPr>
      </p:pic>
      <p:sp>
        <p:nvSpPr>
          <p:cNvPr id="8" name="Espace réservé du pied de page 7">
            <a:extLst>
              <a:ext uri="{FF2B5EF4-FFF2-40B4-BE49-F238E27FC236}">
                <a16:creationId xmlns:a16="http://schemas.microsoft.com/office/drawing/2014/main" id="{5C3CCF03-0414-ED2A-6233-7922E6EB1593}"/>
              </a:ext>
            </a:extLst>
          </p:cNvPr>
          <p:cNvSpPr>
            <a:spLocks noGrp="1"/>
          </p:cNvSpPr>
          <p:nvPr>
            <p:ph type="ftr" sz="quarter" idx="11"/>
          </p:nvPr>
        </p:nvSpPr>
        <p:spPr/>
        <p:txBody>
          <a:bodyPr/>
          <a:lstStyle/>
          <a:p>
            <a:r>
              <a:rPr lang="en-US" dirty="0" err="1"/>
              <a:t>ModStatSAP</a:t>
            </a:r>
            <a:r>
              <a:rPr lang="en-US" dirty="0"/>
              <a:t> Workshop </a:t>
            </a:r>
          </a:p>
        </p:txBody>
      </p:sp>
    </p:spTree>
    <p:extLst>
      <p:ext uri="{BB962C8B-B14F-4D97-AF65-F5344CB8AC3E}">
        <p14:creationId xmlns:p14="http://schemas.microsoft.com/office/powerpoint/2010/main" val="853581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3420F6-F408-4971-96AC-63A4947A7677}"/>
              </a:ext>
            </a:extLst>
          </p:cNvPr>
          <p:cNvSpPr>
            <a:spLocks noGrp="1"/>
          </p:cNvSpPr>
          <p:nvPr>
            <p:ph type="title"/>
          </p:nvPr>
        </p:nvSpPr>
        <p:spPr/>
        <p:txBody>
          <a:bodyPr/>
          <a:lstStyle/>
          <a:p>
            <a:r>
              <a:rPr lang="fr-FR" dirty="0"/>
              <a:t>Omar-bovins: a </a:t>
            </a:r>
            <a:r>
              <a:rPr lang="fr-FR" dirty="0" err="1"/>
              <a:t>Syndromic</a:t>
            </a:r>
            <a:r>
              <a:rPr lang="fr-FR" dirty="0"/>
              <a:t> surveillance system</a:t>
            </a:r>
          </a:p>
        </p:txBody>
      </p:sp>
      <p:sp>
        <p:nvSpPr>
          <p:cNvPr id="3" name="Espace réservé du texte 2">
            <a:extLst>
              <a:ext uri="{FF2B5EF4-FFF2-40B4-BE49-F238E27FC236}">
                <a16:creationId xmlns:a16="http://schemas.microsoft.com/office/drawing/2014/main" id="{CC45FBB7-31BF-4C7C-BFA6-B5912789427F}"/>
              </a:ext>
            </a:extLst>
          </p:cNvPr>
          <p:cNvSpPr>
            <a:spLocks noGrp="1"/>
          </p:cNvSpPr>
          <p:nvPr>
            <p:ph type="body" idx="1"/>
          </p:nvPr>
        </p:nvSpPr>
        <p:spPr/>
        <p:txBody>
          <a:bodyPr/>
          <a:lstStyle/>
          <a:p>
            <a:r>
              <a:rPr lang="fr-FR" dirty="0"/>
              <a:t>Céline Dupuy, Carole Forfait, Emmanuel Garin, Guillaume Gerbier, Carole Sala </a:t>
            </a:r>
          </a:p>
        </p:txBody>
      </p:sp>
      <p:sp>
        <p:nvSpPr>
          <p:cNvPr id="4" name="Espace réservé du pied de page 3">
            <a:extLst>
              <a:ext uri="{FF2B5EF4-FFF2-40B4-BE49-F238E27FC236}">
                <a16:creationId xmlns:a16="http://schemas.microsoft.com/office/drawing/2014/main" id="{101E1596-5A0B-4630-8BFD-D3BD7C8DA0C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595959"/>
                </a:solidFill>
                <a:effectLst/>
                <a:uLnTx/>
                <a:uFillTx/>
                <a:latin typeface="Tw Cen MT" panose="020B0602020104020603"/>
                <a:ea typeface="+mn-ea"/>
                <a:cs typeface="+mn-cs"/>
              </a:rPr>
              <a:t>ModStatSAP Workshop </a:t>
            </a:r>
            <a:endParaRPr kumimoji="0" lang="en-US" sz="900" b="0" i="0" u="none" strike="noStrike" kern="1200" cap="all" spc="0" normalizeH="0" baseline="0" noProof="0" dirty="0">
              <a:ln>
                <a:noFill/>
              </a:ln>
              <a:solidFill>
                <a:srgbClr val="595959"/>
              </a:solidFill>
              <a:effectLst/>
              <a:uLnTx/>
              <a:uFillTx/>
              <a:latin typeface="Tw Cen MT" panose="020B0602020104020603"/>
              <a:ea typeface="+mn-ea"/>
              <a:cs typeface="+mn-cs"/>
            </a:endParaRPr>
          </a:p>
        </p:txBody>
      </p:sp>
      <p:sp>
        <p:nvSpPr>
          <p:cNvPr id="5" name="Espace réservé du numéro de diapositive 4">
            <a:extLst>
              <a:ext uri="{FF2B5EF4-FFF2-40B4-BE49-F238E27FC236}">
                <a16:creationId xmlns:a16="http://schemas.microsoft.com/office/drawing/2014/main" id="{E3B01833-6D4B-4372-8BFB-8F05AEC6DD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pic>
        <p:nvPicPr>
          <p:cNvPr id="6" name="Image 5">
            <a:extLst>
              <a:ext uri="{FF2B5EF4-FFF2-40B4-BE49-F238E27FC236}">
                <a16:creationId xmlns:a16="http://schemas.microsoft.com/office/drawing/2014/main" id="{B1765C78-BADE-4945-BDFB-54EBBA8AF281}"/>
              </a:ext>
            </a:extLst>
          </p:cNvPr>
          <p:cNvPicPr>
            <a:picLocks noChangeAspect="1"/>
          </p:cNvPicPr>
          <p:nvPr/>
        </p:nvPicPr>
        <p:blipFill>
          <a:blip r:embed="rId3"/>
          <a:stretch>
            <a:fillRect/>
          </a:stretch>
        </p:blipFill>
        <p:spPr>
          <a:xfrm>
            <a:off x="9406172" y="1123030"/>
            <a:ext cx="2304256" cy="1536478"/>
          </a:xfrm>
          <a:prstGeom prst="rect">
            <a:avLst/>
          </a:prstGeom>
        </p:spPr>
      </p:pic>
      <p:pic>
        <p:nvPicPr>
          <p:cNvPr id="8" name="Image 7">
            <a:extLst>
              <a:ext uri="{FF2B5EF4-FFF2-40B4-BE49-F238E27FC236}">
                <a16:creationId xmlns:a16="http://schemas.microsoft.com/office/drawing/2014/main" id="{9EAFD592-E78B-43B5-ABB5-20B031C1B24B}"/>
              </a:ext>
            </a:extLst>
          </p:cNvPr>
          <p:cNvPicPr>
            <a:picLocks noChangeAspect="1"/>
          </p:cNvPicPr>
          <p:nvPr/>
        </p:nvPicPr>
        <p:blipFill>
          <a:blip r:embed="rId4"/>
          <a:stretch>
            <a:fillRect/>
          </a:stretch>
        </p:blipFill>
        <p:spPr>
          <a:xfrm>
            <a:off x="1774863" y="5695598"/>
            <a:ext cx="1699987" cy="1053992"/>
          </a:xfrm>
          <a:prstGeom prst="rect">
            <a:avLst/>
          </a:prstGeom>
        </p:spPr>
      </p:pic>
      <p:pic>
        <p:nvPicPr>
          <p:cNvPr id="10" name="Image 9">
            <a:extLst>
              <a:ext uri="{FF2B5EF4-FFF2-40B4-BE49-F238E27FC236}">
                <a16:creationId xmlns:a16="http://schemas.microsoft.com/office/drawing/2014/main" id="{563B8342-6D1C-4351-BE4D-FF407BC81931}"/>
              </a:ext>
            </a:extLst>
          </p:cNvPr>
          <p:cNvPicPr>
            <a:picLocks noChangeAspect="1"/>
          </p:cNvPicPr>
          <p:nvPr/>
        </p:nvPicPr>
        <p:blipFill>
          <a:blip r:embed="rId5"/>
          <a:stretch>
            <a:fillRect/>
          </a:stretch>
        </p:blipFill>
        <p:spPr>
          <a:xfrm>
            <a:off x="3599210" y="5978407"/>
            <a:ext cx="1258277" cy="726536"/>
          </a:xfrm>
          <a:prstGeom prst="rect">
            <a:avLst/>
          </a:prstGeom>
        </p:spPr>
      </p:pic>
      <p:pic>
        <p:nvPicPr>
          <p:cNvPr id="12" name="Image 11">
            <a:extLst>
              <a:ext uri="{FF2B5EF4-FFF2-40B4-BE49-F238E27FC236}">
                <a16:creationId xmlns:a16="http://schemas.microsoft.com/office/drawing/2014/main" id="{C466AE09-B3BC-4A60-8C09-F815B3B5369F}"/>
              </a:ext>
            </a:extLst>
          </p:cNvPr>
          <p:cNvPicPr>
            <a:picLocks noChangeAspect="1"/>
          </p:cNvPicPr>
          <p:nvPr/>
        </p:nvPicPr>
        <p:blipFill>
          <a:blip r:embed="rId6"/>
          <a:stretch>
            <a:fillRect/>
          </a:stretch>
        </p:blipFill>
        <p:spPr>
          <a:xfrm>
            <a:off x="7825078" y="5953951"/>
            <a:ext cx="892074" cy="872540"/>
          </a:xfrm>
          <a:prstGeom prst="rect">
            <a:avLst/>
          </a:prstGeom>
        </p:spPr>
      </p:pic>
      <p:sp>
        <p:nvSpPr>
          <p:cNvPr id="13" name="ZoneTexte 12">
            <a:extLst>
              <a:ext uri="{FF2B5EF4-FFF2-40B4-BE49-F238E27FC236}">
                <a16:creationId xmlns:a16="http://schemas.microsoft.com/office/drawing/2014/main" id="{EBBB9E65-BEB3-4116-9716-546D81BC3F32}"/>
              </a:ext>
            </a:extLst>
          </p:cNvPr>
          <p:cNvSpPr txBox="1"/>
          <p:nvPr/>
        </p:nvSpPr>
        <p:spPr>
          <a:xfrm>
            <a:off x="1861073" y="5561704"/>
            <a:ext cx="28938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7F7F7F"/>
                </a:solidFill>
                <a:effectLst/>
                <a:uLnTx/>
                <a:uFillTx/>
                <a:latin typeface="Tw Cen MT" panose="020B0602020104020603"/>
                <a:ea typeface="+mn-ea"/>
                <a:cs typeface="+mn-cs"/>
              </a:rPr>
              <a:t>Governance</a:t>
            </a:r>
            <a:endParaRPr kumimoji="0" lang="fr-FR" sz="1800" b="0" i="0" u="none" strike="noStrike" kern="1200" cap="none" spc="0" normalizeH="0" baseline="0" noProof="0" dirty="0">
              <a:ln>
                <a:noFill/>
              </a:ln>
              <a:solidFill>
                <a:srgbClr val="7F7F7F"/>
              </a:solidFill>
              <a:effectLst/>
              <a:uLnTx/>
              <a:uFillTx/>
              <a:latin typeface="Tw Cen MT" panose="020B0602020104020603"/>
              <a:ea typeface="+mn-ea"/>
              <a:cs typeface="+mn-cs"/>
            </a:endParaRPr>
          </a:p>
        </p:txBody>
      </p:sp>
      <p:sp>
        <p:nvSpPr>
          <p:cNvPr id="14" name="ZoneTexte 13">
            <a:extLst>
              <a:ext uri="{FF2B5EF4-FFF2-40B4-BE49-F238E27FC236}">
                <a16:creationId xmlns:a16="http://schemas.microsoft.com/office/drawing/2014/main" id="{4D9F94BC-0412-4953-A022-3C10F12943BF}"/>
              </a:ext>
            </a:extLst>
          </p:cNvPr>
          <p:cNvSpPr txBox="1"/>
          <p:nvPr/>
        </p:nvSpPr>
        <p:spPr>
          <a:xfrm>
            <a:off x="6646985" y="5606631"/>
            <a:ext cx="28938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7F7F7F"/>
                </a:solidFill>
                <a:effectLst/>
                <a:uLnTx/>
                <a:uFillTx/>
                <a:latin typeface="Tw Cen MT" panose="020B0602020104020603"/>
                <a:ea typeface="+mn-ea"/>
                <a:cs typeface="+mn-cs"/>
              </a:rPr>
              <a:t>Technical</a:t>
            </a:r>
            <a:r>
              <a:rPr kumimoji="0" lang="fr-FR" sz="1800" b="0" i="0" u="none" strike="noStrike" kern="1200" cap="none" spc="0" normalizeH="0" baseline="0" noProof="0" dirty="0">
                <a:ln>
                  <a:noFill/>
                </a:ln>
                <a:solidFill>
                  <a:srgbClr val="7F7F7F"/>
                </a:solidFill>
                <a:effectLst/>
                <a:uLnTx/>
                <a:uFillTx/>
                <a:latin typeface="Tw Cen MT" panose="020B0602020104020603"/>
                <a:ea typeface="+mn-ea"/>
                <a:cs typeface="+mn-cs"/>
              </a:rPr>
              <a:t> support</a:t>
            </a:r>
          </a:p>
        </p:txBody>
      </p:sp>
    </p:spTree>
    <p:extLst>
      <p:ext uri="{BB962C8B-B14F-4D97-AF65-F5344CB8AC3E}">
        <p14:creationId xmlns:p14="http://schemas.microsoft.com/office/powerpoint/2010/main" val="1775171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7241BB-73E2-4B7E-A111-181064C926FE}"/>
              </a:ext>
            </a:extLst>
          </p:cNvPr>
          <p:cNvSpPr>
            <a:spLocks noGrp="1"/>
          </p:cNvSpPr>
          <p:nvPr>
            <p:ph type="title"/>
          </p:nvPr>
        </p:nvSpPr>
        <p:spPr/>
        <p:txBody>
          <a:bodyPr>
            <a:normAutofit fontScale="90000"/>
          </a:bodyPr>
          <a:lstStyle/>
          <a:p>
            <a:r>
              <a:rPr lang="fr-FR" dirty="0" err="1"/>
              <a:t>synergy</a:t>
            </a:r>
            <a:r>
              <a:rPr lang="fr-FR" dirty="0"/>
              <a:t> </a:t>
            </a:r>
            <a:r>
              <a:rPr lang="fr-FR" dirty="0" err="1"/>
              <a:t>between</a:t>
            </a:r>
            <a:r>
              <a:rPr lang="fr-FR" dirty="0"/>
              <a:t> surveillance and </a:t>
            </a:r>
            <a:r>
              <a:rPr lang="fr-FR" dirty="0" err="1"/>
              <a:t>research</a:t>
            </a:r>
            <a:endParaRPr lang="fr-FR" dirty="0"/>
          </a:p>
        </p:txBody>
      </p:sp>
      <p:sp>
        <p:nvSpPr>
          <p:cNvPr id="3" name="Espace réservé du pied de page 2">
            <a:extLst>
              <a:ext uri="{FF2B5EF4-FFF2-40B4-BE49-F238E27FC236}">
                <a16:creationId xmlns:a16="http://schemas.microsoft.com/office/drawing/2014/main" id="{A84461DA-C219-4134-AFC0-CD75DC263EB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595959"/>
                </a:solidFill>
                <a:effectLst/>
                <a:uLnTx/>
                <a:uFillTx/>
                <a:latin typeface="Tw Cen MT" panose="020B0602020104020603"/>
                <a:ea typeface="+mn-ea"/>
                <a:cs typeface="+mn-cs"/>
              </a:rPr>
              <a:t>ModStatSAP Workshop </a:t>
            </a:r>
            <a:endParaRPr kumimoji="0" lang="en-US" sz="900" b="0" i="0" u="none" strike="noStrike" kern="1200" cap="all" spc="0" normalizeH="0" baseline="0" noProof="0" dirty="0">
              <a:ln>
                <a:noFill/>
              </a:ln>
              <a:solidFill>
                <a:srgbClr val="595959"/>
              </a:solidFill>
              <a:effectLst/>
              <a:uLnTx/>
              <a:uFillTx/>
              <a:latin typeface="Tw Cen MT" panose="020B0602020104020603"/>
              <a:ea typeface="+mn-ea"/>
              <a:cs typeface="+mn-cs"/>
            </a:endParaRPr>
          </a:p>
        </p:txBody>
      </p:sp>
      <p:sp>
        <p:nvSpPr>
          <p:cNvPr id="4" name="Espace réservé du numéro de diapositive 3">
            <a:extLst>
              <a:ext uri="{FF2B5EF4-FFF2-40B4-BE49-F238E27FC236}">
                <a16:creationId xmlns:a16="http://schemas.microsoft.com/office/drawing/2014/main" id="{4E98C43E-B329-43E2-B8FF-CD34A692F4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sp>
        <p:nvSpPr>
          <p:cNvPr id="5" name="Rectangle 17">
            <a:extLst>
              <a:ext uri="{FF2B5EF4-FFF2-40B4-BE49-F238E27FC236}">
                <a16:creationId xmlns:a16="http://schemas.microsoft.com/office/drawing/2014/main" id="{8ACE125D-909E-445B-A294-D9056C8A2AFB}"/>
              </a:ext>
            </a:extLst>
          </p:cNvPr>
          <p:cNvSpPr txBox="1">
            <a:spLocks noChangeArrowheads="1"/>
          </p:cNvSpPr>
          <p:nvPr/>
        </p:nvSpPr>
        <p:spPr bwMode="auto">
          <a:xfrm>
            <a:off x="589239" y="1996483"/>
            <a:ext cx="3786071" cy="755584"/>
          </a:xfrm>
          <a:prstGeom prst="rect">
            <a:avLst/>
          </a:prstGeom>
          <a:noFill/>
          <a:ln>
            <a:noFill/>
          </a:ln>
          <a:extLst>
            <a:ext uri="{FAA26D3D-D897-4be2-8F04-BA451C77F1D7}">
              <ma14:placeholderFlag xmlns:ma14="http://schemas.microsoft.com/office/mac/drawingml/2011/main" xmlns="" val="1"/>
            </a:ext>
          </a:extLst>
        </p:spPr>
        <p:txBody>
          <a:bodyPr anchor="t"/>
          <a:lstStyle>
            <a:lvl1pPr algn="l" rtl="0" eaLnBrk="0" fontAlgn="base" hangingPunct="0">
              <a:spcBef>
                <a:spcPct val="0"/>
              </a:spcBef>
              <a:spcAft>
                <a:spcPct val="0"/>
              </a:spcAft>
              <a:defRPr sz="2667" b="1" cap="none">
                <a:solidFill>
                  <a:schemeClr val="tx1"/>
                </a:solidFill>
                <a:latin typeface="Arial"/>
                <a:ea typeface="ＭＳ Ｐゴシック" charset="0"/>
                <a:cs typeface="Geneva" charset="-128"/>
              </a:defRPr>
            </a:lvl1pPr>
            <a:lvl2pPr algn="l" rtl="0" eaLnBrk="0" fontAlgn="base" hangingPunct="0">
              <a:spcBef>
                <a:spcPct val="0"/>
              </a:spcBef>
              <a:spcAft>
                <a:spcPct val="0"/>
              </a:spcAft>
              <a:defRPr sz="3867" b="1">
                <a:solidFill>
                  <a:srgbClr val="004080"/>
                </a:solidFill>
                <a:latin typeface="Arial" charset="0"/>
                <a:ea typeface="ＭＳ Ｐゴシック" charset="0"/>
                <a:cs typeface="Geneva" charset="-128"/>
              </a:defRPr>
            </a:lvl2pPr>
            <a:lvl3pPr algn="l" rtl="0" eaLnBrk="0" fontAlgn="base" hangingPunct="0">
              <a:spcBef>
                <a:spcPct val="0"/>
              </a:spcBef>
              <a:spcAft>
                <a:spcPct val="0"/>
              </a:spcAft>
              <a:defRPr sz="3867" b="1">
                <a:solidFill>
                  <a:srgbClr val="004080"/>
                </a:solidFill>
                <a:latin typeface="Arial" charset="0"/>
                <a:ea typeface="ＭＳ Ｐゴシック" charset="0"/>
                <a:cs typeface="Geneva" charset="-128"/>
              </a:defRPr>
            </a:lvl3pPr>
            <a:lvl4pPr algn="l" rtl="0" eaLnBrk="0" fontAlgn="base" hangingPunct="0">
              <a:spcBef>
                <a:spcPct val="0"/>
              </a:spcBef>
              <a:spcAft>
                <a:spcPct val="0"/>
              </a:spcAft>
              <a:defRPr sz="3867" b="1">
                <a:solidFill>
                  <a:srgbClr val="004080"/>
                </a:solidFill>
                <a:latin typeface="Arial" charset="0"/>
                <a:ea typeface="ＭＳ Ｐゴシック" charset="0"/>
                <a:cs typeface="Geneva" charset="-128"/>
              </a:defRPr>
            </a:lvl4pPr>
            <a:lvl5pPr algn="l" rtl="0" eaLnBrk="0" fontAlgn="base" hangingPunct="0">
              <a:spcBef>
                <a:spcPct val="0"/>
              </a:spcBef>
              <a:spcAft>
                <a:spcPct val="0"/>
              </a:spcAft>
              <a:defRPr sz="3867" b="1">
                <a:solidFill>
                  <a:srgbClr val="004080"/>
                </a:solidFill>
                <a:latin typeface="Arial" charset="0"/>
                <a:ea typeface="ＭＳ Ｐゴシック" charset="0"/>
                <a:cs typeface="Geneva" charset="-128"/>
              </a:defRPr>
            </a:lvl5pPr>
            <a:lvl6pPr marL="812720" algn="ctr" rtl="0" fontAlgn="base">
              <a:spcBef>
                <a:spcPct val="0"/>
              </a:spcBef>
              <a:spcAft>
                <a:spcPct val="0"/>
              </a:spcAft>
              <a:defRPr sz="4977" b="1">
                <a:solidFill>
                  <a:srgbClr val="333399"/>
                </a:solidFill>
                <a:latin typeface="Arial" charset="0"/>
              </a:defRPr>
            </a:lvl6pPr>
            <a:lvl7pPr marL="1625439" algn="ctr" rtl="0" fontAlgn="base">
              <a:spcBef>
                <a:spcPct val="0"/>
              </a:spcBef>
              <a:spcAft>
                <a:spcPct val="0"/>
              </a:spcAft>
              <a:defRPr sz="4977" b="1">
                <a:solidFill>
                  <a:srgbClr val="333399"/>
                </a:solidFill>
                <a:latin typeface="Arial" charset="0"/>
              </a:defRPr>
            </a:lvl7pPr>
            <a:lvl8pPr marL="2438158" algn="ctr" rtl="0" fontAlgn="base">
              <a:spcBef>
                <a:spcPct val="0"/>
              </a:spcBef>
              <a:spcAft>
                <a:spcPct val="0"/>
              </a:spcAft>
              <a:defRPr sz="4977" b="1">
                <a:solidFill>
                  <a:srgbClr val="333399"/>
                </a:solidFill>
                <a:latin typeface="Arial" charset="0"/>
              </a:defRPr>
            </a:lvl8pPr>
            <a:lvl9pPr marL="3250876" algn="ctr" rtl="0" fontAlgn="base">
              <a:spcBef>
                <a:spcPct val="0"/>
              </a:spcBef>
              <a:spcAft>
                <a:spcPct val="0"/>
              </a:spcAft>
              <a:defRPr sz="4977" b="1">
                <a:solidFill>
                  <a:srgbClr val="333399"/>
                </a:solidFill>
                <a:latin typeface="Arial" charset="0"/>
              </a:defRPr>
            </a:lvl9pPr>
          </a:lstStyle>
          <a:p>
            <a:pPr marL="95250" marR="0" lvl="0" indent="0" algn="l" defTabSz="914400" rtl="0" eaLnBrk="0" fontAlgn="base" latinLnBrk="0" hangingPunct="0">
              <a:lnSpc>
                <a:spcPct val="100000"/>
              </a:lnSpc>
              <a:spcBef>
                <a:spcPct val="0"/>
              </a:spcBef>
              <a:spcAft>
                <a:spcPts val="600"/>
              </a:spcAft>
              <a:buClrTx/>
              <a:buSzTx/>
              <a:buFontTx/>
              <a:buNone/>
              <a:tabLst/>
              <a:defRPr/>
            </a:pPr>
            <a:r>
              <a:rPr kumimoji="0" lang="fr-FR" sz="20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From</a:t>
            </a:r>
            <a:r>
              <a:rPr kumimoji="0" lang="fr-FR" sz="20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 a </a:t>
            </a:r>
            <a:r>
              <a:rPr kumimoji="0" lang="fr-FR" sz="20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research</a:t>
            </a:r>
            <a:r>
              <a:rPr kumimoji="0" lang="fr-FR" sz="20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 </a:t>
            </a:r>
            <a:r>
              <a:rPr kumimoji="0" lang="fr-FR" sz="20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project</a:t>
            </a:r>
            <a:endParaRPr kumimoji="0" lang="fr-FR" sz="20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endParaRPr>
          </a:p>
          <a:p>
            <a:pPr marL="95250" marR="0" lvl="0" indent="0" algn="l" defTabSz="914400" rtl="0" eaLnBrk="0" fontAlgn="base" latinLnBrk="0" hangingPunct="0">
              <a:lnSpc>
                <a:spcPct val="100000"/>
              </a:lnSpc>
              <a:spcBef>
                <a:spcPct val="0"/>
              </a:spcBef>
              <a:spcAft>
                <a:spcPts val="600"/>
              </a:spcAft>
              <a:buClrTx/>
              <a:buSzTx/>
              <a:buFontTx/>
              <a:buNone/>
              <a:tabLst/>
              <a:defRPr/>
            </a:pPr>
            <a:endParaRPr kumimoji="0" lang="fr-FR" sz="1600" b="0" i="0" u="none" strike="noStrike" kern="0" cap="none" spc="0" normalizeH="0" baseline="0" noProof="0" dirty="0">
              <a:ln>
                <a:noFill/>
              </a:ln>
              <a:solidFill>
                <a:srgbClr val="595959"/>
              </a:solidFill>
              <a:effectLst/>
              <a:uLnTx/>
              <a:uFillTx/>
              <a:latin typeface="Arial"/>
              <a:ea typeface="ＭＳ Ｐゴシック" charset="0"/>
            </a:endParaRPr>
          </a:p>
          <a:p>
            <a:pPr marL="95250" marR="0" lvl="0" indent="0" algn="l" defTabSz="914400" rtl="0" eaLnBrk="0" fontAlgn="base" latinLnBrk="0" hangingPunct="0">
              <a:lnSpc>
                <a:spcPct val="100000"/>
              </a:lnSpc>
              <a:spcBef>
                <a:spcPct val="0"/>
              </a:spcBef>
              <a:spcAft>
                <a:spcPts val="600"/>
              </a:spcAft>
              <a:buClrTx/>
              <a:buSzTx/>
              <a:buFontTx/>
              <a:buNone/>
              <a:tabLst/>
              <a:defRPr/>
            </a:pPr>
            <a:endParaRPr kumimoji="0" lang="fr-FR" sz="1600" b="0" i="0" u="none" strike="noStrike" kern="0" cap="none" spc="0" normalizeH="0" baseline="0" noProof="0" dirty="0">
              <a:ln>
                <a:noFill/>
              </a:ln>
              <a:solidFill>
                <a:srgbClr val="595959"/>
              </a:solidFill>
              <a:effectLst/>
              <a:uLnTx/>
              <a:uFillTx/>
              <a:latin typeface="Arial"/>
              <a:ea typeface="ＭＳ Ｐゴシック" charset="0"/>
            </a:endParaRPr>
          </a:p>
          <a:p>
            <a:pPr marL="95250" marR="0" lvl="0" indent="0" algn="l" defTabSz="914400" rtl="0" eaLnBrk="0" fontAlgn="base" latinLnBrk="0" hangingPunct="0">
              <a:lnSpc>
                <a:spcPct val="100000"/>
              </a:lnSpc>
              <a:spcBef>
                <a:spcPct val="0"/>
              </a:spcBef>
              <a:spcAft>
                <a:spcPts val="600"/>
              </a:spcAft>
              <a:buClrTx/>
              <a:buSzTx/>
              <a:buFontTx/>
              <a:buNone/>
              <a:tabLst/>
              <a:defRPr/>
            </a:pPr>
            <a:endParaRPr kumimoji="0" lang="fr-FR" sz="1600" b="0" i="0" u="none" strike="noStrike" kern="0" cap="none" spc="0" normalizeH="0" baseline="0" noProof="0" dirty="0">
              <a:ln>
                <a:noFill/>
              </a:ln>
              <a:solidFill>
                <a:srgbClr val="595959"/>
              </a:solidFill>
              <a:effectLst/>
              <a:uLnTx/>
              <a:uFillTx/>
              <a:latin typeface="Arial"/>
              <a:ea typeface="ＭＳ Ｐゴシック" charset="0"/>
            </a:endParaRPr>
          </a:p>
          <a:p>
            <a:pPr marL="95250" marR="0" lvl="0" indent="0" algn="l" defTabSz="914400" rtl="0" eaLnBrk="0" fontAlgn="base" latinLnBrk="0" hangingPunct="0">
              <a:lnSpc>
                <a:spcPct val="100000"/>
              </a:lnSpc>
              <a:spcBef>
                <a:spcPct val="0"/>
              </a:spcBef>
              <a:spcAft>
                <a:spcPts val="600"/>
              </a:spcAft>
              <a:buClrTx/>
              <a:buSzTx/>
              <a:buFontTx/>
              <a:buNone/>
              <a:tabLst/>
              <a:defRPr/>
            </a:pPr>
            <a:endParaRPr kumimoji="0" lang="fr-FR" sz="1600" b="0" i="0" u="none" strike="noStrike" kern="0" cap="none" spc="0" normalizeH="0" baseline="0" noProof="0" dirty="0">
              <a:ln>
                <a:noFill/>
              </a:ln>
              <a:solidFill>
                <a:srgbClr val="595959"/>
              </a:solidFill>
              <a:effectLst/>
              <a:uLnTx/>
              <a:uFillTx/>
              <a:latin typeface="Arial"/>
              <a:ea typeface="ＭＳ Ｐゴシック" charset="0"/>
            </a:endParaRPr>
          </a:p>
          <a:p>
            <a:pPr marL="95250" marR="0" lvl="0" indent="0" algn="l" defTabSz="914400" rtl="0" eaLnBrk="0" fontAlgn="base" latinLnBrk="0" hangingPunct="0">
              <a:lnSpc>
                <a:spcPct val="100000"/>
              </a:lnSpc>
              <a:spcBef>
                <a:spcPct val="0"/>
              </a:spcBef>
              <a:spcAft>
                <a:spcPts val="600"/>
              </a:spcAft>
              <a:buClrTx/>
              <a:buSzTx/>
              <a:buFontTx/>
              <a:buNone/>
              <a:tabLst/>
              <a:defRPr/>
            </a:pPr>
            <a:endParaRPr kumimoji="0" lang="en-US" sz="1400" b="0" i="0" u="none" strike="noStrike" kern="0" cap="none" spc="0" normalizeH="0" baseline="0" noProof="0" dirty="0">
              <a:ln>
                <a:noFill/>
              </a:ln>
              <a:solidFill>
                <a:srgbClr val="990199"/>
              </a:solidFill>
              <a:effectLst/>
              <a:uLnTx/>
              <a:uFillTx/>
              <a:latin typeface="Arial"/>
              <a:ea typeface="ＭＳ Ｐゴシック" charset="0"/>
            </a:endParaRPr>
          </a:p>
        </p:txBody>
      </p:sp>
      <p:sp>
        <p:nvSpPr>
          <p:cNvPr id="6" name="Rectangle 17">
            <a:extLst>
              <a:ext uri="{FF2B5EF4-FFF2-40B4-BE49-F238E27FC236}">
                <a16:creationId xmlns:a16="http://schemas.microsoft.com/office/drawing/2014/main" id="{6688459D-AC08-411D-9483-A01B711706C5}"/>
              </a:ext>
            </a:extLst>
          </p:cNvPr>
          <p:cNvSpPr txBox="1">
            <a:spLocks noChangeArrowheads="1"/>
          </p:cNvSpPr>
          <p:nvPr/>
        </p:nvSpPr>
        <p:spPr bwMode="auto">
          <a:xfrm>
            <a:off x="7098723" y="1766667"/>
            <a:ext cx="4504038" cy="1219965"/>
          </a:xfrm>
          <a:prstGeom prst="rect">
            <a:avLst/>
          </a:prstGeom>
          <a:noFill/>
          <a:ln>
            <a:noFill/>
          </a:ln>
          <a:extLst>
            <a:ext uri="{FAA26D3D-D897-4be2-8F04-BA451C77F1D7}">
              <ma14:placeholderFlag xmlns:ma14="http://schemas.microsoft.com/office/mac/drawingml/2011/main" xmlns="" val="1"/>
            </a:ext>
          </a:extLst>
        </p:spPr>
        <p:txBody>
          <a:bodyPr anchor="t"/>
          <a:lstStyle>
            <a:lvl1pPr algn="l" rtl="0" eaLnBrk="0" fontAlgn="base" hangingPunct="0">
              <a:spcBef>
                <a:spcPct val="0"/>
              </a:spcBef>
              <a:spcAft>
                <a:spcPct val="0"/>
              </a:spcAft>
              <a:defRPr sz="2667" b="1" cap="none">
                <a:solidFill>
                  <a:schemeClr val="tx1"/>
                </a:solidFill>
                <a:latin typeface="Arial"/>
                <a:ea typeface="ＭＳ Ｐゴシック" charset="0"/>
                <a:cs typeface="Geneva" charset="-128"/>
              </a:defRPr>
            </a:lvl1pPr>
            <a:lvl2pPr algn="l" rtl="0" eaLnBrk="0" fontAlgn="base" hangingPunct="0">
              <a:spcBef>
                <a:spcPct val="0"/>
              </a:spcBef>
              <a:spcAft>
                <a:spcPct val="0"/>
              </a:spcAft>
              <a:defRPr sz="3867" b="1">
                <a:solidFill>
                  <a:srgbClr val="004080"/>
                </a:solidFill>
                <a:latin typeface="Arial" charset="0"/>
                <a:ea typeface="ＭＳ Ｐゴシック" charset="0"/>
                <a:cs typeface="Geneva" charset="-128"/>
              </a:defRPr>
            </a:lvl2pPr>
            <a:lvl3pPr algn="l" rtl="0" eaLnBrk="0" fontAlgn="base" hangingPunct="0">
              <a:spcBef>
                <a:spcPct val="0"/>
              </a:spcBef>
              <a:spcAft>
                <a:spcPct val="0"/>
              </a:spcAft>
              <a:defRPr sz="3867" b="1">
                <a:solidFill>
                  <a:srgbClr val="004080"/>
                </a:solidFill>
                <a:latin typeface="Arial" charset="0"/>
                <a:ea typeface="ＭＳ Ｐゴシック" charset="0"/>
                <a:cs typeface="Geneva" charset="-128"/>
              </a:defRPr>
            </a:lvl3pPr>
            <a:lvl4pPr algn="l" rtl="0" eaLnBrk="0" fontAlgn="base" hangingPunct="0">
              <a:spcBef>
                <a:spcPct val="0"/>
              </a:spcBef>
              <a:spcAft>
                <a:spcPct val="0"/>
              </a:spcAft>
              <a:defRPr sz="3867" b="1">
                <a:solidFill>
                  <a:srgbClr val="004080"/>
                </a:solidFill>
                <a:latin typeface="Arial" charset="0"/>
                <a:ea typeface="ＭＳ Ｐゴシック" charset="0"/>
                <a:cs typeface="Geneva" charset="-128"/>
              </a:defRPr>
            </a:lvl4pPr>
            <a:lvl5pPr algn="l" rtl="0" eaLnBrk="0" fontAlgn="base" hangingPunct="0">
              <a:spcBef>
                <a:spcPct val="0"/>
              </a:spcBef>
              <a:spcAft>
                <a:spcPct val="0"/>
              </a:spcAft>
              <a:defRPr sz="3867" b="1">
                <a:solidFill>
                  <a:srgbClr val="004080"/>
                </a:solidFill>
                <a:latin typeface="Arial" charset="0"/>
                <a:ea typeface="ＭＳ Ｐゴシック" charset="0"/>
                <a:cs typeface="Geneva" charset="-128"/>
              </a:defRPr>
            </a:lvl5pPr>
            <a:lvl6pPr marL="812720" algn="ctr" rtl="0" fontAlgn="base">
              <a:spcBef>
                <a:spcPct val="0"/>
              </a:spcBef>
              <a:spcAft>
                <a:spcPct val="0"/>
              </a:spcAft>
              <a:defRPr sz="4977" b="1">
                <a:solidFill>
                  <a:srgbClr val="333399"/>
                </a:solidFill>
                <a:latin typeface="Arial" charset="0"/>
              </a:defRPr>
            </a:lvl6pPr>
            <a:lvl7pPr marL="1625439" algn="ctr" rtl="0" fontAlgn="base">
              <a:spcBef>
                <a:spcPct val="0"/>
              </a:spcBef>
              <a:spcAft>
                <a:spcPct val="0"/>
              </a:spcAft>
              <a:defRPr sz="4977" b="1">
                <a:solidFill>
                  <a:srgbClr val="333399"/>
                </a:solidFill>
                <a:latin typeface="Arial" charset="0"/>
              </a:defRPr>
            </a:lvl7pPr>
            <a:lvl8pPr marL="2438158" algn="ctr" rtl="0" fontAlgn="base">
              <a:spcBef>
                <a:spcPct val="0"/>
              </a:spcBef>
              <a:spcAft>
                <a:spcPct val="0"/>
              </a:spcAft>
              <a:defRPr sz="4977" b="1">
                <a:solidFill>
                  <a:srgbClr val="333399"/>
                </a:solidFill>
                <a:latin typeface="Arial" charset="0"/>
              </a:defRPr>
            </a:lvl8pPr>
            <a:lvl9pPr marL="3250876" algn="ctr" rtl="0" fontAlgn="base">
              <a:spcBef>
                <a:spcPct val="0"/>
              </a:spcBef>
              <a:spcAft>
                <a:spcPct val="0"/>
              </a:spcAft>
              <a:defRPr sz="4977" b="1">
                <a:solidFill>
                  <a:srgbClr val="333399"/>
                </a:solidFill>
                <a:latin typeface="Arial" charset="0"/>
              </a:defRPr>
            </a:lvl9pPr>
          </a:lstStyle>
          <a:p>
            <a:pPr marL="95250" marR="0" lvl="0" indent="0" algn="l" defTabSz="914400" rtl="0" eaLnBrk="0" fontAlgn="base" latinLnBrk="0" hangingPunct="0">
              <a:lnSpc>
                <a:spcPct val="100000"/>
              </a:lnSpc>
              <a:spcBef>
                <a:spcPct val="0"/>
              </a:spcBef>
              <a:spcAft>
                <a:spcPts val="600"/>
              </a:spcAft>
              <a:buClrTx/>
              <a:buSzTx/>
              <a:buFontTx/>
              <a:buNone/>
              <a:tabLst/>
              <a:defRPr/>
            </a:pPr>
            <a:r>
              <a:rPr kumimoji="0" lang="fr-FR" sz="20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To a </a:t>
            </a:r>
            <a:r>
              <a:rPr kumimoji="0" lang="fr-FR" sz="20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concrete</a:t>
            </a:r>
            <a:r>
              <a:rPr kumimoji="0" lang="fr-FR" sz="20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 </a:t>
            </a:r>
            <a:r>
              <a:rPr kumimoji="0" lang="fr-FR" sz="20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syndromic</a:t>
            </a:r>
            <a:r>
              <a:rPr kumimoji="0" lang="fr-FR" sz="20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 surveillance system for animal </a:t>
            </a:r>
            <a:r>
              <a:rPr kumimoji="0" lang="fr-FR" sz="20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health</a:t>
            </a:r>
            <a:r>
              <a:rPr kumimoji="0" lang="fr-FR" sz="20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 </a:t>
            </a:r>
            <a:r>
              <a:rPr kumimoji="0" lang="fr-FR" sz="20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emerging</a:t>
            </a:r>
            <a:r>
              <a:rPr kumimoji="0" lang="fr-FR" sz="20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 </a:t>
            </a:r>
            <a:r>
              <a:rPr kumimoji="0" lang="fr-FR" sz="20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detection</a:t>
            </a:r>
            <a:r>
              <a:rPr kumimoji="0" lang="fr-FR" sz="20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 </a:t>
            </a:r>
            <a:r>
              <a:rPr kumimoji="0" lang="fr-FR" sz="20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with</a:t>
            </a:r>
            <a:r>
              <a:rPr kumimoji="0" lang="fr-FR" sz="20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 the support of NAHSP</a:t>
            </a:r>
          </a:p>
          <a:p>
            <a:pPr marL="38100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Co-construction </a:t>
            </a:r>
            <a:r>
              <a:rPr kumimoji="0" lang="fr-FR" sz="18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with</a:t>
            </a:r>
            <a:r>
              <a:rPr kumimoji="0" lang="fr-FR" sz="18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 a </a:t>
            </a:r>
            <a:r>
              <a:rPr kumimoji="0" lang="fr-FR" sz="18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dedicated</a:t>
            </a:r>
            <a:r>
              <a:rPr kumimoji="0" lang="fr-FR" sz="18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 WG</a:t>
            </a:r>
          </a:p>
          <a:p>
            <a:pPr marL="381000" marR="0" lvl="0" indent="-2857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fr-FR" sz="18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Several</a:t>
            </a:r>
            <a:r>
              <a:rPr kumimoji="0" lang="fr-FR" sz="18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 </a:t>
            </a:r>
            <a:r>
              <a:rPr kumimoji="0" lang="fr-FR" sz="18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tools</a:t>
            </a:r>
            <a:r>
              <a:rPr kumimoji="0" lang="fr-FR" sz="18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 </a:t>
            </a:r>
            <a:r>
              <a:rPr kumimoji="0" lang="fr-FR" sz="18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including</a:t>
            </a:r>
            <a:r>
              <a:rPr kumimoji="0" lang="fr-FR" sz="18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 </a:t>
            </a:r>
            <a:r>
              <a:rPr kumimoji="0" lang="fr-FR" sz="1800" b="0" i="0" u="none" strike="noStrike" kern="1200" cap="none" spc="0" normalizeH="0" baseline="0" noProof="0" dirty="0" err="1">
                <a:ln>
                  <a:noFill/>
                </a:ln>
                <a:solidFill>
                  <a:srgbClr val="595959"/>
                </a:solidFill>
                <a:effectLst/>
                <a:uLnTx/>
                <a:uFillTx/>
                <a:latin typeface="Tw Cen MT" panose="020B0602020104020603"/>
                <a:ea typeface="ＭＳ Ｐゴシック" charset="0"/>
                <a:cs typeface="+mn-cs"/>
              </a:rPr>
              <a:t>SyS</a:t>
            </a:r>
            <a:r>
              <a:rPr kumimoji="0" lang="fr-FR" sz="1800" b="0" i="0" u="none" strike="noStrike" kern="1200" cap="none" spc="0" normalizeH="0" baseline="0" noProof="0" dirty="0">
                <a:ln>
                  <a:noFill/>
                </a:ln>
                <a:solidFill>
                  <a:srgbClr val="595959"/>
                </a:solidFill>
                <a:effectLst/>
                <a:uLnTx/>
                <a:uFillTx/>
                <a:latin typeface="Tw Cen MT" panose="020B0602020104020603"/>
                <a:ea typeface="ＭＳ Ｐゴシック" charset="0"/>
                <a:cs typeface="+mn-cs"/>
              </a:rPr>
              <a:t> system</a:t>
            </a:r>
          </a:p>
          <a:p>
            <a:pPr marL="95250" marR="0" lvl="0" indent="0" algn="l" defTabSz="914400" rtl="0" eaLnBrk="0" fontAlgn="base" latinLnBrk="0" hangingPunct="0">
              <a:lnSpc>
                <a:spcPct val="100000"/>
              </a:lnSpc>
              <a:spcBef>
                <a:spcPct val="0"/>
              </a:spcBef>
              <a:spcAft>
                <a:spcPts val="600"/>
              </a:spcAft>
              <a:buClrTx/>
              <a:buSzTx/>
              <a:buFontTx/>
              <a:buNone/>
              <a:tabLst/>
              <a:defRPr/>
            </a:pPr>
            <a:endParaRPr kumimoji="0" lang="fr-FR" sz="1400" b="0" i="0" u="none" strike="noStrike" kern="0" cap="none" spc="0" normalizeH="0" baseline="0" noProof="0" dirty="0">
              <a:ln>
                <a:noFill/>
              </a:ln>
              <a:solidFill>
                <a:srgbClr val="595959"/>
              </a:solidFill>
              <a:effectLst/>
              <a:uLnTx/>
              <a:uFillTx/>
              <a:latin typeface="Arial"/>
              <a:ea typeface="ＭＳ Ｐゴシック" charset="0"/>
            </a:endParaRPr>
          </a:p>
          <a:p>
            <a:pPr marL="95250" marR="0" lvl="0" indent="0" algn="l" defTabSz="914400" rtl="0" eaLnBrk="0" fontAlgn="base" latinLnBrk="0" hangingPunct="0">
              <a:lnSpc>
                <a:spcPct val="100000"/>
              </a:lnSpc>
              <a:spcBef>
                <a:spcPct val="0"/>
              </a:spcBef>
              <a:spcAft>
                <a:spcPts val="600"/>
              </a:spcAft>
              <a:buClrTx/>
              <a:buSzTx/>
              <a:buFontTx/>
              <a:buNone/>
              <a:tabLst/>
              <a:defRPr/>
            </a:pPr>
            <a:endParaRPr kumimoji="0" lang="fr-FR" sz="1400" b="0" i="0" u="none" strike="noStrike" kern="0" cap="none" spc="0" normalizeH="0" baseline="0" noProof="0" dirty="0">
              <a:ln>
                <a:noFill/>
              </a:ln>
              <a:solidFill>
                <a:srgbClr val="595959"/>
              </a:solidFill>
              <a:effectLst/>
              <a:uLnTx/>
              <a:uFillTx/>
              <a:latin typeface="Arial"/>
              <a:ea typeface="ＭＳ Ｐゴシック" charset="0"/>
            </a:endParaRPr>
          </a:p>
          <a:p>
            <a:pPr marL="95250" marR="0" lvl="0" indent="0" algn="l" defTabSz="914400" rtl="0" eaLnBrk="0" fontAlgn="base" latinLnBrk="0" hangingPunct="0">
              <a:lnSpc>
                <a:spcPct val="100000"/>
              </a:lnSpc>
              <a:spcBef>
                <a:spcPct val="0"/>
              </a:spcBef>
              <a:spcAft>
                <a:spcPts val="600"/>
              </a:spcAft>
              <a:buClrTx/>
              <a:buSzTx/>
              <a:buFontTx/>
              <a:buNone/>
              <a:tabLst/>
              <a:defRPr/>
            </a:pPr>
            <a:endParaRPr kumimoji="0" lang="fr-FR" sz="1400" b="0" i="0" u="none" strike="noStrike" kern="0" cap="none" spc="0" normalizeH="0" baseline="0" noProof="0" dirty="0">
              <a:ln>
                <a:noFill/>
              </a:ln>
              <a:solidFill>
                <a:srgbClr val="595959"/>
              </a:solidFill>
              <a:effectLst/>
              <a:uLnTx/>
              <a:uFillTx/>
              <a:latin typeface="Arial"/>
              <a:ea typeface="ＭＳ Ｐゴシック" charset="0"/>
            </a:endParaRPr>
          </a:p>
          <a:p>
            <a:pPr marL="95250" marR="0" lvl="0" indent="0" algn="l" defTabSz="914400" rtl="0" eaLnBrk="0" fontAlgn="base" latinLnBrk="0" hangingPunct="0">
              <a:lnSpc>
                <a:spcPct val="100000"/>
              </a:lnSpc>
              <a:spcBef>
                <a:spcPct val="0"/>
              </a:spcBef>
              <a:spcAft>
                <a:spcPts val="600"/>
              </a:spcAft>
              <a:buClrTx/>
              <a:buSzTx/>
              <a:buFontTx/>
              <a:buNone/>
              <a:tabLst/>
              <a:defRPr/>
            </a:pPr>
            <a:endParaRPr kumimoji="0" lang="fr-FR" sz="1400" b="0" i="0" u="none" strike="noStrike" kern="0" cap="none" spc="0" normalizeH="0" baseline="0" noProof="0" dirty="0">
              <a:ln>
                <a:noFill/>
              </a:ln>
              <a:solidFill>
                <a:srgbClr val="595959"/>
              </a:solidFill>
              <a:effectLst/>
              <a:uLnTx/>
              <a:uFillTx/>
              <a:latin typeface="Arial"/>
              <a:ea typeface="ＭＳ Ｐゴシック" charset="0"/>
            </a:endParaRPr>
          </a:p>
          <a:p>
            <a:pPr marL="95250" marR="0" lvl="0" indent="0" algn="l" defTabSz="914400" rtl="0" eaLnBrk="0" fontAlgn="base" latinLnBrk="0" hangingPunct="0">
              <a:lnSpc>
                <a:spcPct val="100000"/>
              </a:lnSpc>
              <a:spcBef>
                <a:spcPct val="0"/>
              </a:spcBef>
              <a:spcAft>
                <a:spcPts val="600"/>
              </a:spcAft>
              <a:buClrTx/>
              <a:buSzTx/>
              <a:buFontTx/>
              <a:buNone/>
              <a:tabLst/>
              <a:defRPr/>
            </a:pPr>
            <a:endParaRPr kumimoji="0" lang="fr-FR" sz="1400" b="0" i="0" u="none" strike="noStrike" kern="0" cap="none" spc="0" normalizeH="0" baseline="0" noProof="0" dirty="0">
              <a:ln>
                <a:noFill/>
              </a:ln>
              <a:solidFill>
                <a:srgbClr val="595959"/>
              </a:solidFill>
              <a:effectLst/>
              <a:uLnTx/>
              <a:uFillTx/>
              <a:latin typeface="Arial"/>
              <a:ea typeface="ＭＳ Ｐゴシック" charset="0"/>
            </a:endParaRPr>
          </a:p>
          <a:p>
            <a:pPr marL="95250" marR="0" lvl="0" indent="0" algn="l" defTabSz="914400" rtl="0" eaLnBrk="0" fontAlgn="base" latinLnBrk="0" hangingPunct="0">
              <a:lnSpc>
                <a:spcPct val="100000"/>
              </a:lnSpc>
              <a:spcBef>
                <a:spcPct val="0"/>
              </a:spcBef>
              <a:spcAft>
                <a:spcPts val="600"/>
              </a:spcAft>
              <a:buClrTx/>
              <a:buSzTx/>
              <a:buFontTx/>
              <a:buNone/>
              <a:tabLst/>
              <a:defRPr/>
            </a:pPr>
            <a:endParaRPr kumimoji="0" lang="fr-FR" sz="1400" b="0" i="0" u="none" strike="noStrike" kern="0" cap="none" spc="0" normalizeH="0" baseline="0" noProof="0" dirty="0">
              <a:ln>
                <a:noFill/>
              </a:ln>
              <a:solidFill>
                <a:srgbClr val="595959"/>
              </a:solidFill>
              <a:effectLst/>
              <a:uLnTx/>
              <a:uFillTx/>
              <a:latin typeface="Arial"/>
              <a:ea typeface="ＭＳ Ｐゴシック" charset="0"/>
            </a:endParaRPr>
          </a:p>
          <a:p>
            <a:pPr marL="95250" marR="0" lvl="0" indent="0" algn="l" defTabSz="914400" rtl="0" eaLnBrk="0" fontAlgn="base" latinLnBrk="0" hangingPunct="0">
              <a:lnSpc>
                <a:spcPct val="100000"/>
              </a:lnSpc>
              <a:spcBef>
                <a:spcPct val="0"/>
              </a:spcBef>
              <a:spcAft>
                <a:spcPts val="600"/>
              </a:spcAft>
              <a:buClrTx/>
              <a:buSzTx/>
              <a:buFontTx/>
              <a:buNone/>
              <a:tabLst/>
              <a:defRPr/>
            </a:pPr>
            <a:endParaRPr kumimoji="0" lang="en-US" sz="1400" b="0" i="0" u="none" strike="noStrike" kern="0" cap="none" spc="0" normalizeH="0" baseline="0" noProof="0" dirty="0">
              <a:ln>
                <a:noFill/>
              </a:ln>
              <a:solidFill>
                <a:srgbClr val="990199"/>
              </a:solidFill>
              <a:effectLst/>
              <a:uLnTx/>
              <a:uFillTx/>
              <a:latin typeface="Arial"/>
              <a:ea typeface="ＭＳ Ｐゴシック" charset="0"/>
            </a:endParaRPr>
          </a:p>
        </p:txBody>
      </p:sp>
      <p:pic>
        <p:nvPicPr>
          <p:cNvPr id="7" name="Image 6">
            <a:extLst>
              <a:ext uri="{FF2B5EF4-FFF2-40B4-BE49-F238E27FC236}">
                <a16:creationId xmlns:a16="http://schemas.microsoft.com/office/drawing/2014/main" id="{2FD53B8E-9FEE-4EA6-BC1C-5EB04FD60D81}"/>
              </a:ext>
            </a:extLst>
          </p:cNvPr>
          <p:cNvPicPr>
            <a:picLocks noChangeAspect="1"/>
          </p:cNvPicPr>
          <p:nvPr/>
        </p:nvPicPr>
        <p:blipFill>
          <a:blip r:embed="rId3"/>
          <a:stretch>
            <a:fillRect/>
          </a:stretch>
        </p:blipFill>
        <p:spPr>
          <a:xfrm>
            <a:off x="203950" y="2527557"/>
            <a:ext cx="5023718" cy="2700160"/>
          </a:xfrm>
          <a:prstGeom prst="rect">
            <a:avLst/>
          </a:prstGeom>
          <a:ln>
            <a:solidFill>
              <a:schemeClr val="accent1"/>
            </a:solidFill>
          </a:ln>
        </p:spPr>
      </p:pic>
      <p:pic>
        <p:nvPicPr>
          <p:cNvPr id="8" name="Image 7">
            <a:extLst>
              <a:ext uri="{FF2B5EF4-FFF2-40B4-BE49-F238E27FC236}">
                <a16:creationId xmlns:a16="http://schemas.microsoft.com/office/drawing/2014/main" id="{1A6C3AD5-A400-484B-8A34-FD16DA732270}"/>
              </a:ext>
            </a:extLst>
          </p:cNvPr>
          <p:cNvPicPr>
            <a:picLocks noChangeAspect="1"/>
          </p:cNvPicPr>
          <p:nvPr/>
        </p:nvPicPr>
        <p:blipFill>
          <a:blip r:embed="rId4"/>
          <a:stretch>
            <a:fillRect/>
          </a:stretch>
        </p:blipFill>
        <p:spPr>
          <a:xfrm>
            <a:off x="7281320" y="3729080"/>
            <a:ext cx="4559444" cy="2270542"/>
          </a:xfrm>
          <a:prstGeom prst="rect">
            <a:avLst/>
          </a:prstGeom>
          <a:ln>
            <a:solidFill>
              <a:schemeClr val="accent1"/>
            </a:solidFill>
          </a:ln>
        </p:spPr>
      </p:pic>
      <p:sp>
        <p:nvSpPr>
          <p:cNvPr id="10" name="Flèche : droite 9">
            <a:extLst>
              <a:ext uri="{FF2B5EF4-FFF2-40B4-BE49-F238E27FC236}">
                <a16:creationId xmlns:a16="http://schemas.microsoft.com/office/drawing/2014/main" id="{8DE462B9-DA16-4D4A-973C-419E1BE37AFC}"/>
              </a:ext>
            </a:extLst>
          </p:cNvPr>
          <p:cNvSpPr/>
          <p:nvPr/>
        </p:nvSpPr>
        <p:spPr>
          <a:xfrm>
            <a:off x="4269259" y="2162432"/>
            <a:ext cx="2502244" cy="3651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1" name="Image 10">
            <a:extLst>
              <a:ext uri="{FF2B5EF4-FFF2-40B4-BE49-F238E27FC236}">
                <a16:creationId xmlns:a16="http://schemas.microsoft.com/office/drawing/2014/main" id="{708170B8-F722-4721-B20D-F27E8FCCA871}"/>
              </a:ext>
            </a:extLst>
          </p:cNvPr>
          <p:cNvPicPr>
            <a:picLocks noChangeAspect="1"/>
          </p:cNvPicPr>
          <p:nvPr/>
        </p:nvPicPr>
        <p:blipFill>
          <a:blip r:embed="rId5"/>
          <a:stretch>
            <a:fillRect/>
          </a:stretch>
        </p:blipFill>
        <p:spPr>
          <a:xfrm>
            <a:off x="1099454" y="4709873"/>
            <a:ext cx="4900132" cy="3918822"/>
          </a:xfrm>
          <a:prstGeom prst="rect">
            <a:avLst/>
          </a:prstGeom>
          <a:ln>
            <a:solidFill>
              <a:schemeClr val="accent1"/>
            </a:solidFill>
          </a:ln>
        </p:spPr>
      </p:pic>
    </p:spTree>
    <p:extLst>
      <p:ext uri="{BB962C8B-B14F-4D97-AF65-F5344CB8AC3E}">
        <p14:creationId xmlns:p14="http://schemas.microsoft.com/office/powerpoint/2010/main" val="2290977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FA91FD-6C0C-4A4F-A91D-46C85C795E20}"/>
              </a:ext>
            </a:extLst>
          </p:cNvPr>
          <p:cNvSpPr>
            <a:spLocks noGrp="1"/>
          </p:cNvSpPr>
          <p:nvPr>
            <p:ph type="title"/>
          </p:nvPr>
        </p:nvSpPr>
        <p:spPr/>
        <p:txBody>
          <a:bodyPr>
            <a:normAutofit fontScale="90000"/>
          </a:bodyPr>
          <a:lstStyle/>
          <a:p>
            <a:r>
              <a:rPr lang="fr-FR" dirty="0"/>
              <a:t>Data sources</a:t>
            </a:r>
          </a:p>
        </p:txBody>
      </p:sp>
      <p:sp>
        <p:nvSpPr>
          <p:cNvPr id="3" name="Espace réservé du contenu 2">
            <a:extLst>
              <a:ext uri="{FF2B5EF4-FFF2-40B4-BE49-F238E27FC236}">
                <a16:creationId xmlns:a16="http://schemas.microsoft.com/office/drawing/2014/main" id="{6D30E227-65B1-4583-9250-1BBFE36E6BEA}"/>
              </a:ext>
            </a:extLst>
          </p:cNvPr>
          <p:cNvSpPr>
            <a:spLocks noGrp="1"/>
          </p:cNvSpPr>
          <p:nvPr>
            <p:ph idx="1"/>
          </p:nvPr>
        </p:nvSpPr>
        <p:spPr>
          <a:xfrm>
            <a:off x="581192" y="1766331"/>
            <a:ext cx="10091164" cy="4549560"/>
          </a:xfrm>
        </p:spPr>
        <p:txBody>
          <a:bodyPr>
            <a:normAutofit/>
          </a:bodyPr>
          <a:lstStyle/>
          <a:p>
            <a:r>
              <a:rPr lang="en-US" sz="2400" dirty="0"/>
              <a:t>Based on fallen stock data (daily transmission) and national cattle register (quarterly transmission) from 2011</a:t>
            </a:r>
          </a:p>
          <a:p>
            <a:r>
              <a:rPr lang="en-US" sz="2400" dirty="0"/>
              <a:t>Already collected for other purposes</a:t>
            </a:r>
          </a:p>
          <a:p>
            <a:pPr lvl="1"/>
            <a:r>
              <a:rPr lang="en-US" sz="2000" dirty="0"/>
              <a:t>Compliance with UE regulation on traceability</a:t>
            </a:r>
          </a:p>
          <a:p>
            <a:pPr lvl="1"/>
            <a:r>
              <a:rPr lang="en-US" sz="2000" dirty="0"/>
              <a:t>Used for payment of rendering fees</a:t>
            </a:r>
          </a:p>
          <a:p>
            <a:pPr marL="0" indent="0">
              <a:buNone/>
            </a:pPr>
            <a:endParaRPr lang="en-US" sz="2400" dirty="0"/>
          </a:p>
        </p:txBody>
      </p:sp>
      <p:sp>
        <p:nvSpPr>
          <p:cNvPr id="4" name="Espace réservé du pied de page 3">
            <a:extLst>
              <a:ext uri="{FF2B5EF4-FFF2-40B4-BE49-F238E27FC236}">
                <a16:creationId xmlns:a16="http://schemas.microsoft.com/office/drawing/2014/main" id="{87E97B66-20B6-4D09-ABD8-80DB83384A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595959"/>
                </a:solidFill>
                <a:effectLst/>
                <a:uLnTx/>
                <a:uFillTx/>
                <a:latin typeface="Tw Cen MT" panose="020B0602020104020603"/>
                <a:ea typeface="+mn-ea"/>
                <a:cs typeface="+mn-cs"/>
              </a:rPr>
              <a:t>ModStatSAP Workshop </a:t>
            </a:r>
            <a:endParaRPr kumimoji="0" lang="en-US" sz="900" b="0" i="0" u="none" strike="noStrike" kern="1200" cap="all" spc="0" normalizeH="0" baseline="0" noProof="0" dirty="0">
              <a:ln>
                <a:noFill/>
              </a:ln>
              <a:solidFill>
                <a:srgbClr val="595959"/>
              </a:solidFill>
              <a:effectLst/>
              <a:uLnTx/>
              <a:uFillTx/>
              <a:latin typeface="Tw Cen MT" panose="020B0602020104020603"/>
              <a:ea typeface="+mn-ea"/>
              <a:cs typeface="+mn-cs"/>
            </a:endParaRPr>
          </a:p>
        </p:txBody>
      </p:sp>
      <p:sp>
        <p:nvSpPr>
          <p:cNvPr id="5" name="Espace réservé du numéro de diapositive 4">
            <a:extLst>
              <a:ext uri="{FF2B5EF4-FFF2-40B4-BE49-F238E27FC236}">
                <a16:creationId xmlns:a16="http://schemas.microsoft.com/office/drawing/2014/main" id="{D0BF8B98-7156-491D-9E3D-B0163E8B05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12054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FA91FD-6C0C-4A4F-A91D-46C85C795E20}"/>
              </a:ext>
            </a:extLst>
          </p:cNvPr>
          <p:cNvSpPr>
            <a:spLocks noGrp="1"/>
          </p:cNvSpPr>
          <p:nvPr>
            <p:ph type="title"/>
          </p:nvPr>
        </p:nvSpPr>
        <p:spPr/>
        <p:txBody>
          <a:bodyPr>
            <a:normAutofit fontScale="90000"/>
          </a:bodyPr>
          <a:lstStyle/>
          <a:p>
            <a:r>
              <a:rPr lang="fr-FR" dirty="0"/>
              <a:t>Data </a:t>
            </a:r>
            <a:r>
              <a:rPr lang="fr-FR" dirty="0" err="1"/>
              <a:t>analysis</a:t>
            </a:r>
            <a:endParaRPr lang="fr-FR" dirty="0"/>
          </a:p>
        </p:txBody>
      </p:sp>
      <p:sp>
        <p:nvSpPr>
          <p:cNvPr id="3" name="Espace réservé du contenu 2">
            <a:extLst>
              <a:ext uri="{FF2B5EF4-FFF2-40B4-BE49-F238E27FC236}">
                <a16:creationId xmlns:a16="http://schemas.microsoft.com/office/drawing/2014/main" id="{6D30E227-65B1-4583-9250-1BBFE36E6BEA}"/>
              </a:ext>
            </a:extLst>
          </p:cNvPr>
          <p:cNvSpPr>
            <a:spLocks noGrp="1"/>
          </p:cNvSpPr>
          <p:nvPr>
            <p:ph idx="1"/>
          </p:nvPr>
        </p:nvSpPr>
        <p:spPr>
          <a:xfrm>
            <a:off x="581192" y="1840660"/>
            <a:ext cx="11327523" cy="4549560"/>
          </a:xfrm>
        </p:spPr>
        <p:txBody>
          <a:bodyPr>
            <a:normAutofit/>
          </a:bodyPr>
          <a:lstStyle/>
          <a:p>
            <a:pPr marL="0" indent="0">
              <a:buNone/>
            </a:pPr>
            <a:r>
              <a:rPr lang="en-US" sz="2400" dirty="0"/>
              <a:t>Automated weekly analysis of the weekly number of cattle deaths within spatial units (&gt;11,000 for France)</a:t>
            </a:r>
          </a:p>
          <a:p>
            <a:pPr marL="457200" indent="-457200">
              <a:buFont typeface="+mj-lt"/>
              <a:buAutoNum type="arabicPeriod"/>
            </a:pPr>
            <a:r>
              <a:rPr lang="en-US" sz="2400" b="1" dirty="0">
                <a:solidFill>
                  <a:schemeClr val="accent1"/>
                </a:solidFill>
              </a:rPr>
              <a:t>Creation of cleaned baselines</a:t>
            </a:r>
            <a:endParaRPr lang="en-US" sz="2400" dirty="0"/>
          </a:p>
          <a:p>
            <a:pPr lvl="1"/>
            <a:r>
              <a:rPr lang="en-US" sz="2400" dirty="0">
                <a:solidFill>
                  <a:schemeClr val="accent1"/>
                </a:solidFill>
              </a:rPr>
              <a:t>GLM selection:</a:t>
            </a:r>
            <a:r>
              <a:rPr lang="en-US" sz="2400" dirty="0"/>
              <a:t> </a:t>
            </a:r>
            <a:r>
              <a:rPr lang="en-US" sz="2000" dirty="0"/>
              <a:t>test of several formulae with a minima sinusoidal annual seasonality (other variables tested: linear trend and autoregressive components over the last 4 weeks)/ Selection of the best model based on AIC/ Poisson family / Generalized Poisson family tested to take into account over dispersion/Quasi Poisson and negative binomial </a:t>
            </a:r>
            <a:r>
              <a:rPr lang="en-US" sz="2000" dirty="0" err="1"/>
              <a:t>glm</a:t>
            </a:r>
            <a:r>
              <a:rPr lang="en-US" sz="2000" dirty="0"/>
              <a:t> also used if necessary</a:t>
            </a:r>
          </a:p>
          <a:p>
            <a:pPr lvl="1"/>
            <a:r>
              <a:rPr lang="en-US" sz="2400" dirty="0">
                <a:solidFill>
                  <a:schemeClr val="accent1"/>
                </a:solidFill>
              </a:rPr>
              <a:t>Outliers removal</a:t>
            </a:r>
            <a:r>
              <a:rPr lang="en-US" sz="2000" dirty="0">
                <a:solidFill>
                  <a:schemeClr val="accent1"/>
                </a:solidFill>
              </a:rPr>
              <a:t>:</a:t>
            </a:r>
            <a:r>
              <a:rPr lang="en-US" sz="2000" dirty="0"/>
              <a:t> Observed values above predicted values are lowered to the 95% CI value</a:t>
            </a:r>
          </a:p>
          <a:p>
            <a:pPr marL="457200" indent="-457200">
              <a:buFont typeface="+mj-lt"/>
              <a:buAutoNum type="arabicPeriod"/>
            </a:pPr>
            <a:r>
              <a:rPr lang="en-US" sz="2400" b="1" dirty="0">
                <a:solidFill>
                  <a:srgbClr val="00B050"/>
                </a:solidFill>
              </a:rPr>
              <a:t>Calculation of the expected mortality</a:t>
            </a:r>
          </a:p>
          <a:p>
            <a:pPr marL="324000" lvl="1" indent="0">
              <a:buNone/>
            </a:pPr>
            <a:endParaRPr lang="en-US" sz="2000" dirty="0"/>
          </a:p>
          <a:p>
            <a:pPr marL="0" indent="0">
              <a:buNone/>
            </a:pPr>
            <a:endParaRPr lang="en-US" sz="2400" dirty="0"/>
          </a:p>
        </p:txBody>
      </p:sp>
      <p:sp>
        <p:nvSpPr>
          <p:cNvPr id="4" name="Espace réservé du pied de page 3">
            <a:extLst>
              <a:ext uri="{FF2B5EF4-FFF2-40B4-BE49-F238E27FC236}">
                <a16:creationId xmlns:a16="http://schemas.microsoft.com/office/drawing/2014/main" id="{87E97B66-20B6-4D09-ABD8-80DB83384A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595959"/>
                </a:solidFill>
                <a:effectLst/>
                <a:uLnTx/>
                <a:uFillTx/>
                <a:latin typeface="Tw Cen MT" panose="020B0602020104020603"/>
                <a:ea typeface="+mn-ea"/>
                <a:cs typeface="+mn-cs"/>
              </a:rPr>
              <a:t>ModStatSAP Workshop </a:t>
            </a:r>
            <a:endParaRPr kumimoji="0" lang="en-US" sz="900" b="0" i="0" u="none" strike="noStrike" kern="1200" cap="all" spc="0" normalizeH="0" baseline="0" noProof="0" dirty="0">
              <a:ln>
                <a:noFill/>
              </a:ln>
              <a:solidFill>
                <a:srgbClr val="595959"/>
              </a:solidFill>
              <a:effectLst/>
              <a:uLnTx/>
              <a:uFillTx/>
              <a:latin typeface="Tw Cen MT" panose="020B0602020104020603"/>
              <a:ea typeface="+mn-ea"/>
              <a:cs typeface="+mn-cs"/>
            </a:endParaRPr>
          </a:p>
        </p:txBody>
      </p:sp>
      <p:sp>
        <p:nvSpPr>
          <p:cNvPr id="5" name="Espace réservé du numéro de diapositive 4">
            <a:extLst>
              <a:ext uri="{FF2B5EF4-FFF2-40B4-BE49-F238E27FC236}">
                <a16:creationId xmlns:a16="http://schemas.microsoft.com/office/drawing/2014/main" id="{D0BF8B98-7156-491D-9E3D-B0163E8B05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922014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FA91FD-6C0C-4A4F-A91D-46C85C795E20}"/>
              </a:ext>
            </a:extLst>
          </p:cNvPr>
          <p:cNvSpPr>
            <a:spLocks noGrp="1"/>
          </p:cNvSpPr>
          <p:nvPr>
            <p:ph type="title"/>
          </p:nvPr>
        </p:nvSpPr>
        <p:spPr/>
        <p:txBody>
          <a:bodyPr>
            <a:normAutofit fontScale="90000"/>
          </a:bodyPr>
          <a:lstStyle/>
          <a:p>
            <a:r>
              <a:rPr lang="fr-FR" dirty="0"/>
              <a:t>Data </a:t>
            </a:r>
            <a:r>
              <a:rPr lang="fr-FR" dirty="0" err="1"/>
              <a:t>analysis</a:t>
            </a:r>
            <a:endParaRPr lang="fr-FR" dirty="0"/>
          </a:p>
        </p:txBody>
      </p:sp>
      <p:sp>
        <p:nvSpPr>
          <p:cNvPr id="4" name="Espace réservé du pied de page 3">
            <a:extLst>
              <a:ext uri="{FF2B5EF4-FFF2-40B4-BE49-F238E27FC236}">
                <a16:creationId xmlns:a16="http://schemas.microsoft.com/office/drawing/2014/main" id="{87E97B66-20B6-4D09-ABD8-80DB83384A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595959"/>
                </a:solidFill>
                <a:effectLst/>
                <a:uLnTx/>
                <a:uFillTx/>
                <a:latin typeface="Tw Cen MT" panose="020B0602020104020603"/>
                <a:ea typeface="+mn-ea"/>
                <a:cs typeface="+mn-cs"/>
              </a:rPr>
              <a:t>ModStatSAP Workshop </a:t>
            </a:r>
            <a:endParaRPr kumimoji="0" lang="en-US" sz="900" b="0" i="0" u="none" strike="noStrike" kern="1200" cap="all" spc="0" normalizeH="0" baseline="0" noProof="0" dirty="0">
              <a:ln>
                <a:noFill/>
              </a:ln>
              <a:solidFill>
                <a:srgbClr val="595959"/>
              </a:solidFill>
              <a:effectLst/>
              <a:uLnTx/>
              <a:uFillTx/>
              <a:latin typeface="Tw Cen MT" panose="020B0602020104020603"/>
              <a:ea typeface="+mn-ea"/>
              <a:cs typeface="+mn-cs"/>
            </a:endParaRPr>
          </a:p>
        </p:txBody>
      </p:sp>
      <p:sp>
        <p:nvSpPr>
          <p:cNvPr id="5" name="Espace réservé du numéro de diapositive 4">
            <a:extLst>
              <a:ext uri="{FF2B5EF4-FFF2-40B4-BE49-F238E27FC236}">
                <a16:creationId xmlns:a16="http://schemas.microsoft.com/office/drawing/2014/main" id="{D0BF8B98-7156-491D-9E3D-B0163E8B05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sp>
        <p:nvSpPr>
          <p:cNvPr id="6" name="Espace réservé du contenu 2">
            <a:extLst>
              <a:ext uri="{FF2B5EF4-FFF2-40B4-BE49-F238E27FC236}">
                <a16:creationId xmlns:a16="http://schemas.microsoft.com/office/drawing/2014/main" id="{2137B270-8789-4BA5-8348-B0AB6B53DB76}"/>
              </a:ext>
            </a:extLst>
          </p:cNvPr>
          <p:cNvSpPr txBox="1">
            <a:spLocks/>
          </p:cNvSpPr>
          <p:nvPr/>
        </p:nvSpPr>
        <p:spPr>
          <a:xfrm>
            <a:off x="323168" y="1716540"/>
            <a:ext cx="7433257" cy="5038805"/>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bg2">
                  <a:lumMod val="50000"/>
                </a:schemeClr>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600"/>
              </a:spcAft>
              <a:buClr>
                <a:srgbClr val="EBEBEB">
                  <a:lumMod val="50000"/>
                </a:srgbClr>
              </a:buClr>
              <a:buSzPct val="92000"/>
              <a:buFont typeface="+mj-lt"/>
              <a:buAutoNum type="arabicPeriod" startAt="3"/>
              <a:tabLst/>
              <a:defRPr/>
            </a:pPr>
            <a:r>
              <a:rPr kumimoji="0" lang="en-US" sz="2400" b="1" i="0" u="none" strike="noStrike" kern="1200" cap="none" spc="0" normalizeH="0" baseline="0" noProof="0" dirty="0">
                <a:ln>
                  <a:noFill/>
                </a:ln>
                <a:solidFill>
                  <a:srgbClr val="990199"/>
                </a:solidFill>
                <a:effectLst/>
                <a:uLnTx/>
                <a:uFillTx/>
                <a:latin typeface="Tw Cen MT" panose="020B0602020104020603"/>
                <a:ea typeface="+mn-ea"/>
                <a:cs typeface="+mn-cs"/>
              </a:rPr>
              <a:t>Detection of excess mortality</a:t>
            </a:r>
          </a:p>
          <a:p>
            <a:pPr marL="630000" marR="0" lvl="1" indent="-306000" algn="l" defTabSz="457200" rtl="0" eaLnBrk="1" fontAlgn="auto" latinLnBrk="0" hangingPunct="1">
              <a:lnSpc>
                <a:spcPct val="100000"/>
              </a:lnSpc>
              <a:spcBef>
                <a:spcPct val="20000"/>
              </a:spcBef>
              <a:spcAft>
                <a:spcPts val="600"/>
              </a:spcAft>
              <a:buClr>
                <a:srgbClr val="7F7F7F"/>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srgbClr val="595959"/>
                </a:solidFill>
                <a:effectLst/>
                <a:uLnTx/>
                <a:uFillTx/>
                <a:latin typeface="Tw Cen MT" panose="020B0602020104020603"/>
                <a:ea typeface="+mn-ea"/>
                <a:cs typeface="+mn-cs"/>
              </a:rPr>
              <a:t>5 detection algorithms with 7 detection limits for each one</a:t>
            </a:r>
          </a:p>
          <a:p>
            <a:pPr marL="900000" marR="0" lvl="2" indent="-270000" algn="l" defTabSz="457200" rtl="0" eaLnBrk="1" fontAlgn="auto" latinLnBrk="0" hangingPunct="1">
              <a:lnSpc>
                <a:spcPct val="100000"/>
              </a:lnSpc>
              <a:spcBef>
                <a:spcPct val="20000"/>
              </a:spcBef>
              <a:spcAft>
                <a:spcPts val="600"/>
              </a:spcAft>
              <a:buClr>
                <a:srgbClr val="7F7F7F"/>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FF0000"/>
                </a:solidFill>
                <a:effectLst/>
                <a:uLnTx/>
                <a:uFillTx/>
                <a:latin typeface="Tw Cen MT" panose="020B0602020104020603"/>
                <a:ea typeface="+mn-ea"/>
                <a:cs typeface="+mn-cs"/>
              </a:rPr>
              <a:t>Holt-Winters algorithm</a:t>
            </a:r>
          </a:p>
          <a:p>
            <a:pPr marL="900000" marR="0" lvl="2" indent="-270000" algn="l" defTabSz="457200" rtl="0" eaLnBrk="1" fontAlgn="auto" latinLnBrk="0" hangingPunct="1">
              <a:lnSpc>
                <a:spcPct val="100000"/>
              </a:lnSpc>
              <a:spcBef>
                <a:spcPct val="20000"/>
              </a:spcBef>
              <a:spcAft>
                <a:spcPts val="600"/>
              </a:spcAft>
              <a:buClr>
                <a:srgbClr val="7F7F7F"/>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FF0000"/>
                </a:solidFill>
                <a:effectLst/>
                <a:uLnTx/>
                <a:uFillTx/>
                <a:latin typeface="Tw Cen MT" panose="020B0602020104020603"/>
                <a:ea typeface="+mn-ea"/>
                <a:cs typeface="+mn-cs"/>
              </a:rPr>
              <a:t>“historical limits” algorithm from the Center for Disease  Control</a:t>
            </a:r>
          </a:p>
          <a:p>
            <a:pPr marL="900000" marR="0" lvl="2" indent="-270000" algn="l" defTabSz="457200" rtl="0" eaLnBrk="1" fontAlgn="auto" latinLnBrk="0" hangingPunct="1">
              <a:lnSpc>
                <a:spcPct val="100000"/>
              </a:lnSpc>
              <a:spcBef>
                <a:spcPct val="20000"/>
              </a:spcBef>
              <a:spcAft>
                <a:spcPts val="600"/>
              </a:spcAft>
              <a:buClr>
                <a:srgbClr val="7F7F7F"/>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FF0000"/>
                </a:solidFill>
                <a:effectLst/>
                <a:uLnTx/>
                <a:uFillTx/>
                <a:latin typeface="Tw Cen MT" panose="020B0602020104020603"/>
                <a:ea typeface="+mn-ea"/>
                <a:cs typeface="+mn-cs"/>
              </a:rPr>
              <a:t>Shewhart algorithm</a:t>
            </a:r>
          </a:p>
          <a:p>
            <a:pPr marL="900000" marR="0" lvl="2" indent="-270000" algn="l" defTabSz="457200" rtl="0" eaLnBrk="1" fontAlgn="auto" latinLnBrk="0" hangingPunct="1">
              <a:lnSpc>
                <a:spcPct val="100000"/>
              </a:lnSpc>
              <a:spcBef>
                <a:spcPct val="20000"/>
              </a:spcBef>
              <a:spcAft>
                <a:spcPts val="600"/>
              </a:spcAft>
              <a:buClr>
                <a:srgbClr val="7F7F7F"/>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27A22D"/>
                </a:solidFill>
                <a:effectLst/>
                <a:uLnTx/>
                <a:uFillTx/>
                <a:latin typeface="Tw Cen MT" panose="020B0602020104020603"/>
                <a:ea typeface="+mn-ea"/>
                <a:cs typeface="+mn-cs"/>
              </a:rPr>
              <a:t>Exponentially weighted moving average (EWMA)</a:t>
            </a:r>
          </a:p>
          <a:p>
            <a:pPr marL="900000" marR="0" lvl="2" indent="-270000" algn="l" defTabSz="457200" rtl="0" eaLnBrk="1" fontAlgn="auto" latinLnBrk="0" hangingPunct="1">
              <a:lnSpc>
                <a:spcPct val="100000"/>
              </a:lnSpc>
              <a:spcBef>
                <a:spcPct val="20000"/>
              </a:spcBef>
              <a:spcAft>
                <a:spcPts val="600"/>
              </a:spcAft>
              <a:buClr>
                <a:srgbClr val="7F7F7F"/>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27A22D"/>
                </a:solidFill>
                <a:effectLst/>
                <a:uLnTx/>
                <a:uFillTx/>
                <a:latin typeface="Tw Cen MT" panose="020B0602020104020603"/>
                <a:ea typeface="+mn-ea"/>
                <a:cs typeface="+mn-cs"/>
              </a:rPr>
              <a:t>CUSUM</a:t>
            </a:r>
          </a:p>
          <a:p>
            <a:pPr marL="457200" marR="0" lvl="0" indent="-457200" algn="l" defTabSz="457200" rtl="0" eaLnBrk="1" fontAlgn="auto" latinLnBrk="0" hangingPunct="1">
              <a:lnSpc>
                <a:spcPct val="100000"/>
              </a:lnSpc>
              <a:spcBef>
                <a:spcPct val="20000"/>
              </a:spcBef>
              <a:spcAft>
                <a:spcPts val="600"/>
              </a:spcAft>
              <a:buClr>
                <a:srgbClr val="EBEBEB">
                  <a:lumMod val="50000"/>
                </a:srgbClr>
              </a:buClr>
              <a:buSzPct val="92000"/>
              <a:buFont typeface="+mj-lt"/>
              <a:buAutoNum type="arabicPeriod" startAt="4"/>
              <a:tabLst/>
              <a:defRPr/>
            </a:pPr>
            <a:r>
              <a:rPr kumimoji="0" lang="en-US" sz="2400" b="1" i="0" u="none" strike="noStrike" kern="1200" cap="none" spc="0" normalizeH="0" baseline="0" noProof="0" dirty="0">
                <a:ln>
                  <a:noFill/>
                </a:ln>
                <a:solidFill>
                  <a:srgbClr val="FE9B0E"/>
                </a:solidFill>
                <a:effectLst/>
                <a:uLnTx/>
                <a:uFillTx/>
                <a:latin typeface="Tw Cen MT" panose="020B0602020104020603"/>
                <a:ea typeface="+mn-ea"/>
                <a:cs typeface="+mn-cs"/>
              </a:rPr>
              <a:t>Classification of alarms in 4 categories of severity</a:t>
            </a:r>
          </a:p>
          <a:p>
            <a:pPr marL="630000" marR="0" lvl="1" indent="-306000" algn="l" defTabSz="457200" rtl="0" eaLnBrk="1" fontAlgn="auto" latinLnBrk="0" hangingPunct="1">
              <a:lnSpc>
                <a:spcPct val="100000"/>
              </a:lnSpc>
              <a:spcBef>
                <a:spcPct val="20000"/>
              </a:spcBef>
              <a:spcAft>
                <a:spcPts val="600"/>
              </a:spcAft>
              <a:buClr>
                <a:srgbClr val="7F7F7F"/>
              </a:buClr>
              <a:buSzPct val="92000"/>
              <a:buFont typeface="Wingdings 2" panose="05020102010507070707" pitchFamily="18" charset="2"/>
              <a:buChar char=""/>
              <a:tabLst/>
              <a:defRPr/>
            </a:pPr>
            <a:r>
              <a:rPr kumimoji="0" lang="en-US" sz="2200" b="0" i="0" u="none" strike="noStrike" kern="1200" cap="none" spc="0" normalizeH="0" baseline="0" noProof="0" dirty="0">
                <a:ln>
                  <a:noFill/>
                </a:ln>
                <a:solidFill>
                  <a:srgbClr val="595959"/>
                </a:solidFill>
                <a:effectLst/>
                <a:uLnTx/>
                <a:uFillTx/>
                <a:latin typeface="Tw Cen MT" panose="020B0602020104020603"/>
                <a:ea typeface="+mn-ea"/>
                <a:cs typeface="+mn-cs"/>
                <a:sym typeface="Wingdings" panose="05000000000000000000" pitchFamily="2" charset="2"/>
              </a:rPr>
              <a:t>Number of algorithms in alarm</a:t>
            </a:r>
          </a:p>
          <a:p>
            <a:pPr marL="630000" marR="0" lvl="1" indent="-306000" algn="l" defTabSz="457200" rtl="0" eaLnBrk="1" fontAlgn="auto" latinLnBrk="0" hangingPunct="1">
              <a:lnSpc>
                <a:spcPct val="100000"/>
              </a:lnSpc>
              <a:spcBef>
                <a:spcPct val="20000"/>
              </a:spcBef>
              <a:spcAft>
                <a:spcPts val="600"/>
              </a:spcAft>
              <a:buClr>
                <a:srgbClr val="7F7F7F"/>
              </a:buClr>
              <a:buSzPct val="92000"/>
              <a:buFont typeface="Wingdings 2" panose="05020102010507070707" pitchFamily="18" charset="2"/>
              <a:buChar char=""/>
              <a:tabLst/>
              <a:defRPr/>
            </a:pPr>
            <a:r>
              <a:rPr kumimoji="0" lang="en-US" sz="2200" b="0" i="0" u="none" strike="noStrike" kern="1200" cap="none" spc="0" normalizeH="0" baseline="0" noProof="0" dirty="0">
                <a:ln>
                  <a:noFill/>
                </a:ln>
                <a:solidFill>
                  <a:srgbClr val="595959"/>
                </a:solidFill>
                <a:effectLst/>
                <a:uLnTx/>
                <a:uFillTx/>
                <a:latin typeface="Tw Cen MT" panose="020B0602020104020603"/>
                <a:ea typeface="+mn-ea"/>
                <a:cs typeface="+mn-cs"/>
                <a:sym typeface="Wingdings" panose="05000000000000000000" pitchFamily="2" charset="2"/>
              </a:rPr>
              <a:t>Signal score for each algorithm for the week considered</a:t>
            </a:r>
          </a:p>
          <a:p>
            <a:pPr marL="630000" marR="0" lvl="1" indent="-306000" algn="l" defTabSz="457200" rtl="0" eaLnBrk="1" fontAlgn="auto" latinLnBrk="0" hangingPunct="1">
              <a:lnSpc>
                <a:spcPct val="100000"/>
              </a:lnSpc>
              <a:spcBef>
                <a:spcPct val="20000"/>
              </a:spcBef>
              <a:spcAft>
                <a:spcPts val="600"/>
              </a:spcAft>
              <a:buClr>
                <a:srgbClr val="7F7F7F"/>
              </a:buClr>
              <a:buSzPct val="92000"/>
              <a:buFont typeface="Wingdings 2" panose="05020102010507070707" pitchFamily="18" charset="2"/>
              <a:buChar char=""/>
              <a:tabLst/>
              <a:defRPr/>
            </a:pPr>
            <a:r>
              <a:rPr kumimoji="0" lang="en-US" sz="2200" b="0" i="0" u="none" strike="noStrike" kern="1200" cap="none" spc="0" normalizeH="0" baseline="0" noProof="0" dirty="0">
                <a:ln>
                  <a:noFill/>
                </a:ln>
                <a:solidFill>
                  <a:srgbClr val="595959"/>
                </a:solidFill>
                <a:effectLst/>
                <a:uLnTx/>
                <a:uFillTx/>
                <a:latin typeface="Tw Cen MT" panose="020B0602020104020603"/>
                <a:ea typeface="+mn-ea"/>
                <a:cs typeface="+mn-cs"/>
                <a:sym typeface="Wingdings" panose="05000000000000000000" pitchFamily="2" charset="2"/>
              </a:rPr>
              <a:t>Change in signal score over the last 4 weeks</a:t>
            </a:r>
          </a:p>
          <a:p>
            <a:pPr marL="630000" marR="0" lvl="1" indent="-306000" algn="l" defTabSz="457200" rtl="0" eaLnBrk="1" fontAlgn="auto" latinLnBrk="0" hangingPunct="1">
              <a:lnSpc>
                <a:spcPct val="100000"/>
              </a:lnSpc>
              <a:spcBef>
                <a:spcPct val="20000"/>
              </a:spcBef>
              <a:spcAft>
                <a:spcPts val="600"/>
              </a:spcAft>
              <a:buClr>
                <a:srgbClr val="7F7F7F"/>
              </a:buClr>
              <a:buSzPct val="92000"/>
              <a:buFont typeface="Wingdings 2" panose="05020102010507070707" pitchFamily="18" charset="2"/>
              <a:buChar char=""/>
              <a:tabLst/>
              <a:defRPr/>
            </a:pPr>
            <a:r>
              <a:rPr kumimoji="0" lang="en-US" sz="2200" b="0" i="0" u="none" strike="noStrike" kern="1200" cap="none" spc="0" normalizeH="0" baseline="0" noProof="0" dirty="0">
                <a:ln>
                  <a:noFill/>
                </a:ln>
                <a:solidFill>
                  <a:srgbClr val="595959"/>
                </a:solidFill>
                <a:effectLst/>
                <a:uLnTx/>
                <a:uFillTx/>
                <a:latin typeface="Tw Cen MT" panose="020B0602020104020603"/>
                <a:ea typeface="+mn-ea"/>
                <a:cs typeface="+mn-cs"/>
              </a:rPr>
              <a:t>Level of excess mortality and its change over time</a:t>
            </a:r>
          </a:p>
        </p:txBody>
      </p:sp>
      <p:sp>
        <p:nvSpPr>
          <p:cNvPr id="3" name="Flèche : droite 2">
            <a:extLst>
              <a:ext uri="{FF2B5EF4-FFF2-40B4-BE49-F238E27FC236}">
                <a16:creationId xmlns:a16="http://schemas.microsoft.com/office/drawing/2014/main" id="{5B1759FC-7C6E-4496-A662-FACA2F301B51}"/>
              </a:ext>
            </a:extLst>
          </p:cNvPr>
          <p:cNvSpPr/>
          <p:nvPr/>
        </p:nvSpPr>
        <p:spPr>
          <a:xfrm>
            <a:off x="7498402" y="3063875"/>
            <a:ext cx="1323191" cy="36512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ZoneTexte 6">
            <a:extLst>
              <a:ext uri="{FF2B5EF4-FFF2-40B4-BE49-F238E27FC236}">
                <a16:creationId xmlns:a16="http://schemas.microsoft.com/office/drawing/2014/main" id="{E049CFC5-1115-48B5-B78D-08F6DF7C66F1}"/>
              </a:ext>
            </a:extLst>
          </p:cNvPr>
          <p:cNvSpPr txBox="1"/>
          <p:nvPr/>
        </p:nvSpPr>
        <p:spPr>
          <a:xfrm>
            <a:off x="8731775" y="2459504"/>
            <a:ext cx="313705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7F7F"/>
                </a:solidFill>
                <a:effectLst/>
                <a:uLnTx/>
                <a:uFillTx/>
                <a:latin typeface="Tw Cen MT" panose="020B0602020104020603"/>
                <a:ea typeface="+mn-ea"/>
                <a:cs typeface="+mn-cs"/>
              </a:rPr>
              <a:t>Able to detect both </a:t>
            </a:r>
            <a:r>
              <a:rPr kumimoji="0" lang="en-US" sz="2400" b="0" i="0" u="none" strike="noStrike" kern="1200" cap="none" spc="0" normalizeH="0" baseline="0" noProof="0" dirty="0">
                <a:ln>
                  <a:noFill/>
                </a:ln>
                <a:solidFill>
                  <a:srgbClr val="FF0000"/>
                </a:solidFill>
                <a:effectLst/>
                <a:uLnTx/>
                <a:uFillTx/>
                <a:latin typeface="Tw Cen MT" panose="020B0602020104020603"/>
                <a:ea typeface="+mn-ea"/>
                <a:cs typeface="+mn-cs"/>
              </a:rPr>
              <a:t>sudden increase </a:t>
            </a:r>
            <a:r>
              <a:rPr kumimoji="0" lang="en-US" sz="2400" b="0" i="0" u="none" strike="noStrike" kern="1200" cap="none" spc="0" normalizeH="0" baseline="0" noProof="0" dirty="0">
                <a:ln>
                  <a:noFill/>
                </a:ln>
                <a:solidFill>
                  <a:srgbClr val="7F7F7F"/>
                </a:solidFill>
                <a:effectLst/>
                <a:uLnTx/>
                <a:uFillTx/>
                <a:latin typeface="Tw Cen MT" panose="020B0602020104020603"/>
                <a:ea typeface="+mn-ea"/>
                <a:cs typeface="+mn-cs"/>
              </a:rPr>
              <a:t>and </a:t>
            </a:r>
            <a:r>
              <a:rPr kumimoji="0" lang="en-US" sz="2400" b="0" i="0" u="none" strike="noStrike" kern="1200" cap="none" spc="0" normalizeH="0" baseline="0" noProof="0" dirty="0">
                <a:ln>
                  <a:noFill/>
                </a:ln>
                <a:solidFill>
                  <a:srgbClr val="27A22D"/>
                </a:solidFill>
                <a:effectLst/>
                <a:uLnTx/>
                <a:uFillTx/>
                <a:latin typeface="Tw Cen MT" panose="020B0602020104020603"/>
                <a:ea typeface="+mn-ea"/>
                <a:cs typeface="+mn-cs"/>
              </a:rPr>
              <a:t>slow deviation</a:t>
            </a:r>
            <a:r>
              <a:rPr kumimoji="0" lang="en-US" sz="2400" b="0" i="0" u="none" strike="noStrike" kern="1200" cap="none" spc="0" normalizeH="0" baseline="0" noProof="0" dirty="0">
                <a:ln>
                  <a:noFill/>
                </a:ln>
                <a:solidFill>
                  <a:srgbClr val="7F7F7F"/>
                </a:solidFill>
                <a:effectLst/>
                <a:uLnTx/>
                <a:uFillTx/>
                <a:latin typeface="Tw Cen MT" panose="020B0602020104020603"/>
                <a:ea typeface="+mn-ea"/>
                <a:cs typeface="+mn-cs"/>
              </a:rPr>
              <a:t> in mortality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496625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B88D84F8-500D-4745-AE3C-782C261E770A}"/>
              </a:ext>
            </a:extLst>
          </p:cNvPr>
          <p:cNvGrpSpPr/>
          <p:nvPr/>
        </p:nvGrpSpPr>
        <p:grpSpPr>
          <a:xfrm>
            <a:off x="3046201" y="3297106"/>
            <a:ext cx="3184264" cy="2999775"/>
            <a:chOff x="8177349" y="3155897"/>
            <a:chExt cx="3460806" cy="3416885"/>
          </a:xfrm>
        </p:grpSpPr>
        <p:pic>
          <p:nvPicPr>
            <p:cNvPr id="10" name="Image 9">
              <a:extLst>
                <a:ext uri="{FF2B5EF4-FFF2-40B4-BE49-F238E27FC236}">
                  <a16:creationId xmlns:a16="http://schemas.microsoft.com/office/drawing/2014/main" id="{185B031C-4A3E-4402-9D80-D554843B7C25}"/>
                </a:ext>
              </a:extLst>
            </p:cNvPr>
            <p:cNvPicPr>
              <a:picLocks noChangeAspect="1"/>
            </p:cNvPicPr>
            <p:nvPr/>
          </p:nvPicPr>
          <p:blipFill rotWithShape="1">
            <a:blip r:embed="rId3"/>
            <a:srcRect r="67772"/>
            <a:stretch/>
          </p:blipFill>
          <p:spPr>
            <a:xfrm>
              <a:off x="8184167" y="3155897"/>
              <a:ext cx="3453988" cy="3416885"/>
            </a:xfrm>
            <a:prstGeom prst="rect">
              <a:avLst/>
            </a:prstGeom>
          </p:spPr>
        </p:pic>
        <p:sp>
          <p:nvSpPr>
            <p:cNvPr id="11" name="Rectangle 10">
              <a:extLst>
                <a:ext uri="{FF2B5EF4-FFF2-40B4-BE49-F238E27FC236}">
                  <a16:creationId xmlns:a16="http://schemas.microsoft.com/office/drawing/2014/main" id="{A5045FD6-76AA-481F-8AFE-DEC753CD29EE}"/>
                </a:ext>
              </a:extLst>
            </p:cNvPr>
            <p:cNvSpPr/>
            <p:nvPr/>
          </p:nvSpPr>
          <p:spPr>
            <a:xfrm>
              <a:off x="8177349" y="3270852"/>
              <a:ext cx="731520" cy="613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1026" name="Picture 2">
            <a:extLst>
              <a:ext uri="{FF2B5EF4-FFF2-40B4-BE49-F238E27FC236}">
                <a16:creationId xmlns:a16="http://schemas.microsoft.com/office/drawing/2014/main" id="{AB3B9E02-6EDE-499A-8DEE-E529BF180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8536" y="1916854"/>
            <a:ext cx="3118549" cy="200159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A7FA91FD-6C0C-4A4F-A91D-46C85C795E20}"/>
              </a:ext>
            </a:extLst>
          </p:cNvPr>
          <p:cNvSpPr>
            <a:spLocks noGrp="1"/>
          </p:cNvSpPr>
          <p:nvPr>
            <p:ph type="title"/>
          </p:nvPr>
        </p:nvSpPr>
        <p:spPr/>
        <p:txBody>
          <a:bodyPr>
            <a:normAutofit fontScale="90000"/>
          </a:bodyPr>
          <a:lstStyle/>
          <a:p>
            <a:r>
              <a:rPr lang="fr-FR" dirty="0" err="1"/>
              <a:t>Results</a:t>
            </a:r>
            <a:r>
              <a:rPr lang="fr-FR" dirty="0"/>
              <a:t> for end </a:t>
            </a:r>
            <a:r>
              <a:rPr lang="fr-FR" dirty="0" err="1"/>
              <a:t>users</a:t>
            </a:r>
            <a:endParaRPr lang="fr-FR" dirty="0"/>
          </a:p>
        </p:txBody>
      </p:sp>
      <p:sp>
        <p:nvSpPr>
          <p:cNvPr id="4" name="Espace réservé du pied de page 3">
            <a:extLst>
              <a:ext uri="{FF2B5EF4-FFF2-40B4-BE49-F238E27FC236}">
                <a16:creationId xmlns:a16="http://schemas.microsoft.com/office/drawing/2014/main" id="{87E97B66-20B6-4D09-ABD8-80DB83384A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595959"/>
                </a:solidFill>
                <a:effectLst/>
                <a:uLnTx/>
                <a:uFillTx/>
                <a:latin typeface="Tw Cen MT" panose="020B0602020104020603"/>
                <a:ea typeface="+mn-ea"/>
                <a:cs typeface="+mn-cs"/>
              </a:rPr>
              <a:t>ModStatSAP Workshop </a:t>
            </a:r>
            <a:endParaRPr kumimoji="0" lang="en-US" sz="900" b="0" i="0" u="none" strike="noStrike" kern="1200" cap="all" spc="0" normalizeH="0" baseline="0" noProof="0" dirty="0">
              <a:ln>
                <a:noFill/>
              </a:ln>
              <a:solidFill>
                <a:srgbClr val="595959"/>
              </a:solidFill>
              <a:effectLst/>
              <a:uLnTx/>
              <a:uFillTx/>
              <a:latin typeface="Tw Cen MT" panose="020B0602020104020603"/>
              <a:ea typeface="+mn-ea"/>
              <a:cs typeface="+mn-cs"/>
            </a:endParaRPr>
          </a:p>
        </p:txBody>
      </p:sp>
      <p:sp>
        <p:nvSpPr>
          <p:cNvPr id="5" name="Espace réservé du numéro de diapositive 4">
            <a:extLst>
              <a:ext uri="{FF2B5EF4-FFF2-40B4-BE49-F238E27FC236}">
                <a16:creationId xmlns:a16="http://schemas.microsoft.com/office/drawing/2014/main" id="{D0BF8B98-7156-491D-9E3D-B0163E8B05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pic>
        <p:nvPicPr>
          <p:cNvPr id="7" name="Image 6">
            <a:extLst>
              <a:ext uri="{FF2B5EF4-FFF2-40B4-BE49-F238E27FC236}">
                <a16:creationId xmlns:a16="http://schemas.microsoft.com/office/drawing/2014/main" id="{E8CF1276-D7C5-4F28-8FD6-1EA7EB4A3BEC}"/>
              </a:ext>
            </a:extLst>
          </p:cNvPr>
          <p:cNvPicPr>
            <a:picLocks noChangeAspect="1"/>
          </p:cNvPicPr>
          <p:nvPr/>
        </p:nvPicPr>
        <p:blipFill>
          <a:blip r:embed="rId5"/>
          <a:stretch/>
        </p:blipFill>
        <p:spPr bwMode="auto">
          <a:xfrm>
            <a:off x="197289" y="1916854"/>
            <a:ext cx="2648698" cy="4181204"/>
          </a:xfrm>
          <a:prstGeom prst="rect">
            <a:avLst/>
          </a:prstGeom>
        </p:spPr>
      </p:pic>
      <p:pic>
        <p:nvPicPr>
          <p:cNvPr id="14" name="Image 13">
            <a:extLst>
              <a:ext uri="{FF2B5EF4-FFF2-40B4-BE49-F238E27FC236}">
                <a16:creationId xmlns:a16="http://schemas.microsoft.com/office/drawing/2014/main" id="{08DAF19C-58BE-45F0-B667-AFE0D77CA25B}"/>
              </a:ext>
            </a:extLst>
          </p:cNvPr>
          <p:cNvPicPr>
            <a:picLocks noChangeAspect="1"/>
          </p:cNvPicPr>
          <p:nvPr/>
        </p:nvPicPr>
        <p:blipFill>
          <a:blip r:embed="rId6"/>
          <a:stretch>
            <a:fillRect/>
          </a:stretch>
        </p:blipFill>
        <p:spPr>
          <a:xfrm>
            <a:off x="6597424" y="3940726"/>
            <a:ext cx="5716540" cy="2250176"/>
          </a:xfrm>
          <a:prstGeom prst="rect">
            <a:avLst/>
          </a:prstGeom>
        </p:spPr>
      </p:pic>
      <p:sp>
        <p:nvSpPr>
          <p:cNvPr id="15" name="ZoneTexte 14">
            <a:extLst>
              <a:ext uri="{FF2B5EF4-FFF2-40B4-BE49-F238E27FC236}">
                <a16:creationId xmlns:a16="http://schemas.microsoft.com/office/drawing/2014/main" id="{4CBBDCCF-E67C-47D2-B4DC-F68F246EB973}"/>
              </a:ext>
            </a:extLst>
          </p:cNvPr>
          <p:cNvSpPr txBox="1"/>
          <p:nvPr/>
        </p:nvSpPr>
        <p:spPr>
          <a:xfrm>
            <a:off x="2967412" y="6213137"/>
            <a:ext cx="346167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595959"/>
                </a:solidFill>
                <a:effectLst/>
                <a:uLnTx/>
                <a:uFillTx/>
                <a:latin typeface="Tw Cen MT" panose="020B0602020104020603"/>
                <a:ea typeface="+mn-ea"/>
                <a:cs typeface="+mn-cs"/>
              </a:rPr>
              <a:t>Alarm</a:t>
            </a:r>
            <a:r>
              <a:rPr kumimoji="0" lang="fr-FR" sz="1800" b="0" i="0" u="none" strike="noStrike" kern="1200" cap="none" spc="0" normalizeH="0" baseline="0" noProof="0" dirty="0">
                <a:ln>
                  <a:noFill/>
                </a:ln>
                <a:solidFill>
                  <a:srgbClr val="595959"/>
                </a:solidFill>
                <a:effectLst/>
                <a:uLnTx/>
                <a:uFillTx/>
                <a:latin typeface="Tw Cen MT" panose="020B0602020104020603"/>
                <a:ea typeface="+mn-ea"/>
                <a:cs typeface="+mn-cs"/>
              </a:rPr>
              <a:t> mapping at national </a:t>
            </a:r>
            <a:r>
              <a:rPr kumimoji="0" lang="fr-FR" sz="1800" b="0" i="0" u="none" strike="noStrike" kern="1200" cap="none" spc="0" normalizeH="0" baseline="0" noProof="0" dirty="0" err="1">
                <a:ln>
                  <a:noFill/>
                </a:ln>
                <a:solidFill>
                  <a:srgbClr val="595959"/>
                </a:solidFill>
                <a:effectLst/>
                <a:uLnTx/>
                <a:uFillTx/>
                <a:latin typeface="Tw Cen MT" panose="020B0602020104020603"/>
                <a:ea typeface="+mn-ea"/>
                <a:cs typeface="+mn-cs"/>
              </a:rPr>
              <a:t>level</a:t>
            </a:r>
            <a:endParaRPr kumimoji="0" lang="fr-FR" sz="18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sp>
        <p:nvSpPr>
          <p:cNvPr id="16" name="ZoneTexte 15">
            <a:extLst>
              <a:ext uri="{FF2B5EF4-FFF2-40B4-BE49-F238E27FC236}">
                <a16:creationId xmlns:a16="http://schemas.microsoft.com/office/drawing/2014/main" id="{F7CF4041-F9BA-4CDA-B663-5DA343BE0D59}"/>
              </a:ext>
            </a:extLst>
          </p:cNvPr>
          <p:cNvSpPr txBox="1"/>
          <p:nvPr/>
        </p:nvSpPr>
        <p:spPr>
          <a:xfrm>
            <a:off x="28118" y="6060014"/>
            <a:ext cx="29870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595959"/>
                </a:solidFill>
                <a:effectLst/>
                <a:uLnTx/>
                <a:uFillTx/>
                <a:latin typeface="Tw Cen MT" panose="020B0602020104020603"/>
                <a:ea typeface="+mn-ea"/>
                <a:cs typeface="+mn-cs"/>
              </a:rPr>
              <a:t>Alarm</a:t>
            </a:r>
            <a:r>
              <a:rPr kumimoji="0" lang="fr-FR" sz="1800" b="0" i="0" u="none" strike="noStrike" kern="1200" cap="none" spc="0" normalizeH="0" baseline="0" noProof="0" dirty="0">
                <a:ln>
                  <a:noFill/>
                </a:ln>
                <a:solidFill>
                  <a:srgbClr val="595959"/>
                </a:solidFill>
                <a:effectLst/>
                <a:uLnTx/>
                <a:uFillTx/>
                <a:latin typeface="Tw Cen MT" panose="020B0602020104020603"/>
                <a:ea typeface="+mn-ea"/>
                <a:cs typeface="+mn-cs"/>
              </a:rPr>
              <a:t> mapping at local </a:t>
            </a:r>
            <a:r>
              <a:rPr kumimoji="0" lang="fr-FR" sz="1800" b="0" i="0" u="none" strike="noStrike" kern="1200" cap="none" spc="0" normalizeH="0" baseline="0" noProof="0" dirty="0" err="1">
                <a:ln>
                  <a:noFill/>
                </a:ln>
                <a:solidFill>
                  <a:srgbClr val="595959"/>
                </a:solidFill>
                <a:effectLst/>
                <a:uLnTx/>
                <a:uFillTx/>
                <a:latin typeface="Tw Cen MT" panose="020B0602020104020603"/>
                <a:ea typeface="+mn-ea"/>
                <a:cs typeface="+mn-cs"/>
              </a:rPr>
              <a:t>level</a:t>
            </a:r>
            <a:endParaRPr kumimoji="0" lang="fr-FR" sz="18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pic>
        <p:nvPicPr>
          <p:cNvPr id="18" name="Image 17">
            <a:extLst>
              <a:ext uri="{FF2B5EF4-FFF2-40B4-BE49-F238E27FC236}">
                <a16:creationId xmlns:a16="http://schemas.microsoft.com/office/drawing/2014/main" id="{5061051C-E43E-427C-8743-3A35E7F7BDBF}"/>
              </a:ext>
            </a:extLst>
          </p:cNvPr>
          <p:cNvPicPr>
            <a:picLocks noChangeAspect="1"/>
          </p:cNvPicPr>
          <p:nvPr/>
        </p:nvPicPr>
        <p:blipFill>
          <a:blip r:embed="rId7"/>
          <a:stretch>
            <a:fillRect/>
          </a:stretch>
        </p:blipFill>
        <p:spPr>
          <a:xfrm>
            <a:off x="1634879" y="1921926"/>
            <a:ext cx="1959969" cy="1753966"/>
          </a:xfrm>
          <a:prstGeom prst="rect">
            <a:avLst/>
          </a:prstGeom>
          <a:ln>
            <a:solidFill>
              <a:schemeClr val="accent4"/>
            </a:solidFill>
          </a:ln>
        </p:spPr>
      </p:pic>
      <p:sp>
        <p:nvSpPr>
          <p:cNvPr id="19" name="ZoneTexte 18">
            <a:extLst>
              <a:ext uri="{FF2B5EF4-FFF2-40B4-BE49-F238E27FC236}">
                <a16:creationId xmlns:a16="http://schemas.microsoft.com/office/drawing/2014/main" id="{C28DCCA4-6729-433A-9985-F820EA1D44AE}"/>
              </a:ext>
            </a:extLst>
          </p:cNvPr>
          <p:cNvSpPr txBox="1"/>
          <p:nvPr/>
        </p:nvSpPr>
        <p:spPr>
          <a:xfrm>
            <a:off x="185212" y="1584034"/>
            <a:ext cx="38545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595959"/>
                </a:solidFill>
                <a:effectLst/>
                <a:uLnTx/>
                <a:uFillTx/>
                <a:latin typeface="Tw Cen MT" panose="020B0602020104020603"/>
                <a:ea typeface="+mn-ea"/>
                <a:cs typeface="+mn-cs"/>
              </a:rPr>
              <a:t>Specifications</a:t>
            </a:r>
            <a:r>
              <a:rPr kumimoji="0" lang="fr-FR" sz="1800" b="0" i="0" u="none" strike="noStrike" kern="1200" cap="none" spc="0" normalizeH="0" baseline="0" noProof="0" dirty="0">
                <a:ln>
                  <a:noFill/>
                </a:ln>
                <a:solidFill>
                  <a:srgbClr val="595959"/>
                </a:solidFill>
                <a:effectLst/>
                <a:uLnTx/>
                <a:uFillTx/>
                <a:latin typeface="Tw Cen MT" panose="020B0602020104020603"/>
                <a:ea typeface="+mn-ea"/>
                <a:cs typeface="+mn-cs"/>
              </a:rPr>
              <a:t> for </a:t>
            </a:r>
            <a:r>
              <a:rPr kumimoji="0" lang="fr-FR" sz="1800" b="0" i="0" u="none" strike="noStrike" kern="1200" cap="none" spc="0" normalizeH="0" baseline="0" noProof="0" dirty="0" err="1">
                <a:ln>
                  <a:noFill/>
                </a:ln>
                <a:solidFill>
                  <a:srgbClr val="595959"/>
                </a:solidFill>
                <a:effectLst/>
                <a:uLnTx/>
                <a:uFillTx/>
                <a:latin typeface="Tw Cen MT" panose="020B0602020104020603"/>
                <a:ea typeface="+mn-ea"/>
                <a:cs typeface="+mn-cs"/>
              </a:rPr>
              <a:t>each</a:t>
            </a:r>
            <a:r>
              <a:rPr kumimoji="0" lang="fr-FR" sz="1800" b="0" i="0" u="none" strike="noStrike" kern="1200" cap="none" spc="0" normalizeH="0" baseline="0" noProof="0" dirty="0">
                <a:ln>
                  <a:noFill/>
                </a:ln>
                <a:solidFill>
                  <a:srgbClr val="595959"/>
                </a:solidFill>
                <a:effectLst/>
                <a:uLnTx/>
                <a:uFillTx/>
                <a:latin typeface="Tw Cen MT" panose="020B0602020104020603"/>
                <a:ea typeface="+mn-ea"/>
                <a:cs typeface="+mn-cs"/>
              </a:rPr>
              <a:t> area in </a:t>
            </a:r>
            <a:r>
              <a:rPr kumimoji="0" lang="fr-FR" sz="1800" b="0" i="0" u="none" strike="noStrike" kern="1200" cap="none" spc="0" normalizeH="0" baseline="0" noProof="0" dirty="0" err="1">
                <a:ln>
                  <a:noFill/>
                </a:ln>
                <a:solidFill>
                  <a:srgbClr val="595959"/>
                </a:solidFill>
                <a:effectLst/>
                <a:uLnTx/>
                <a:uFillTx/>
                <a:latin typeface="Tw Cen MT" panose="020B0602020104020603"/>
                <a:ea typeface="+mn-ea"/>
                <a:cs typeface="+mn-cs"/>
              </a:rPr>
              <a:t>alarm</a:t>
            </a:r>
            <a:endParaRPr kumimoji="0" lang="fr-FR" sz="18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sp>
        <p:nvSpPr>
          <p:cNvPr id="20" name="ZoneTexte 19">
            <a:extLst>
              <a:ext uri="{FF2B5EF4-FFF2-40B4-BE49-F238E27FC236}">
                <a16:creationId xmlns:a16="http://schemas.microsoft.com/office/drawing/2014/main" id="{4A7557E2-C26E-42B3-8A68-F696E70B0F9D}"/>
              </a:ext>
            </a:extLst>
          </p:cNvPr>
          <p:cNvSpPr txBox="1"/>
          <p:nvPr/>
        </p:nvSpPr>
        <p:spPr>
          <a:xfrm>
            <a:off x="4932500" y="1628169"/>
            <a:ext cx="38545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95959"/>
                </a:solidFill>
                <a:effectLst/>
                <a:uLnTx/>
                <a:uFillTx/>
                <a:latin typeface="Tw Cen MT" panose="020B0602020104020603"/>
                <a:ea typeface="+mn-ea"/>
                <a:cs typeface="+mn-cs"/>
              </a:rPr>
              <a:t>Time </a:t>
            </a:r>
            <a:r>
              <a:rPr kumimoji="0" lang="fr-FR" sz="1800" b="0" i="0" u="none" strike="noStrike" kern="1200" cap="none" spc="0" normalizeH="0" baseline="0" noProof="0" dirty="0" err="1">
                <a:ln>
                  <a:noFill/>
                </a:ln>
                <a:solidFill>
                  <a:srgbClr val="595959"/>
                </a:solidFill>
                <a:effectLst/>
                <a:uLnTx/>
                <a:uFillTx/>
                <a:latin typeface="Tw Cen MT" panose="020B0602020104020603"/>
                <a:ea typeface="+mn-ea"/>
                <a:cs typeface="+mn-cs"/>
              </a:rPr>
              <a:t>series</a:t>
            </a:r>
            <a:r>
              <a:rPr kumimoji="0" lang="fr-FR" sz="1800" b="0" i="0" u="none" strike="noStrike" kern="1200" cap="none" spc="0" normalizeH="0" baseline="0" noProof="0" dirty="0">
                <a:ln>
                  <a:noFill/>
                </a:ln>
                <a:solidFill>
                  <a:srgbClr val="595959"/>
                </a:solidFill>
                <a:effectLst/>
                <a:uLnTx/>
                <a:uFillTx/>
                <a:latin typeface="Tw Cen MT" panose="020B0602020104020603"/>
                <a:ea typeface="+mn-ea"/>
                <a:cs typeface="+mn-cs"/>
              </a:rPr>
              <a:t> of </a:t>
            </a:r>
            <a:r>
              <a:rPr kumimoji="0" lang="fr-FR" sz="1800" b="0" i="0" u="none" strike="noStrike" kern="1200" cap="none" spc="0" normalizeH="0" baseline="0" noProof="0" dirty="0" err="1">
                <a:ln>
                  <a:noFill/>
                </a:ln>
                <a:solidFill>
                  <a:srgbClr val="595959"/>
                </a:solidFill>
                <a:effectLst/>
                <a:uLnTx/>
                <a:uFillTx/>
                <a:latin typeface="Tw Cen MT" panose="020B0602020104020603"/>
                <a:ea typeface="+mn-ea"/>
                <a:cs typeface="+mn-cs"/>
              </a:rPr>
              <a:t>alarms</a:t>
            </a:r>
            <a:endParaRPr kumimoji="0" lang="fr-FR" sz="18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sp>
        <p:nvSpPr>
          <p:cNvPr id="21" name="ZoneTexte 20">
            <a:extLst>
              <a:ext uri="{FF2B5EF4-FFF2-40B4-BE49-F238E27FC236}">
                <a16:creationId xmlns:a16="http://schemas.microsoft.com/office/drawing/2014/main" id="{2572960D-D058-44D3-8272-DFDC06822334}"/>
              </a:ext>
            </a:extLst>
          </p:cNvPr>
          <p:cNvSpPr txBox="1"/>
          <p:nvPr/>
        </p:nvSpPr>
        <p:spPr>
          <a:xfrm>
            <a:off x="8787085" y="2752562"/>
            <a:ext cx="31505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95959"/>
                </a:solidFill>
                <a:effectLst/>
                <a:uLnTx/>
                <a:uFillTx/>
                <a:latin typeface="Tw Cen MT" panose="020B0602020104020603"/>
                <a:ea typeface="+mn-ea"/>
                <a:cs typeface="+mn-cs"/>
              </a:rPr>
              <a:t>Table of </a:t>
            </a:r>
            <a:r>
              <a:rPr kumimoji="0" lang="fr-FR" sz="1800" b="0" i="0" u="none" strike="noStrike" kern="1200" cap="none" spc="0" normalizeH="0" baseline="0" noProof="0" dirty="0" err="1">
                <a:ln>
                  <a:noFill/>
                </a:ln>
                <a:solidFill>
                  <a:srgbClr val="595959"/>
                </a:solidFill>
                <a:effectLst/>
                <a:uLnTx/>
                <a:uFillTx/>
                <a:latin typeface="Tw Cen MT" panose="020B0602020104020603"/>
                <a:ea typeface="+mn-ea"/>
                <a:cs typeface="+mn-cs"/>
              </a:rPr>
              <a:t>indicators</a:t>
            </a:r>
            <a:r>
              <a:rPr kumimoji="0" lang="fr-FR" sz="1800" b="0" i="0" u="none" strike="noStrike" kern="1200" cap="none" spc="0" normalizeH="0" baseline="0" noProof="0" dirty="0">
                <a:ln>
                  <a:noFill/>
                </a:ln>
                <a:solidFill>
                  <a:srgbClr val="595959"/>
                </a:solidFill>
                <a:effectLst/>
                <a:uLnTx/>
                <a:uFillTx/>
                <a:latin typeface="Tw Cen MT" panose="020B0602020104020603"/>
                <a:ea typeface="+mn-ea"/>
                <a:cs typeface="+mn-cs"/>
              </a:rPr>
              <a:t> to help </a:t>
            </a:r>
            <a:r>
              <a:rPr kumimoji="0" lang="fr-FR" sz="1800" b="0" i="0" u="none" strike="noStrike" kern="1200" cap="none" spc="0" normalizeH="0" baseline="0" noProof="0" dirty="0" err="1">
                <a:ln>
                  <a:noFill/>
                </a:ln>
                <a:solidFill>
                  <a:srgbClr val="595959"/>
                </a:solidFill>
                <a:effectLst/>
                <a:uLnTx/>
                <a:uFillTx/>
                <a:latin typeface="Tw Cen MT" panose="020B0602020104020603"/>
                <a:ea typeface="+mn-ea"/>
                <a:cs typeface="+mn-cs"/>
              </a:rPr>
              <a:t>interpretation</a:t>
            </a:r>
            <a:r>
              <a:rPr kumimoji="0" lang="fr-FR" sz="1800" b="0" i="0" u="none" strike="noStrike" kern="1200" cap="none" spc="0" normalizeH="0" baseline="0" noProof="0" dirty="0">
                <a:ln>
                  <a:noFill/>
                </a:ln>
                <a:solidFill>
                  <a:srgbClr val="595959"/>
                </a:solidFill>
                <a:effectLst/>
                <a:uLnTx/>
                <a:uFillTx/>
                <a:latin typeface="Tw Cen MT" panose="020B0602020104020603"/>
                <a:ea typeface="+mn-ea"/>
                <a:cs typeface="+mn-cs"/>
              </a:rPr>
              <a:t> and </a:t>
            </a:r>
            <a:r>
              <a:rPr kumimoji="0" lang="fr-FR" sz="1800" b="0" i="0" u="none" strike="noStrike" kern="1200" cap="none" spc="0" normalizeH="0" baseline="0" noProof="0" dirty="0" err="1">
                <a:ln>
                  <a:noFill/>
                </a:ln>
                <a:solidFill>
                  <a:srgbClr val="595959"/>
                </a:solidFill>
                <a:effectLst/>
                <a:uLnTx/>
                <a:uFillTx/>
                <a:latin typeface="Tw Cen MT" panose="020B0602020104020603"/>
                <a:ea typeface="+mn-ea"/>
                <a:cs typeface="+mn-cs"/>
              </a:rPr>
              <a:t>further</a:t>
            </a:r>
            <a:r>
              <a:rPr kumimoji="0" lang="fr-FR" sz="1800" b="0" i="0" u="none" strike="noStrike" kern="1200" cap="none" spc="0" normalizeH="0" baseline="0" noProof="0" dirty="0">
                <a:ln>
                  <a:noFill/>
                </a:ln>
                <a:solidFill>
                  <a:srgbClr val="595959"/>
                </a:solidFill>
                <a:effectLst/>
                <a:uLnTx/>
                <a:uFillTx/>
                <a:latin typeface="Tw Cen MT" panose="020B0602020104020603"/>
                <a:ea typeface="+mn-ea"/>
                <a:cs typeface="+mn-cs"/>
              </a:rPr>
              <a:t> investigations</a:t>
            </a:r>
          </a:p>
        </p:txBody>
      </p:sp>
    </p:spTree>
    <p:extLst>
      <p:ext uri="{BB962C8B-B14F-4D97-AF65-F5344CB8AC3E}">
        <p14:creationId xmlns:p14="http://schemas.microsoft.com/office/powerpoint/2010/main" val="482504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95AF4F-ADB9-418A-A95B-C22FC6AF4E40}"/>
              </a:ext>
            </a:extLst>
          </p:cNvPr>
          <p:cNvSpPr>
            <a:spLocks noGrp="1"/>
          </p:cNvSpPr>
          <p:nvPr>
            <p:ph type="title"/>
          </p:nvPr>
        </p:nvSpPr>
        <p:spPr/>
        <p:txBody>
          <a:bodyPr>
            <a:normAutofit fontScale="90000"/>
          </a:bodyPr>
          <a:lstStyle/>
          <a:p>
            <a:r>
              <a:rPr lang="en-US" dirty="0"/>
              <a:t>UTOPIA - User Tool for Outbreak Prevention and Introduction Assessment</a:t>
            </a:r>
            <a:endParaRPr lang="fr-FR" dirty="0"/>
          </a:p>
        </p:txBody>
      </p:sp>
      <p:sp>
        <p:nvSpPr>
          <p:cNvPr id="3" name="Espace réservé du texte 2">
            <a:extLst>
              <a:ext uri="{FF2B5EF4-FFF2-40B4-BE49-F238E27FC236}">
                <a16:creationId xmlns:a16="http://schemas.microsoft.com/office/drawing/2014/main" id="{5521E06C-4937-4C11-A7FB-AAD97B311BAE}"/>
              </a:ext>
            </a:extLst>
          </p:cNvPr>
          <p:cNvSpPr>
            <a:spLocks noGrp="1"/>
          </p:cNvSpPr>
          <p:nvPr>
            <p:ph type="body" idx="1"/>
          </p:nvPr>
        </p:nvSpPr>
        <p:spPr>
          <a:xfrm>
            <a:off x="2624857" y="4330323"/>
            <a:ext cx="8985952" cy="748754"/>
          </a:xfrm>
        </p:spPr>
        <p:txBody>
          <a:bodyPr>
            <a:normAutofit/>
          </a:bodyPr>
          <a:lstStyle/>
          <a:p>
            <a:r>
              <a:rPr lang="fr-FR" dirty="0"/>
              <a:t>Céline Dupuy, Servane Bareille, Julien </a:t>
            </a:r>
            <a:r>
              <a:rPr lang="fr-FR" dirty="0" err="1"/>
              <a:t>cauchard</a:t>
            </a:r>
            <a:r>
              <a:rPr lang="fr-FR" dirty="0"/>
              <a:t>, Guillaume Gerbier, Viviane Hénaux, </a:t>
            </a:r>
            <a:r>
              <a:rPr lang="fr-FR" dirty="0" err="1"/>
              <a:t>carlène</a:t>
            </a:r>
            <a:r>
              <a:rPr lang="fr-FR" dirty="0"/>
              <a:t> </a:t>
            </a:r>
            <a:r>
              <a:rPr lang="fr-FR" dirty="0" err="1"/>
              <a:t>trevennec</a:t>
            </a:r>
            <a:endParaRPr lang="fr-FR" dirty="0"/>
          </a:p>
        </p:txBody>
      </p:sp>
      <p:sp>
        <p:nvSpPr>
          <p:cNvPr id="4" name="Espace réservé du pied de page 3">
            <a:extLst>
              <a:ext uri="{FF2B5EF4-FFF2-40B4-BE49-F238E27FC236}">
                <a16:creationId xmlns:a16="http://schemas.microsoft.com/office/drawing/2014/main" id="{E40C29A6-A213-4AE5-8684-F5D68C8F7D3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595959"/>
                </a:solidFill>
                <a:effectLst/>
                <a:uLnTx/>
                <a:uFillTx/>
                <a:latin typeface="Tw Cen MT" panose="020B0602020104020603"/>
                <a:ea typeface="+mn-ea"/>
                <a:cs typeface="+mn-cs"/>
              </a:rPr>
              <a:t>ModStatSAP Workshop </a:t>
            </a:r>
            <a:endParaRPr kumimoji="0" lang="en-US" sz="900" b="0" i="0" u="none" strike="noStrike" kern="1200" cap="all" spc="0" normalizeH="0" baseline="0" noProof="0" dirty="0">
              <a:ln>
                <a:noFill/>
              </a:ln>
              <a:solidFill>
                <a:srgbClr val="595959"/>
              </a:solidFill>
              <a:effectLst/>
              <a:uLnTx/>
              <a:uFillTx/>
              <a:latin typeface="Tw Cen MT" panose="020B0602020104020603"/>
              <a:ea typeface="+mn-ea"/>
              <a:cs typeface="+mn-cs"/>
            </a:endParaRPr>
          </a:p>
        </p:txBody>
      </p:sp>
      <p:sp>
        <p:nvSpPr>
          <p:cNvPr id="5" name="Espace réservé du numéro de diapositive 4">
            <a:extLst>
              <a:ext uri="{FF2B5EF4-FFF2-40B4-BE49-F238E27FC236}">
                <a16:creationId xmlns:a16="http://schemas.microsoft.com/office/drawing/2014/main" id="{C4E6B4E5-E47C-4DCB-93CA-EB4BAC60DD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pic>
        <p:nvPicPr>
          <p:cNvPr id="8" name="Image 7">
            <a:extLst>
              <a:ext uri="{FF2B5EF4-FFF2-40B4-BE49-F238E27FC236}">
                <a16:creationId xmlns:a16="http://schemas.microsoft.com/office/drawing/2014/main" id="{85B044A7-5EF2-4207-A3FF-D480146C8D9E}"/>
              </a:ext>
            </a:extLst>
          </p:cNvPr>
          <p:cNvPicPr/>
          <p:nvPr/>
        </p:nvPicPr>
        <p:blipFill>
          <a:blip r:embed="rId3">
            <a:extLst>
              <a:ext uri="{28A0092B-C50C-407E-A947-70E740481C1C}">
                <a14:useLocalDpi xmlns:a14="http://schemas.microsoft.com/office/drawing/2010/main" val="0"/>
              </a:ext>
            </a:extLst>
          </a:blip>
          <a:stretch>
            <a:fillRect/>
          </a:stretch>
        </p:blipFill>
        <p:spPr>
          <a:xfrm>
            <a:off x="8056023" y="846500"/>
            <a:ext cx="3665220" cy="1172845"/>
          </a:xfrm>
          <a:prstGeom prst="rect">
            <a:avLst/>
          </a:prstGeom>
        </p:spPr>
      </p:pic>
      <p:pic>
        <p:nvPicPr>
          <p:cNvPr id="7" name="Image 6">
            <a:extLst>
              <a:ext uri="{FF2B5EF4-FFF2-40B4-BE49-F238E27FC236}">
                <a16:creationId xmlns:a16="http://schemas.microsoft.com/office/drawing/2014/main" id="{13650D47-88B0-4DE2-996B-35E35582F3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0758043" y="5525540"/>
            <a:ext cx="1086023" cy="752172"/>
          </a:xfrm>
          <a:prstGeom prst="rect">
            <a:avLst/>
          </a:prstGeom>
        </p:spPr>
      </p:pic>
      <p:pic>
        <p:nvPicPr>
          <p:cNvPr id="10" name="Image 9">
            <a:extLst>
              <a:ext uri="{FF2B5EF4-FFF2-40B4-BE49-F238E27FC236}">
                <a16:creationId xmlns:a16="http://schemas.microsoft.com/office/drawing/2014/main" id="{B2F79E81-5034-4378-955B-EBBB5B51DD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909" y="5503895"/>
            <a:ext cx="935659" cy="795462"/>
          </a:xfrm>
          <a:prstGeom prst="rect">
            <a:avLst/>
          </a:prstGeom>
        </p:spPr>
      </p:pic>
      <p:sp>
        <p:nvSpPr>
          <p:cNvPr id="13" name="Rectangle 12">
            <a:extLst>
              <a:ext uri="{FF2B5EF4-FFF2-40B4-BE49-F238E27FC236}">
                <a16:creationId xmlns:a16="http://schemas.microsoft.com/office/drawing/2014/main" id="{3B85FAD9-0786-4DFD-92BD-B072A125BBB3}"/>
              </a:ext>
            </a:extLst>
          </p:cNvPr>
          <p:cNvSpPr/>
          <p:nvPr/>
        </p:nvSpPr>
        <p:spPr>
          <a:xfrm>
            <a:off x="2930361" y="6325002"/>
            <a:ext cx="141284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808080"/>
                </a:solidFill>
                <a:effectLst/>
                <a:uLnTx/>
                <a:uFillTx/>
                <a:latin typeface="Georgia" panose="02040502050405020303" pitchFamily="18" charset="0"/>
                <a:ea typeface="Calibri" panose="020F0502020204030204" pitchFamily="34" charset="0"/>
                <a:cs typeface="Times New Roman" panose="02020603050405020304" pitchFamily="18" charset="0"/>
              </a:rPr>
              <a:t>French ministry of Agriculture</a:t>
            </a:r>
          </a:p>
        </p:txBody>
      </p:sp>
      <p:pic>
        <p:nvPicPr>
          <p:cNvPr id="14" name="Image 13">
            <a:extLst>
              <a:ext uri="{FF2B5EF4-FFF2-40B4-BE49-F238E27FC236}">
                <a16:creationId xmlns:a16="http://schemas.microsoft.com/office/drawing/2014/main" id="{46AD7804-C887-45D1-841E-20702E47E287}"/>
              </a:ext>
            </a:extLst>
          </p:cNvPr>
          <p:cNvPicPr>
            <a:picLocks noChangeAspect="1"/>
          </p:cNvPicPr>
          <p:nvPr/>
        </p:nvPicPr>
        <p:blipFill rotWithShape="1">
          <a:blip r:embed="rId6"/>
          <a:srcRect l="15118" t="25791" r="14979" b="24240"/>
          <a:stretch/>
        </p:blipFill>
        <p:spPr>
          <a:xfrm>
            <a:off x="2930361" y="5577386"/>
            <a:ext cx="1295631" cy="743788"/>
          </a:xfrm>
          <a:prstGeom prst="rect">
            <a:avLst/>
          </a:prstGeom>
        </p:spPr>
      </p:pic>
      <p:pic>
        <p:nvPicPr>
          <p:cNvPr id="15" name="Picture 2" descr="CIRAD">
            <a:extLst>
              <a:ext uri="{FF2B5EF4-FFF2-40B4-BE49-F238E27FC236}">
                <a16:creationId xmlns:a16="http://schemas.microsoft.com/office/drawing/2014/main" id="{8B851B45-9F4D-4A5C-8AB3-7217E072F58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0582"/>
          <a:stretch/>
        </p:blipFill>
        <p:spPr bwMode="auto">
          <a:xfrm>
            <a:off x="4789066" y="5790006"/>
            <a:ext cx="1498197" cy="4482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Wageningen University &amp; Research (WUR) - Circulaire Kennis">
            <a:extLst>
              <a:ext uri="{FF2B5EF4-FFF2-40B4-BE49-F238E27FC236}">
                <a16:creationId xmlns:a16="http://schemas.microsoft.com/office/drawing/2014/main" id="{49ECEDC4-A907-4A30-92E1-8538613FDAB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2393" y="5427109"/>
            <a:ext cx="1183617" cy="828348"/>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4FB6C86E-850A-4591-AAAF-1E9C357EF47C}"/>
              </a:ext>
            </a:extLst>
          </p:cNvPr>
          <p:cNvPicPr/>
          <p:nvPr/>
        </p:nvPicPr>
        <p:blipFill>
          <a:blip r:embed="rId9"/>
          <a:stretch>
            <a:fillRect/>
          </a:stretch>
        </p:blipFill>
        <p:spPr>
          <a:xfrm>
            <a:off x="8461140" y="5611406"/>
            <a:ext cx="1612619" cy="644051"/>
          </a:xfrm>
          <a:prstGeom prst="rect">
            <a:avLst/>
          </a:prstGeom>
        </p:spPr>
      </p:pic>
      <p:pic>
        <p:nvPicPr>
          <p:cNvPr id="21" name="Image 20">
            <a:extLst>
              <a:ext uri="{FF2B5EF4-FFF2-40B4-BE49-F238E27FC236}">
                <a16:creationId xmlns:a16="http://schemas.microsoft.com/office/drawing/2014/main" id="{E1B54F59-FF70-4E1B-A7AC-86E1EBBEF148}"/>
              </a:ext>
            </a:extLst>
          </p:cNvPr>
          <p:cNvPicPr>
            <a:picLocks noChangeAspect="1"/>
          </p:cNvPicPr>
          <p:nvPr/>
        </p:nvPicPr>
        <p:blipFill>
          <a:blip r:embed="rId10"/>
          <a:stretch>
            <a:fillRect/>
          </a:stretch>
        </p:blipFill>
        <p:spPr>
          <a:xfrm>
            <a:off x="132270" y="5525540"/>
            <a:ext cx="892074" cy="872540"/>
          </a:xfrm>
          <a:prstGeom prst="rect">
            <a:avLst/>
          </a:prstGeom>
        </p:spPr>
      </p:pic>
    </p:spTree>
    <p:extLst>
      <p:ext uri="{BB962C8B-B14F-4D97-AF65-F5344CB8AC3E}">
        <p14:creationId xmlns:p14="http://schemas.microsoft.com/office/powerpoint/2010/main" val="3859675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9ECBD-B626-8077-72E8-4B2C62B294C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136A74D-8110-CE50-F11F-E0E75602F328}"/>
              </a:ext>
            </a:extLst>
          </p:cNvPr>
          <p:cNvSpPr>
            <a:spLocks noGrp="1"/>
          </p:cNvSpPr>
          <p:nvPr>
            <p:ph type="title"/>
          </p:nvPr>
        </p:nvSpPr>
        <p:spPr/>
        <p:txBody>
          <a:bodyPr/>
          <a:lstStyle/>
          <a:p>
            <a:r>
              <a:rPr lang="fr-FR" dirty="0">
                <a:latin typeface="Typo Grotesk" panose="02000500000000000000" pitchFamily="2" charset="77"/>
              </a:rPr>
              <a:t>ORIGIN</a:t>
            </a:r>
          </a:p>
        </p:txBody>
      </p:sp>
      <p:sp>
        <p:nvSpPr>
          <p:cNvPr id="4" name="Espace réservé de la date 3">
            <a:extLst>
              <a:ext uri="{FF2B5EF4-FFF2-40B4-BE49-F238E27FC236}">
                <a16:creationId xmlns:a16="http://schemas.microsoft.com/office/drawing/2014/main" id="{9D88D606-0B35-70CC-F6BC-F1D56C42FB05}"/>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EA22B360-D3F7-1C0D-87DD-D96821EC9FEF}"/>
              </a:ext>
            </a:extLst>
          </p:cNvPr>
          <p:cNvSpPr>
            <a:spLocks noGrp="1"/>
          </p:cNvSpPr>
          <p:nvPr>
            <p:ph type="ftr" sz="quarter" idx="11"/>
          </p:nvPr>
        </p:nvSpPr>
        <p:spPr/>
        <p:txBody>
          <a:bodyPr/>
          <a:lstStyle/>
          <a:p>
            <a:r>
              <a:rPr lang="fr-FR"/>
              <a:t>ModStatSAP Workshop </a:t>
            </a:r>
          </a:p>
        </p:txBody>
      </p:sp>
      <p:sp>
        <p:nvSpPr>
          <p:cNvPr id="6" name="Espace réservé du numéro de diapositive 5">
            <a:extLst>
              <a:ext uri="{FF2B5EF4-FFF2-40B4-BE49-F238E27FC236}">
                <a16:creationId xmlns:a16="http://schemas.microsoft.com/office/drawing/2014/main" id="{B26954CF-4816-D1DF-ECA1-2A543F87E3C3}"/>
              </a:ext>
            </a:extLst>
          </p:cNvPr>
          <p:cNvSpPr>
            <a:spLocks noGrp="1"/>
          </p:cNvSpPr>
          <p:nvPr>
            <p:ph type="sldNum" sz="quarter" idx="12"/>
          </p:nvPr>
        </p:nvSpPr>
        <p:spPr/>
        <p:txBody>
          <a:bodyPr/>
          <a:lstStyle/>
          <a:p>
            <a:pPr>
              <a:defRPr/>
            </a:pPr>
            <a:fld id="{D790D672-BA00-0B43-97D0-8AFD030C778C}" type="slidenum">
              <a:rPr lang="fr-FR" smtClean="0"/>
              <a:t>2</a:t>
            </a:fld>
            <a:endParaRPr lang="fr-FR"/>
          </a:p>
        </p:txBody>
      </p:sp>
      <p:pic>
        <p:nvPicPr>
          <p:cNvPr id="9" name="Image 8">
            <a:extLst>
              <a:ext uri="{FF2B5EF4-FFF2-40B4-BE49-F238E27FC236}">
                <a16:creationId xmlns:a16="http://schemas.microsoft.com/office/drawing/2014/main" id="{3162A3C5-850E-763B-9BAC-E6635E5792F8}"/>
              </a:ext>
            </a:extLst>
          </p:cNvPr>
          <p:cNvPicPr>
            <a:picLocks noChangeAspect="1"/>
          </p:cNvPicPr>
          <p:nvPr/>
        </p:nvPicPr>
        <p:blipFill>
          <a:blip r:embed="rId3"/>
          <a:stretch>
            <a:fillRect/>
          </a:stretch>
        </p:blipFill>
        <p:spPr bwMode="auto">
          <a:xfrm>
            <a:off x="119335" y="6096968"/>
            <a:ext cx="591924" cy="644400"/>
          </a:xfrm>
          <a:prstGeom prst="rect">
            <a:avLst/>
          </a:prstGeom>
        </p:spPr>
      </p:pic>
      <p:pic>
        <p:nvPicPr>
          <p:cNvPr id="7" name="Image 6">
            <a:extLst>
              <a:ext uri="{FF2B5EF4-FFF2-40B4-BE49-F238E27FC236}">
                <a16:creationId xmlns:a16="http://schemas.microsoft.com/office/drawing/2014/main" id="{A89A93FA-9CCC-B90F-C8D2-BAC823363D77}"/>
              </a:ext>
            </a:extLst>
          </p:cNvPr>
          <p:cNvPicPr>
            <a:picLocks noChangeAspect="1"/>
          </p:cNvPicPr>
          <p:nvPr/>
        </p:nvPicPr>
        <p:blipFill>
          <a:blip r:embed="rId4"/>
          <a:stretch/>
        </p:blipFill>
        <p:spPr bwMode="auto">
          <a:xfrm>
            <a:off x="629254" y="1656272"/>
            <a:ext cx="10470008" cy="5064794"/>
          </a:xfrm>
          <a:prstGeom prst="rect">
            <a:avLst/>
          </a:prstGeom>
        </p:spPr>
      </p:pic>
      <p:cxnSp>
        <p:nvCxnSpPr>
          <p:cNvPr id="10" name="Connecteur droit 9">
            <a:extLst>
              <a:ext uri="{FF2B5EF4-FFF2-40B4-BE49-F238E27FC236}">
                <a16:creationId xmlns:a16="http://schemas.microsoft.com/office/drawing/2014/main" id="{DC3D41D9-5FAD-A744-2E96-270C8C517FF8}"/>
              </a:ext>
            </a:extLst>
          </p:cNvPr>
          <p:cNvCxnSpPr/>
          <p:nvPr/>
        </p:nvCxnSpPr>
        <p:spPr>
          <a:xfrm>
            <a:off x="911424" y="1340768"/>
            <a:ext cx="554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378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402C0B-86E8-4832-85CE-A264BAE0FF7A}"/>
              </a:ext>
            </a:extLst>
          </p:cNvPr>
          <p:cNvSpPr>
            <a:spLocks noGrp="1"/>
          </p:cNvSpPr>
          <p:nvPr>
            <p:ph type="title"/>
          </p:nvPr>
        </p:nvSpPr>
        <p:spPr/>
        <p:txBody>
          <a:bodyPr>
            <a:normAutofit fontScale="90000"/>
          </a:bodyPr>
          <a:lstStyle/>
          <a:p>
            <a:r>
              <a:rPr lang="fr-FR" dirty="0"/>
              <a:t>custom and </a:t>
            </a:r>
            <a:r>
              <a:rPr lang="fr-FR" dirty="0" err="1"/>
              <a:t>practical</a:t>
            </a:r>
            <a:r>
              <a:rPr lang="fr-FR" dirty="0"/>
              <a:t> </a:t>
            </a:r>
            <a:r>
              <a:rPr lang="fr-FR" dirty="0" err="1"/>
              <a:t>tool</a:t>
            </a:r>
            <a:r>
              <a:rPr lang="fr-FR" dirty="0"/>
              <a:t> for NAHSP </a:t>
            </a:r>
            <a:r>
              <a:rPr lang="fr-FR" dirty="0" err="1"/>
              <a:t>epidemic</a:t>
            </a:r>
            <a:r>
              <a:rPr lang="fr-FR" dirty="0"/>
              <a:t> intelligence team</a:t>
            </a:r>
          </a:p>
        </p:txBody>
      </p:sp>
      <p:sp>
        <p:nvSpPr>
          <p:cNvPr id="4" name="Espace réservé du pied de page 3">
            <a:extLst>
              <a:ext uri="{FF2B5EF4-FFF2-40B4-BE49-F238E27FC236}">
                <a16:creationId xmlns:a16="http://schemas.microsoft.com/office/drawing/2014/main" id="{246A7CA5-118D-473C-89C1-35C6BAEA432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595959"/>
                </a:solidFill>
                <a:effectLst/>
                <a:uLnTx/>
                <a:uFillTx/>
                <a:latin typeface="Tw Cen MT" panose="020B0602020104020603"/>
                <a:ea typeface="+mn-ea"/>
                <a:cs typeface="+mn-cs"/>
              </a:rPr>
              <a:t>ModStatSAP Workshop </a:t>
            </a:r>
            <a:endParaRPr kumimoji="0" lang="en-US" sz="900" b="0" i="0" u="none" strike="noStrike" kern="1200" cap="all" spc="0" normalizeH="0" baseline="0" noProof="0" dirty="0">
              <a:ln>
                <a:noFill/>
              </a:ln>
              <a:solidFill>
                <a:srgbClr val="595959"/>
              </a:solidFill>
              <a:effectLst/>
              <a:uLnTx/>
              <a:uFillTx/>
              <a:latin typeface="Tw Cen MT" panose="020B0602020104020603"/>
              <a:ea typeface="+mn-ea"/>
              <a:cs typeface="+mn-cs"/>
            </a:endParaRPr>
          </a:p>
        </p:txBody>
      </p:sp>
      <p:sp>
        <p:nvSpPr>
          <p:cNvPr id="5" name="Espace réservé du numéro de diapositive 4">
            <a:extLst>
              <a:ext uri="{FF2B5EF4-FFF2-40B4-BE49-F238E27FC236}">
                <a16:creationId xmlns:a16="http://schemas.microsoft.com/office/drawing/2014/main" id="{5FFF0571-30C3-44B6-83C9-C3AE7624CA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pic>
        <p:nvPicPr>
          <p:cNvPr id="7" name="Image 6">
            <a:extLst>
              <a:ext uri="{FF2B5EF4-FFF2-40B4-BE49-F238E27FC236}">
                <a16:creationId xmlns:a16="http://schemas.microsoft.com/office/drawing/2014/main" id="{8CE7967D-95E9-4F84-B737-E1C26418807B}"/>
              </a:ext>
            </a:extLst>
          </p:cNvPr>
          <p:cNvPicPr>
            <a:picLocks noChangeAspect="1"/>
          </p:cNvPicPr>
          <p:nvPr/>
        </p:nvPicPr>
        <p:blipFill>
          <a:blip r:embed="rId3"/>
          <a:stretch>
            <a:fillRect/>
          </a:stretch>
        </p:blipFill>
        <p:spPr>
          <a:xfrm>
            <a:off x="2427359" y="5323358"/>
            <a:ext cx="778581" cy="778581"/>
          </a:xfrm>
          <a:prstGeom prst="rect">
            <a:avLst/>
          </a:prstGeom>
        </p:spPr>
      </p:pic>
      <p:pic>
        <p:nvPicPr>
          <p:cNvPr id="9" name="Picture 18" descr="До уваги українським експортерам та імпортерам: в онлайн-платформі TRACES  NT впроваджується подвійна автентифікація - Головне управління  Держпродспоживслужби в Рівненській області">
            <a:extLst>
              <a:ext uri="{FF2B5EF4-FFF2-40B4-BE49-F238E27FC236}">
                <a16:creationId xmlns:a16="http://schemas.microsoft.com/office/drawing/2014/main" id="{E1D1B4F7-B905-401B-AD5F-9DA16C0D2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322" y="3573016"/>
            <a:ext cx="2200653" cy="99946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57226722-6AC8-4F18-A4B4-6319AB8EA87C}"/>
              </a:ext>
            </a:extLst>
          </p:cNvPr>
          <p:cNvPicPr>
            <a:picLocks noChangeAspect="1"/>
          </p:cNvPicPr>
          <p:nvPr/>
        </p:nvPicPr>
        <p:blipFill rotWithShape="1">
          <a:blip r:embed="rId5"/>
          <a:srcRect l="3822" t="12232" r="12901" b="15848"/>
          <a:stretch/>
        </p:blipFill>
        <p:spPr>
          <a:xfrm>
            <a:off x="5281446" y="5410364"/>
            <a:ext cx="693004" cy="598503"/>
          </a:xfrm>
          <a:prstGeom prst="rect">
            <a:avLst/>
          </a:prstGeom>
        </p:spPr>
      </p:pic>
      <p:pic>
        <p:nvPicPr>
          <p:cNvPr id="11" name="Image 10">
            <a:extLst>
              <a:ext uri="{FF2B5EF4-FFF2-40B4-BE49-F238E27FC236}">
                <a16:creationId xmlns:a16="http://schemas.microsoft.com/office/drawing/2014/main" id="{ECB4F74A-6211-489F-B84B-4123A328A2A9}"/>
              </a:ext>
            </a:extLst>
          </p:cNvPr>
          <p:cNvPicPr>
            <a:picLocks noChangeAspect="1"/>
          </p:cNvPicPr>
          <p:nvPr/>
        </p:nvPicPr>
        <p:blipFill rotWithShape="1">
          <a:blip r:embed="rId6"/>
          <a:srcRect l="13848" t="13146" r="15694" b="16587"/>
          <a:stretch/>
        </p:blipFill>
        <p:spPr>
          <a:xfrm>
            <a:off x="3506304" y="4653136"/>
            <a:ext cx="551887" cy="551887"/>
          </a:xfrm>
          <a:prstGeom prst="rect">
            <a:avLst/>
          </a:prstGeom>
        </p:spPr>
      </p:pic>
      <p:sp>
        <p:nvSpPr>
          <p:cNvPr id="12" name="Rectangle 11">
            <a:extLst>
              <a:ext uri="{FF2B5EF4-FFF2-40B4-BE49-F238E27FC236}">
                <a16:creationId xmlns:a16="http://schemas.microsoft.com/office/drawing/2014/main" id="{1CCE4072-55E4-485C-9195-89E01F019AFD}"/>
              </a:ext>
            </a:extLst>
          </p:cNvPr>
          <p:cNvSpPr/>
          <p:nvPr/>
        </p:nvSpPr>
        <p:spPr>
          <a:xfrm>
            <a:off x="4144117" y="4744413"/>
            <a:ext cx="786785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Comprehensive and </a:t>
            </a:r>
            <a:r>
              <a:rPr kumimoji="0" lang="fr-FR" sz="2400" b="0"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detailed</a:t>
            </a:r>
            <a:r>
              <a:rPr kumimoji="0" lang="fr-FR" sz="24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data (</a:t>
            </a:r>
            <a:r>
              <a:rPr kumimoji="0" lang="fr-FR" sz="2400" b="0"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only</a:t>
            </a:r>
            <a:r>
              <a:rPr kumimoji="0" lang="fr-FR" sz="24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fr-FR" sz="2400" b="0"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declared</a:t>
            </a:r>
            <a:r>
              <a:rPr kumimoji="0" lang="fr-FR" sz="24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fr-FR" sz="2400" b="0"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movements</a:t>
            </a:r>
            <a:r>
              <a:rPr kumimoji="0" lang="fr-FR" sz="2400" b="0"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a:t>
            </a:r>
          </a:p>
        </p:txBody>
      </p:sp>
      <p:sp>
        <p:nvSpPr>
          <p:cNvPr id="13" name="Rectangle 12">
            <a:extLst>
              <a:ext uri="{FF2B5EF4-FFF2-40B4-BE49-F238E27FC236}">
                <a16:creationId xmlns:a16="http://schemas.microsoft.com/office/drawing/2014/main" id="{060475B4-F2ED-4170-9344-B0A85326ED55}"/>
              </a:ext>
            </a:extLst>
          </p:cNvPr>
          <p:cNvSpPr/>
          <p:nvPr/>
        </p:nvSpPr>
        <p:spPr>
          <a:xfrm>
            <a:off x="5127396" y="5957499"/>
            <a:ext cx="1407758"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Laborious</a:t>
            </a:r>
            <a:endParaRPr kumimoji="0" lang="fr-FR"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querying</a:t>
            </a:r>
            <a:endParaRPr kumimoji="0" lang="fr-FR"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14" name="Rectangle 13">
            <a:extLst>
              <a:ext uri="{FF2B5EF4-FFF2-40B4-BE49-F238E27FC236}">
                <a16:creationId xmlns:a16="http://schemas.microsoft.com/office/drawing/2014/main" id="{4201B3A0-487C-4AF8-9D7E-727CC2D0958C}"/>
              </a:ext>
            </a:extLst>
          </p:cNvPr>
          <p:cNvSpPr/>
          <p:nvPr/>
        </p:nvSpPr>
        <p:spPr>
          <a:xfrm>
            <a:off x="7498402" y="5957500"/>
            <a:ext cx="2695033"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Error-prone</a:t>
            </a:r>
            <a:r>
              <a:rPr kumimoji="0" lang="fr-FR"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fr-FR" sz="2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analysis</a:t>
            </a:r>
            <a:endParaRPr kumimoji="0" lang="fr-FR"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through misuse)</a:t>
            </a:r>
          </a:p>
        </p:txBody>
      </p:sp>
      <p:sp>
        <p:nvSpPr>
          <p:cNvPr id="15" name="Rectangle 14">
            <a:extLst>
              <a:ext uri="{FF2B5EF4-FFF2-40B4-BE49-F238E27FC236}">
                <a16:creationId xmlns:a16="http://schemas.microsoft.com/office/drawing/2014/main" id="{E82A7829-04F6-46CF-896F-D30AB0DA7DAB}"/>
              </a:ext>
            </a:extLst>
          </p:cNvPr>
          <p:cNvSpPr/>
          <p:nvPr/>
        </p:nvSpPr>
        <p:spPr>
          <a:xfrm>
            <a:off x="1941297" y="5957499"/>
            <a:ext cx="1946623"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Complex</a:t>
            </a:r>
            <a:endParaRPr kumimoji="0" lang="fr-FR"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data structure</a:t>
            </a:r>
          </a:p>
        </p:txBody>
      </p:sp>
      <p:pic>
        <p:nvPicPr>
          <p:cNvPr id="16" name="Image 15">
            <a:extLst>
              <a:ext uri="{FF2B5EF4-FFF2-40B4-BE49-F238E27FC236}">
                <a16:creationId xmlns:a16="http://schemas.microsoft.com/office/drawing/2014/main" id="{B411CDEE-BBE8-4706-AF7B-0FA97A86AB64}"/>
              </a:ext>
            </a:extLst>
          </p:cNvPr>
          <p:cNvPicPr>
            <a:picLocks noChangeAspect="1"/>
          </p:cNvPicPr>
          <p:nvPr/>
        </p:nvPicPr>
        <p:blipFill rotWithShape="1">
          <a:blip r:embed="rId7"/>
          <a:srcRect l="13222" t="23438" r="13222" b="23438"/>
          <a:stretch/>
        </p:blipFill>
        <p:spPr>
          <a:xfrm>
            <a:off x="8289869" y="5461730"/>
            <a:ext cx="686451" cy="495770"/>
          </a:xfrm>
          <a:prstGeom prst="rect">
            <a:avLst/>
          </a:prstGeom>
        </p:spPr>
      </p:pic>
      <p:sp>
        <p:nvSpPr>
          <p:cNvPr id="17" name="Rectangle 16">
            <a:extLst>
              <a:ext uri="{FF2B5EF4-FFF2-40B4-BE49-F238E27FC236}">
                <a16:creationId xmlns:a16="http://schemas.microsoft.com/office/drawing/2014/main" id="{43E44A44-9B03-4732-A9C7-8CD24A2D5BD5}"/>
              </a:ext>
            </a:extLst>
          </p:cNvPr>
          <p:cNvSpPr/>
          <p:nvPr/>
        </p:nvSpPr>
        <p:spPr>
          <a:xfrm>
            <a:off x="1443410" y="1829606"/>
            <a:ext cx="1006242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Tw Cen MT" panose="020B0602020104020603"/>
                <a:ea typeface="+mn-ea"/>
                <a:cs typeface="+mn-cs"/>
              </a:rPr>
              <a:t>When a foreign country declares the emergency of an animal disease, we want to assess if animals or products of animal origin potentially carrying this pathogen have been imported into France </a:t>
            </a:r>
            <a:endParaRPr kumimoji="0" lang="fr-FR" sz="2400" b="1"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sp>
        <p:nvSpPr>
          <p:cNvPr id="18" name="Rectangle 17">
            <a:extLst>
              <a:ext uri="{FF2B5EF4-FFF2-40B4-BE49-F238E27FC236}">
                <a16:creationId xmlns:a16="http://schemas.microsoft.com/office/drawing/2014/main" id="{274D66CC-3117-4B5D-97CC-2B967D82B940}"/>
              </a:ext>
            </a:extLst>
          </p:cNvPr>
          <p:cNvSpPr/>
          <p:nvPr/>
        </p:nvSpPr>
        <p:spPr>
          <a:xfrm>
            <a:off x="1184160" y="3019124"/>
            <a:ext cx="1087080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95959"/>
                </a:solidFill>
                <a:effectLst/>
                <a:uLnTx/>
                <a:uFillTx/>
                <a:latin typeface="Tw Cen MT" panose="020B0602020104020603"/>
                <a:ea typeface="+mn-ea"/>
                <a:cs typeface="+mn-cs"/>
              </a:rPr>
              <a:t>Investigation of trade movements using the regulatory European database TRACES-NT</a:t>
            </a:r>
            <a:endParaRPr kumimoji="0" lang="fr-FR" sz="24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pic>
        <p:nvPicPr>
          <p:cNvPr id="6" name="Graphique 5" descr="Avertissement avec un remplissage uni">
            <a:extLst>
              <a:ext uri="{FF2B5EF4-FFF2-40B4-BE49-F238E27FC236}">
                <a16:creationId xmlns:a16="http://schemas.microsoft.com/office/drawing/2014/main" id="{CCBF075E-8BC2-4EC7-9D11-07B2421B4D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9010" y="1788059"/>
            <a:ext cx="914400" cy="914400"/>
          </a:xfrm>
          <a:prstGeom prst="rect">
            <a:avLst/>
          </a:prstGeom>
        </p:spPr>
      </p:pic>
    </p:spTree>
    <p:extLst>
      <p:ext uri="{BB962C8B-B14F-4D97-AF65-F5344CB8AC3E}">
        <p14:creationId xmlns:p14="http://schemas.microsoft.com/office/powerpoint/2010/main" val="1883596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7626F8-E029-4597-9BC8-E29F7F4CA44B}"/>
              </a:ext>
            </a:extLst>
          </p:cNvPr>
          <p:cNvSpPr/>
          <p:nvPr/>
        </p:nvSpPr>
        <p:spPr>
          <a:xfrm>
            <a:off x="365330" y="1621705"/>
            <a:ext cx="10719223" cy="280281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7F7F"/>
                </a:solidFill>
                <a:effectLst/>
                <a:uLnTx/>
                <a:uFillTx/>
                <a:latin typeface="Tw Cen MT" panose="020B0602020104020603"/>
                <a:ea typeface="+mn-ea"/>
                <a:cs typeface="+mn-cs"/>
              </a:rPr>
              <a:t>Steps for a valid and useful tool</a:t>
            </a:r>
          </a:p>
          <a:p>
            <a:pPr marL="800100" marR="0" lvl="1" indent="-342900" algn="l" defTabSz="914400" rtl="0" eaLnBrk="1" fontAlgn="auto" latinLnBrk="0" hangingPunct="1">
              <a:lnSpc>
                <a:spcPct val="15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7F7F7F"/>
                </a:solidFill>
                <a:effectLst/>
                <a:uLnTx/>
                <a:uFillTx/>
                <a:latin typeface="Tw Cen MT" panose="020B0602020104020603"/>
                <a:ea typeface="+mn-ea"/>
                <a:cs typeface="+mn-cs"/>
              </a:rPr>
              <a:t>Getting to grips with </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TRACES-NT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access</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granted</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in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early</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2023)</a:t>
            </a:r>
          </a:p>
          <a:p>
            <a:pPr marL="800100" marR="0" lvl="1" indent="-3429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Discussing</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with</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future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users</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a:t>
            </a:r>
          </a:p>
          <a:p>
            <a:pPr marL="800100" marR="0" lvl="1" indent="-3429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Discussing</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with</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French TRACES-NT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users</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to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better</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understand</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this</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database</a:t>
            </a:r>
          </a:p>
          <a:p>
            <a:pPr marL="800100" marR="0" lvl="1" indent="-342900" algn="l" defTabSz="914400" rtl="0" eaLnBrk="1" fontAlgn="auto" latinLnBrk="0" hangingPunct="1">
              <a:lnSpc>
                <a:spcPct val="150000"/>
              </a:lnSpc>
              <a:spcBef>
                <a:spcPts val="0"/>
              </a:spcBef>
              <a:spcAft>
                <a:spcPts val="0"/>
              </a:spcAft>
              <a:buClrTx/>
              <a:buSzTx/>
              <a:buFontTx/>
              <a:buAutoNum type="arabicPeriod"/>
              <a:tabLst/>
              <a:defRPr/>
            </a:pP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Developing</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a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rapid</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analysis</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tool</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for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standardised</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TRACES-NT data</a:t>
            </a:r>
          </a:p>
        </p:txBody>
      </p:sp>
      <p:sp>
        <p:nvSpPr>
          <p:cNvPr id="2" name="Titre 1">
            <a:extLst>
              <a:ext uri="{FF2B5EF4-FFF2-40B4-BE49-F238E27FC236}">
                <a16:creationId xmlns:a16="http://schemas.microsoft.com/office/drawing/2014/main" id="{F495828C-4E66-487C-AD40-33C19645103F}"/>
              </a:ext>
            </a:extLst>
          </p:cNvPr>
          <p:cNvSpPr>
            <a:spLocks noGrp="1"/>
          </p:cNvSpPr>
          <p:nvPr>
            <p:ph type="title"/>
          </p:nvPr>
        </p:nvSpPr>
        <p:spPr/>
        <p:txBody>
          <a:bodyPr>
            <a:normAutofit fontScale="90000"/>
          </a:bodyPr>
          <a:lstStyle/>
          <a:p>
            <a:endParaRPr lang="fr-FR"/>
          </a:p>
        </p:txBody>
      </p:sp>
      <p:sp>
        <p:nvSpPr>
          <p:cNvPr id="4" name="Espace réservé du pied de page 3">
            <a:extLst>
              <a:ext uri="{FF2B5EF4-FFF2-40B4-BE49-F238E27FC236}">
                <a16:creationId xmlns:a16="http://schemas.microsoft.com/office/drawing/2014/main" id="{36F44BBC-43FD-4A44-BBC5-C0139C2F2D7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595959"/>
                </a:solidFill>
                <a:effectLst/>
                <a:uLnTx/>
                <a:uFillTx/>
                <a:latin typeface="Tw Cen MT" panose="020B0602020104020603"/>
                <a:ea typeface="+mn-ea"/>
                <a:cs typeface="+mn-cs"/>
              </a:rPr>
              <a:t>ModStatSAP Workshop </a:t>
            </a:r>
            <a:endParaRPr kumimoji="0" lang="en-US" sz="900" b="0" i="0" u="none" strike="noStrike" kern="1200" cap="all" spc="0" normalizeH="0" baseline="0" noProof="0" dirty="0">
              <a:ln>
                <a:noFill/>
              </a:ln>
              <a:solidFill>
                <a:srgbClr val="595959"/>
              </a:solidFill>
              <a:effectLst/>
              <a:uLnTx/>
              <a:uFillTx/>
              <a:latin typeface="Tw Cen MT" panose="020B0602020104020603"/>
              <a:ea typeface="+mn-ea"/>
              <a:cs typeface="+mn-cs"/>
            </a:endParaRPr>
          </a:p>
        </p:txBody>
      </p:sp>
      <p:sp>
        <p:nvSpPr>
          <p:cNvPr id="5" name="Espace réservé du numéro de diapositive 4">
            <a:extLst>
              <a:ext uri="{FF2B5EF4-FFF2-40B4-BE49-F238E27FC236}">
                <a16:creationId xmlns:a16="http://schemas.microsoft.com/office/drawing/2014/main" id="{F41B88F3-2E86-4085-9644-ED7E270406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pic>
        <p:nvPicPr>
          <p:cNvPr id="6" name="Image 5">
            <a:extLst>
              <a:ext uri="{FF2B5EF4-FFF2-40B4-BE49-F238E27FC236}">
                <a16:creationId xmlns:a16="http://schemas.microsoft.com/office/drawing/2014/main" id="{381BB9A8-091C-42D2-9CE5-35A302CF97D4}"/>
              </a:ext>
            </a:extLst>
          </p:cNvPr>
          <p:cNvPicPr>
            <a:picLocks noChangeAspect="1"/>
          </p:cNvPicPr>
          <p:nvPr/>
        </p:nvPicPr>
        <p:blipFill>
          <a:blip r:embed="rId3"/>
          <a:stretch>
            <a:fillRect/>
          </a:stretch>
        </p:blipFill>
        <p:spPr>
          <a:xfrm>
            <a:off x="9139873" y="2144267"/>
            <a:ext cx="721332" cy="721332"/>
          </a:xfrm>
          <a:prstGeom prst="rect">
            <a:avLst/>
          </a:prstGeom>
        </p:spPr>
      </p:pic>
      <p:sp>
        <p:nvSpPr>
          <p:cNvPr id="9" name="Rectangle 8">
            <a:extLst>
              <a:ext uri="{FF2B5EF4-FFF2-40B4-BE49-F238E27FC236}">
                <a16:creationId xmlns:a16="http://schemas.microsoft.com/office/drawing/2014/main" id="{E308E0DB-DE4D-4FDE-BAE8-BDDE7AD2EB44}"/>
              </a:ext>
            </a:extLst>
          </p:cNvPr>
          <p:cNvSpPr/>
          <p:nvPr/>
        </p:nvSpPr>
        <p:spPr>
          <a:xfrm>
            <a:off x="1636658" y="5913166"/>
            <a:ext cx="5129901"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F7F7F"/>
                </a:solidFill>
                <a:effectLst/>
                <a:uLnTx/>
                <a:uFillTx/>
                <a:latin typeface="Calibri" panose="020F0502020204030204" pitchFamily="34" charset="0"/>
                <a:ea typeface="Calibri" panose="020F0502020204030204" pitchFamily="34" charset="0"/>
                <a:cs typeface="Times New Roman" panose="02020603050405020304" pitchFamily="18" charset="0"/>
              </a:rPr>
              <a:t>UTOPIA</a:t>
            </a:r>
            <a:endParaRPr kumimoji="0" lang="en-US" sz="1800" b="1" i="0" u="none" strike="noStrike" kern="1200" cap="none" spc="0" normalizeH="0" baseline="0" noProof="0" dirty="0">
              <a:ln>
                <a:noFill/>
              </a:ln>
              <a:solidFill>
                <a:srgbClr val="7F7F7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F7F7F"/>
                </a:solidFill>
                <a:effectLst/>
                <a:uLnTx/>
                <a:uFillTx/>
                <a:latin typeface="Calibri" panose="020F0502020204030204" pitchFamily="34" charset="0"/>
                <a:ea typeface="Calibri" panose="020F0502020204030204" pitchFamily="34" charset="0"/>
                <a:cs typeface="Times New Roman" panose="02020603050405020304" pitchFamily="18" charset="0"/>
              </a:rPr>
              <a:t>User Tool for Outbreak Prevention and Introduction Assessment</a:t>
            </a:r>
            <a:endParaRPr kumimoji="0" lang="fr-FR" sz="1800" b="1" i="0" u="none" strike="noStrike" kern="1200" cap="none" spc="0" normalizeH="0" baseline="0" noProof="0" dirty="0">
              <a:ln>
                <a:noFill/>
              </a:ln>
              <a:solidFill>
                <a:srgbClr val="7F7F7F"/>
              </a:solidFill>
              <a:effectLst/>
              <a:uLnTx/>
              <a:uFillTx/>
              <a:latin typeface="Tw Cen MT" panose="020B0602020104020603"/>
              <a:ea typeface="+mn-ea"/>
              <a:cs typeface="+mn-cs"/>
            </a:endParaRPr>
          </a:p>
        </p:txBody>
      </p:sp>
      <p:pic>
        <p:nvPicPr>
          <p:cNvPr id="10" name="Image 9">
            <a:extLst>
              <a:ext uri="{FF2B5EF4-FFF2-40B4-BE49-F238E27FC236}">
                <a16:creationId xmlns:a16="http://schemas.microsoft.com/office/drawing/2014/main" id="{BEE3224B-20A6-44C2-B5A6-484C9D81B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8947" y="4148607"/>
            <a:ext cx="3720008" cy="2190615"/>
          </a:xfrm>
          <a:prstGeom prst="rect">
            <a:avLst/>
          </a:prstGeom>
        </p:spPr>
      </p:pic>
      <p:grpSp>
        <p:nvGrpSpPr>
          <p:cNvPr id="11" name="Groupe 10">
            <a:extLst>
              <a:ext uri="{FF2B5EF4-FFF2-40B4-BE49-F238E27FC236}">
                <a16:creationId xmlns:a16="http://schemas.microsoft.com/office/drawing/2014/main" id="{68ECF579-B90D-42EE-8BDD-52BC52A81096}"/>
              </a:ext>
            </a:extLst>
          </p:cNvPr>
          <p:cNvGrpSpPr/>
          <p:nvPr/>
        </p:nvGrpSpPr>
        <p:grpSpPr>
          <a:xfrm>
            <a:off x="7693322" y="4847459"/>
            <a:ext cx="624512" cy="598214"/>
            <a:chOff x="8232172" y="4621182"/>
            <a:chExt cx="1050952" cy="926425"/>
          </a:xfrm>
        </p:grpSpPr>
        <p:pic>
          <p:nvPicPr>
            <p:cNvPr id="12" name="Image 11">
              <a:extLst>
                <a:ext uri="{FF2B5EF4-FFF2-40B4-BE49-F238E27FC236}">
                  <a16:creationId xmlns:a16="http://schemas.microsoft.com/office/drawing/2014/main" id="{8DB18B36-C0FA-4638-98F1-97D764C53FE8}"/>
                </a:ext>
              </a:extLst>
            </p:cNvPr>
            <p:cNvPicPr>
              <a:picLocks noChangeAspect="1"/>
            </p:cNvPicPr>
            <p:nvPr/>
          </p:nvPicPr>
          <p:blipFill rotWithShape="1">
            <a:blip r:embed="rId5"/>
            <a:srcRect t="11849"/>
            <a:stretch/>
          </p:blipFill>
          <p:spPr>
            <a:xfrm>
              <a:off x="8232172" y="4621182"/>
              <a:ext cx="1050952" cy="926425"/>
            </a:xfrm>
            <a:prstGeom prst="rect">
              <a:avLst/>
            </a:prstGeom>
          </p:spPr>
        </p:pic>
        <p:pic>
          <p:nvPicPr>
            <p:cNvPr id="13" name="Image 12">
              <a:extLst>
                <a:ext uri="{FF2B5EF4-FFF2-40B4-BE49-F238E27FC236}">
                  <a16:creationId xmlns:a16="http://schemas.microsoft.com/office/drawing/2014/main" id="{7B153041-5F4A-4882-853A-A8AF13E920C5}"/>
                </a:ext>
              </a:extLst>
            </p:cNvPr>
            <p:cNvPicPr>
              <a:picLocks noChangeAspect="1"/>
            </p:cNvPicPr>
            <p:nvPr/>
          </p:nvPicPr>
          <p:blipFill rotWithShape="1">
            <a:blip r:embed="rId6"/>
            <a:srcRect l="12615" t="20786" r="17426" b="24803"/>
            <a:stretch/>
          </p:blipFill>
          <p:spPr>
            <a:xfrm>
              <a:off x="8410073" y="4701690"/>
              <a:ext cx="371833" cy="289204"/>
            </a:xfrm>
            <a:prstGeom prst="rect">
              <a:avLst/>
            </a:prstGeom>
            <a:solidFill>
              <a:schemeClr val="tx1"/>
            </a:solidFill>
          </p:spPr>
        </p:pic>
      </p:grpSp>
      <p:pic>
        <p:nvPicPr>
          <p:cNvPr id="14" name="Image 13">
            <a:extLst>
              <a:ext uri="{FF2B5EF4-FFF2-40B4-BE49-F238E27FC236}">
                <a16:creationId xmlns:a16="http://schemas.microsoft.com/office/drawing/2014/main" id="{CD028F25-4207-4DA6-B510-32D0044460DB}"/>
              </a:ext>
            </a:extLst>
          </p:cNvPr>
          <p:cNvPicPr>
            <a:picLocks noChangeAspect="1"/>
          </p:cNvPicPr>
          <p:nvPr/>
        </p:nvPicPr>
        <p:blipFill>
          <a:blip r:embed="rId5"/>
          <a:stretch>
            <a:fillRect/>
          </a:stretch>
        </p:blipFill>
        <p:spPr>
          <a:xfrm>
            <a:off x="7003128" y="4982463"/>
            <a:ext cx="629834" cy="629834"/>
          </a:xfrm>
          <a:prstGeom prst="rect">
            <a:avLst/>
          </a:prstGeom>
        </p:spPr>
      </p:pic>
      <p:pic>
        <p:nvPicPr>
          <p:cNvPr id="15" name="Image 14">
            <a:extLst>
              <a:ext uri="{FF2B5EF4-FFF2-40B4-BE49-F238E27FC236}">
                <a16:creationId xmlns:a16="http://schemas.microsoft.com/office/drawing/2014/main" id="{B905E888-5BD9-4945-8600-AA66AC272BA9}"/>
              </a:ext>
            </a:extLst>
          </p:cNvPr>
          <p:cNvPicPr>
            <a:picLocks noChangeAspect="1"/>
          </p:cNvPicPr>
          <p:nvPr/>
        </p:nvPicPr>
        <p:blipFill>
          <a:blip r:embed="rId5"/>
          <a:stretch>
            <a:fillRect/>
          </a:stretch>
        </p:blipFill>
        <p:spPr>
          <a:xfrm>
            <a:off x="8606897" y="4905976"/>
            <a:ext cx="629834" cy="629834"/>
          </a:xfrm>
          <a:prstGeom prst="rect">
            <a:avLst/>
          </a:prstGeom>
        </p:spPr>
      </p:pic>
      <p:pic>
        <p:nvPicPr>
          <p:cNvPr id="16" name="Image 15">
            <a:extLst>
              <a:ext uri="{FF2B5EF4-FFF2-40B4-BE49-F238E27FC236}">
                <a16:creationId xmlns:a16="http://schemas.microsoft.com/office/drawing/2014/main" id="{2E00DA72-5996-4F7E-9CE2-5D47AAE39A70}"/>
              </a:ext>
            </a:extLst>
          </p:cNvPr>
          <p:cNvPicPr>
            <a:picLocks noChangeAspect="1"/>
          </p:cNvPicPr>
          <p:nvPr/>
        </p:nvPicPr>
        <p:blipFill>
          <a:blip r:embed="rId5"/>
          <a:stretch>
            <a:fillRect/>
          </a:stretch>
        </p:blipFill>
        <p:spPr>
          <a:xfrm>
            <a:off x="8096314" y="5307932"/>
            <a:ext cx="629834" cy="629834"/>
          </a:xfrm>
          <a:prstGeom prst="rect">
            <a:avLst/>
          </a:prstGeom>
        </p:spPr>
      </p:pic>
      <p:pic>
        <p:nvPicPr>
          <p:cNvPr id="17" name="Image 16">
            <a:extLst>
              <a:ext uri="{FF2B5EF4-FFF2-40B4-BE49-F238E27FC236}">
                <a16:creationId xmlns:a16="http://schemas.microsoft.com/office/drawing/2014/main" id="{AEAC2D89-6C6E-4FA5-8DEB-B5FD43C9FB8D}"/>
              </a:ext>
            </a:extLst>
          </p:cNvPr>
          <p:cNvPicPr>
            <a:picLocks noChangeAspect="1"/>
          </p:cNvPicPr>
          <p:nvPr/>
        </p:nvPicPr>
        <p:blipFill>
          <a:blip r:embed="rId5"/>
          <a:stretch>
            <a:fillRect/>
          </a:stretch>
        </p:blipFill>
        <p:spPr>
          <a:xfrm>
            <a:off x="9254969" y="5875263"/>
            <a:ext cx="629834" cy="629834"/>
          </a:xfrm>
          <a:prstGeom prst="rect">
            <a:avLst/>
          </a:prstGeom>
        </p:spPr>
      </p:pic>
      <p:pic>
        <p:nvPicPr>
          <p:cNvPr id="18" name="Image 17">
            <a:extLst>
              <a:ext uri="{FF2B5EF4-FFF2-40B4-BE49-F238E27FC236}">
                <a16:creationId xmlns:a16="http://schemas.microsoft.com/office/drawing/2014/main" id="{319BD800-A4C2-4E17-B29E-2434CB1A375E}"/>
              </a:ext>
            </a:extLst>
          </p:cNvPr>
          <p:cNvPicPr>
            <a:picLocks noChangeAspect="1"/>
          </p:cNvPicPr>
          <p:nvPr/>
        </p:nvPicPr>
        <p:blipFill>
          <a:blip r:embed="rId5"/>
          <a:stretch>
            <a:fillRect/>
          </a:stretch>
        </p:blipFill>
        <p:spPr>
          <a:xfrm>
            <a:off x="9759025" y="5454627"/>
            <a:ext cx="629834" cy="629834"/>
          </a:xfrm>
          <a:prstGeom prst="rect">
            <a:avLst/>
          </a:prstGeom>
        </p:spPr>
      </p:pic>
      <p:pic>
        <p:nvPicPr>
          <p:cNvPr id="19" name="Image 18">
            <a:extLst>
              <a:ext uri="{FF2B5EF4-FFF2-40B4-BE49-F238E27FC236}">
                <a16:creationId xmlns:a16="http://schemas.microsoft.com/office/drawing/2014/main" id="{2CFA7255-982B-44AD-8537-0E5A8B94F2ED}"/>
              </a:ext>
            </a:extLst>
          </p:cNvPr>
          <p:cNvPicPr>
            <a:picLocks noChangeAspect="1"/>
          </p:cNvPicPr>
          <p:nvPr/>
        </p:nvPicPr>
        <p:blipFill>
          <a:blip r:embed="rId5"/>
          <a:stretch>
            <a:fillRect/>
          </a:stretch>
        </p:blipFill>
        <p:spPr>
          <a:xfrm>
            <a:off x="8102841" y="5893501"/>
            <a:ext cx="629834" cy="629834"/>
          </a:xfrm>
          <a:prstGeom prst="rect">
            <a:avLst/>
          </a:prstGeom>
        </p:spPr>
      </p:pic>
      <p:grpSp>
        <p:nvGrpSpPr>
          <p:cNvPr id="20" name="Groupe 19">
            <a:extLst>
              <a:ext uri="{FF2B5EF4-FFF2-40B4-BE49-F238E27FC236}">
                <a16:creationId xmlns:a16="http://schemas.microsoft.com/office/drawing/2014/main" id="{D9F14169-7046-40DC-90F0-2B6ED103BDAE}"/>
              </a:ext>
            </a:extLst>
          </p:cNvPr>
          <p:cNvGrpSpPr/>
          <p:nvPr/>
        </p:nvGrpSpPr>
        <p:grpSpPr>
          <a:xfrm>
            <a:off x="8645860" y="5653293"/>
            <a:ext cx="624512" cy="598214"/>
            <a:chOff x="8232172" y="4621182"/>
            <a:chExt cx="1050952" cy="926425"/>
          </a:xfrm>
        </p:grpSpPr>
        <p:pic>
          <p:nvPicPr>
            <p:cNvPr id="21" name="Image 20">
              <a:extLst>
                <a:ext uri="{FF2B5EF4-FFF2-40B4-BE49-F238E27FC236}">
                  <a16:creationId xmlns:a16="http://schemas.microsoft.com/office/drawing/2014/main" id="{93A8D102-9F1B-4496-B3D6-59EFD8D6F289}"/>
                </a:ext>
              </a:extLst>
            </p:cNvPr>
            <p:cNvPicPr>
              <a:picLocks noChangeAspect="1"/>
            </p:cNvPicPr>
            <p:nvPr/>
          </p:nvPicPr>
          <p:blipFill rotWithShape="1">
            <a:blip r:embed="rId5"/>
            <a:srcRect t="11849"/>
            <a:stretch/>
          </p:blipFill>
          <p:spPr>
            <a:xfrm>
              <a:off x="8232172" y="4621182"/>
              <a:ext cx="1050952" cy="926425"/>
            </a:xfrm>
            <a:prstGeom prst="rect">
              <a:avLst/>
            </a:prstGeom>
          </p:spPr>
        </p:pic>
        <p:pic>
          <p:nvPicPr>
            <p:cNvPr id="22" name="Image 21">
              <a:extLst>
                <a:ext uri="{FF2B5EF4-FFF2-40B4-BE49-F238E27FC236}">
                  <a16:creationId xmlns:a16="http://schemas.microsoft.com/office/drawing/2014/main" id="{85F29DEF-0BE9-402A-93B2-5D2DEB0120A1}"/>
                </a:ext>
              </a:extLst>
            </p:cNvPr>
            <p:cNvPicPr>
              <a:picLocks noChangeAspect="1"/>
            </p:cNvPicPr>
            <p:nvPr/>
          </p:nvPicPr>
          <p:blipFill rotWithShape="1">
            <a:blip r:embed="rId6"/>
            <a:srcRect l="12615" t="20786" r="17426" b="24803"/>
            <a:stretch/>
          </p:blipFill>
          <p:spPr>
            <a:xfrm>
              <a:off x="8410073" y="4701690"/>
              <a:ext cx="371833" cy="289204"/>
            </a:xfrm>
            <a:prstGeom prst="rect">
              <a:avLst/>
            </a:prstGeom>
            <a:solidFill>
              <a:schemeClr val="tx1"/>
            </a:solidFill>
          </p:spPr>
        </p:pic>
      </p:grpSp>
      <p:grpSp>
        <p:nvGrpSpPr>
          <p:cNvPr id="23" name="Groupe 22">
            <a:extLst>
              <a:ext uri="{FF2B5EF4-FFF2-40B4-BE49-F238E27FC236}">
                <a16:creationId xmlns:a16="http://schemas.microsoft.com/office/drawing/2014/main" id="{225C0A1C-FDBB-48D2-9B90-BC717726A437}"/>
              </a:ext>
            </a:extLst>
          </p:cNvPr>
          <p:cNvGrpSpPr/>
          <p:nvPr/>
        </p:nvGrpSpPr>
        <p:grpSpPr>
          <a:xfrm>
            <a:off x="7551962" y="5443438"/>
            <a:ext cx="624512" cy="598214"/>
            <a:chOff x="8232172" y="4621182"/>
            <a:chExt cx="1050952" cy="926425"/>
          </a:xfrm>
        </p:grpSpPr>
        <p:pic>
          <p:nvPicPr>
            <p:cNvPr id="24" name="Image 23">
              <a:extLst>
                <a:ext uri="{FF2B5EF4-FFF2-40B4-BE49-F238E27FC236}">
                  <a16:creationId xmlns:a16="http://schemas.microsoft.com/office/drawing/2014/main" id="{18BB35F4-C05E-4157-BECE-169869301EF7}"/>
                </a:ext>
              </a:extLst>
            </p:cNvPr>
            <p:cNvPicPr>
              <a:picLocks noChangeAspect="1"/>
            </p:cNvPicPr>
            <p:nvPr/>
          </p:nvPicPr>
          <p:blipFill rotWithShape="1">
            <a:blip r:embed="rId5"/>
            <a:srcRect t="11849"/>
            <a:stretch/>
          </p:blipFill>
          <p:spPr>
            <a:xfrm>
              <a:off x="8232172" y="4621182"/>
              <a:ext cx="1050952" cy="926425"/>
            </a:xfrm>
            <a:prstGeom prst="rect">
              <a:avLst/>
            </a:prstGeom>
          </p:spPr>
        </p:pic>
        <p:pic>
          <p:nvPicPr>
            <p:cNvPr id="25" name="Image 24">
              <a:extLst>
                <a:ext uri="{FF2B5EF4-FFF2-40B4-BE49-F238E27FC236}">
                  <a16:creationId xmlns:a16="http://schemas.microsoft.com/office/drawing/2014/main" id="{5DDB1700-7605-4693-9B0E-62214A1457A4}"/>
                </a:ext>
              </a:extLst>
            </p:cNvPr>
            <p:cNvPicPr>
              <a:picLocks noChangeAspect="1"/>
            </p:cNvPicPr>
            <p:nvPr/>
          </p:nvPicPr>
          <p:blipFill rotWithShape="1">
            <a:blip r:embed="rId6"/>
            <a:srcRect l="12615" t="20786" r="17426" b="24803"/>
            <a:stretch/>
          </p:blipFill>
          <p:spPr>
            <a:xfrm>
              <a:off x="8410073" y="4701690"/>
              <a:ext cx="371833" cy="289204"/>
            </a:xfrm>
            <a:prstGeom prst="rect">
              <a:avLst/>
            </a:prstGeom>
            <a:solidFill>
              <a:schemeClr val="tx1"/>
            </a:solidFill>
          </p:spPr>
        </p:pic>
      </p:grpSp>
      <p:grpSp>
        <p:nvGrpSpPr>
          <p:cNvPr id="26" name="Groupe 25">
            <a:extLst>
              <a:ext uri="{FF2B5EF4-FFF2-40B4-BE49-F238E27FC236}">
                <a16:creationId xmlns:a16="http://schemas.microsoft.com/office/drawing/2014/main" id="{E3717AA3-F3AB-4860-9E0D-60C302D2A51F}"/>
              </a:ext>
            </a:extLst>
          </p:cNvPr>
          <p:cNvGrpSpPr/>
          <p:nvPr/>
        </p:nvGrpSpPr>
        <p:grpSpPr>
          <a:xfrm>
            <a:off x="9188283" y="5131190"/>
            <a:ext cx="624512" cy="598214"/>
            <a:chOff x="8232172" y="4621182"/>
            <a:chExt cx="1050952" cy="926425"/>
          </a:xfrm>
        </p:grpSpPr>
        <p:pic>
          <p:nvPicPr>
            <p:cNvPr id="27" name="Image 26">
              <a:extLst>
                <a:ext uri="{FF2B5EF4-FFF2-40B4-BE49-F238E27FC236}">
                  <a16:creationId xmlns:a16="http://schemas.microsoft.com/office/drawing/2014/main" id="{28FE623F-4228-48BF-982E-BBA03FF96625}"/>
                </a:ext>
              </a:extLst>
            </p:cNvPr>
            <p:cNvPicPr>
              <a:picLocks noChangeAspect="1"/>
            </p:cNvPicPr>
            <p:nvPr/>
          </p:nvPicPr>
          <p:blipFill rotWithShape="1">
            <a:blip r:embed="rId5"/>
            <a:srcRect t="11849"/>
            <a:stretch/>
          </p:blipFill>
          <p:spPr>
            <a:xfrm>
              <a:off x="8232172" y="4621182"/>
              <a:ext cx="1050952" cy="926425"/>
            </a:xfrm>
            <a:prstGeom prst="rect">
              <a:avLst/>
            </a:prstGeom>
          </p:spPr>
        </p:pic>
        <p:pic>
          <p:nvPicPr>
            <p:cNvPr id="28" name="Image 27">
              <a:extLst>
                <a:ext uri="{FF2B5EF4-FFF2-40B4-BE49-F238E27FC236}">
                  <a16:creationId xmlns:a16="http://schemas.microsoft.com/office/drawing/2014/main" id="{592EC125-C600-4DD6-9E02-11DD8E66FF96}"/>
                </a:ext>
              </a:extLst>
            </p:cNvPr>
            <p:cNvPicPr>
              <a:picLocks noChangeAspect="1"/>
            </p:cNvPicPr>
            <p:nvPr/>
          </p:nvPicPr>
          <p:blipFill rotWithShape="1">
            <a:blip r:embed="rId6"/>
            <a:srcRect l="12615" t="20786" r="17426" b="24803"/>
            <a:stretch/>
          </p:blipFill>
          <p:spPr>
            <a:xfrm>
              <a:off x="8410073" y="4701690"/>
              <a:ext cx="371833" cy="289204"/>
            </a:xfrm>
            <a:prstGeom prst="rect">
              <a:avLst/>
            </a:prstGeom>
            <a:solidFill>
              <a:schemeClr val="tx1"/>
            </a:solidFill>
          </p:spPr>
        </p:pic>
      </p:grpSp>
      <p:grpSp>
        <p:nvGrpSpPr>
          <p:cNvPr id="29" name="Groupe 28">
            <a:extLst>
              <a:ext uri="{FF2B5EF4-FFF2-40B4-BE49-F238E27FC236}">
                <a16:creationId xmlns:a16="http://schemas.microsoft.com/office/drawing/2014/main" id="{2F7E5316-5108-403F-BC2A-C89689EE43BF}"/>
              </a:ext>
            </a:extLst>
          </p:cNvPr>
          <p:cNvGrpSpPr/>
          <p:nvPr/>
        </p:nvGrpSpPr>
        <p:grpSpPr>
          <a:xfrm>
            <a:off x="7076491" y="5887019"/>
            <a:ext cx="624512" cy="598214"/>
            <a:chOff x="8232172" y="4621182"/>
            <a:chExt cx="1050952" cy="926425"/>
          </a:xfrm>
        </p:grpSpPr>
        <p:pic>
          <p:nvPicPr>
            <p:cNvPr id="30" name="Image 29">
              <a:extLst>
                <a:ext uri="{FF2B5EF4-FFF2-40B4-BE49-F238E27FC236}">
                  <a16:creationId xmlns:a16="http://schemas.microsoft.com/office/drawing/2014/main" id="{3003A59D-AAA2-4FCC-A838-3C6AE3DC38A4}"/>
                </a:ext>
              </a:extLst>
            </p:cNvPr>
            <p:cNvPicPr>
              <a:picLocks noChangeAspect="1"/>
            </p:cNvPicPr>
            <p:nvPr/>
          </p:nvPicPr>
          <p:blipFill rotWithShape="1">
            <a:blip r:embed="rId5"/>
            <a:srcRect t="11849"/>
            <a:stretch/>
          </p:blipFill>
          <p:spPr>
            <a:xfrm>
              <a:off x="8232172" y="4621182"/>
              <a:ext cx="1050952" cy="926425"/>
            </a:xfrm>
            <a:prstGeom prst="rect">
              <a:avLst/>
            </a:prstGeom>
          </p:spPr>
        </p:pic>
        <p:pic>
          <p:nvPicPr>
            <p:cNvPr id="31" name="Image 30">
              <a:extLst>
                <a:ext uri="{FF2B5EF4-FFF2-40B4-BE49-F238E27FC236}">
                  <a16:creationId xmlns:a16="http://schemas.microsoft.com/office/drawing/2014/main" id="{C38A13E4-27A0-4F8E-8741-B54F9CE82821}"/>
                </a:ext>
              </a:extLst>
            </p:cNvPr>
            <p:cNvPicPr>
              <a:picLocks noChangeAspect="1"/>
            </p:cNvPicPr>
            <p:nvPr/>
          </p:nvPicPr>
          <p:blipFill rotWithShape="1">
            <a:blip r:embed="rId6"/>
            <a:srcRect l="12615" t="20786" r="17426" b="24803"/>
            <a:stretch/>
          </p:blipFill>
          <p:spPr>
            <a:xfrm>
              <a:off x="8410073" y="4701690"/>
              <a:ext cx="371833" cy="289204"/>
            </a:xfrm>
            <a:prstGeom prst="rect">
              <a:avLst/>
            </a:prstGeom>
            <a:solidFill>
              <a:schemeClr val="tx1"/>
            </a:solidFill>
          </p:spPr>
        </p:pic>
      </p:grpSp>
      <p:sp>
        <p:nvSpPr>
          <p:cNvPr id="32" name="Étoile à 5 branches 7">
            <a:extLst>
              <a:ext uri="{FF2B5EF4-FFF2-40B4-BE49-F238E27FC236}">
                <a16:creationId xmlns:a16="http://schemas.microsoft.com/office/drawing/2014/main" id="{FC286184-C4F9-4A76-BF13-6B555E20016A}"/>
              </a:ext>
            </a:extLst>
          </p:cNvPr>
          <p:cNvSpPr/>
          <p:nvPr/>
        </p:nvSpPr>
        <p:spPr>
          <a:xfrm>
            <a:off x="8432659" y="5369922"/>
            <a:ext cx="83992" cy="73516"/>
          </a:xfrm>
          <a:prstGeom prst="star5">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746146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E6202-80E5-42AC-8254-BBD1E6085AF0}"/>
              </a:ext>
            </a:extLst>
          </p:cNvPr>
          <p:cNvSpPr>
            <a:spLocks noGrp="1"/>
          </p:cNvSpPr>
          <p:nvPr>
            <p:ph type="title"/>
          </p:nvPr>
        </p:nvSpPr>
        <p:spPr/>
        <p:txBody>
          <a:bodyPr>
            <a:normAutofit fontScale="90000"/>
          </a:bodyPr>
          <a:lstStyle/>
          <a:p>
            <a:r>
              <a:rPr lang="en-US" dirty="0"/>
              <a:t>practical example – Bluetongue in the </a:t>
            </a:r>
            <a:r>
              <a:rPr lang="en-US" dirty="0" err="1"/>
              <a:t>netherlands</a:t>
            </a:r>
            <a:endParaRPr lang="fr-FR" dirty="0"/>
          </a:p>
        </p:txBody>
      </p:sp>
      <p:sp>
        <p:nvSpPr>
          <p:cNvPr id="4" name="Espace réservé du pied de page 3">
            <a:extLst>
              <a:ext uri="{FF2B5EF4-FFF2-40B4-BE49-F238E27FC236}">
                <a16:creationId xmlns:a16="http://schemas.microsoft.com/office/drawing/2014/main" id="{C99F2788-8023-42F6-B06A-9A6A989F970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595959"/>
                </a:solidFill>
                <a:effectLst/>
                <a:uLnTx/>
                <a:uFillTx/>
                <a:latin typeface="Tw Cen MT" panose="020B0602020104020603"/>
                <a:ea typeface="+mn-ea"/>
                <a:cs typeface="+mn-cs"/>
              </a:rPr>
              <a:t>ModStatSAP Workshop </a:t>
            </a:r>
            <a:endParaRPr kumimoji="0" lang="en-US" sz="900" b="0" i="0" u="none" strike="noStrike" kern="1200" cap="all" spc="0" normalizeH="0" baseline="0" noProof="0" dirty="0">
              <a:ln>
                <a:noFill/>
              </a:ln>
              <a:solidFill>
                <a:srgbClr val="595959"/>
              </a:solidFill>
              <a:effectLst/>
              <a:uLnTx/>
              <a:uFillTx/>
              <a:latin typeface="Tw Cen MT" panose="020B0602020104020603"/>
              <a:ea typeface="+mn-ea"/>
              <a:cs typeface="+mn-cs"/>
            </a:endParaRPr>
          </a:p>
        </p:txBody>
      </p:sp>
      <p:sp>
        <p:nvSpPr>
          <p:cNvPr id="5" name="Espace réservé du numéro de diapositive 4">
            <a:extLst>
              <a:ext uri="{FF2B5EF4-FFF2-40B4-BE49-F238E27FC236}">
                <a16:creationId xmlns:a16="http://schemas.microsoft.com/office/drawing/2014/main" id="{ADFCB20C-F287-4977-AA88-ACA7FBFFF5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pic>
        <p:nvPicPr>
          <p:cNvPr id="9" name="Picture 4" descr="Outline Map of the Netherlands by Vemaps | TPT">
            <a:extLst>
              <a:ext uri="{FF2B5EF4-FFF2-40B4-BE49-F238E27FC236}">
                <a16:creationId xmlns:a16="http://schemas.microsoft.com/office/drawing/2014/main" id="{0965D49F-1D36-420A-BAD0-9AC8E18A44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40" r="20081"/>
          <a:stretch/>
        </p:blipFill>
        <p:spPr bwMode="auto">
          <a:xfrm>
            <a:off x="1189895" y="1681872"/>
            <a:ext cx="2736304" cy="339974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A4A0600-2C51-499B-9443-7D5012C30974}"/>
              </a:ext>
            </a:extLst>
          </p:cNvPr>
          <p:cNvSpPr/>
          <p:nvPr/>
        </p:nvSpPr>
        <p:spPr>
          <a:xfrm>
            <a:off x="234035" y="5463611"/>
            <a:ext cx="409523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F7F7F"/>
                </a:solidFill>
                <a:effectLst/>
                <a:uLnTx/>
                <a:uFillTx/>
                <a:latin typeface="Calibri" panose="020F0502020204030204" pitchFamily="34" charset="0"/>
                <a:ea typeface="Calibri" panose="020F0502020204030204" pitchFamily="34" charset="0"/>
                <a:cs typeface="+mn-cs"/>
              </a:rPr>
              <a:t>Outbreaks of </a:t>
            </a:r>
            <a:r>
              <a:rPr kumimoji="0" lang="fr-FR" sz="2000" b="0" i="0" u="none" strike="noStrike" kern="1200" cap="none" spc="0" normalizeH="0" baseline="0" noProof="0" dirty="0" err="1">
                <a:ln>
                  <a:noFill/>
                </a:ln>
                <a:solidFill>
                  <a:srgbClr val="7F7F7F"/>
                </a:solidFill>
                <a:effectLst/>
                <a:uLnTx/>
                <a:uFillTx/>
                <a:latin typeface="Calibri" panose="020F0502020204030204" pitchFamily="34" charset="0"/>
                <a:ea typeface="Calibri" panose="020F0502020204030204" pitchFamily="34" charset="0"/>
                <a:cs typeface="+mn-cs"/>
              </a:rPr>
              <a:t>bluetongue</a:t>
            </a:r>
            <a:r>
              <a:rPr kumimoji="0" lang="fr-FR" sz="2000" b="0" i="0" u="none" strike="noStrike" kern="1200" cap="none" spc="0" normalizeH="0" baseline="0" noProof="0" dirty="0">
                <a:ln>
                  <a:noFill/>
                </a:ln>
                <a:solidFill>
                  <a:srgbClr val="7F7F7F"/>
                </a:solidFill>
                <a:effectLst/>
                <a:uLnTx/>
                <a:uFillTx/>
                <a:latin typeface="Calibri" panose="020F0502020204030204" pitchFamily="34" charset="0"/>
                <a:ea typeface="Calibri" panose="020F0502020204030204" pitchFamily="34" charset="0"/>
                <a:cs typeface="+mn-cs"/>
              </a:rPr>
              <a:t> </a:t>
            </a:r>
            <a:r>
              <a:rPr kumimoji="0" lang="en-US" sz="2000" b="0" i="0" u="none" strike="noStrike" kern="1200" cap="none" spc="0" normalizeH="0" baseline="0" noProof="0" dirty="0">
                <a:ln>
                  <a:noFill/>
                </a:ln>
                <a:solidFill>
                  <a:srgbClr val="7F7F7F"/>
                </a:solidFill>
                <a:effectLst/>
                <a:uLnTx/>
                <a:uFillTx/>
                <a:latin typeface="Calibri" panose="020F0502020204030204" pitchFamily="34" charset="0"/>
                <a:ea typeface="Calibri" panose="020F0502020204030204" pitchFamily="34" charset="0"/>
                <a:cs typeface="+mn-cs"/>
              </a:rPr>
              <a:t>serotype 3 detected in the Netherlands in September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mn-cs"/>
              </a:rPr>
              <a:t>Source: NVWA</a:t>
            </a:r>
          </a:p>
        </p:txBody>
      </p:sp>
      <p:pic>
        <p:nvPicPr>
          <p:cNvPr id="11" name="Image 10">
            <a:extLst>
              <a:ext uri="{FF2B5EF4-FFF2-40B4-BE49-F238E27FC236}">
                <a16:creationId xmlns:a16="http://schemas.microsoft.com/office/drawing/2014/main" id="{3628E1FE-5CD9-4D1A-B2DC-10E2C00051F8}"/>
              </a:ext>
            </a:extLst>
          </p:cNvPr>
          <p:cNvPicPr>
            <a:picLocks noChangeAspect="1"/>
          </p:cNvPicPr>
          <p:nvPr/>
        </p:nvPicPr>
        <p:blipFill>
          <a:blip r:embed="rId4"/>
          <a:stretch>
            <a:fillRect/>
          </a:stretch>
        </p:blipFill>
        <p:spPr>
          <a:xfrm>
            <a:off x="446691" y="1725318"/>
            <a:ext cx="3642600" cy="3594768"/>
          </a:xfrm>
          <a:prstGeom prst="rect">
            <a:avLst/>
          </a:prstGeom>
        </p:spPr>
      </p:pic>
      <p:sp>
        <p:nvSpPr>
          <p:cNvPr id="13" name="Rectangle 12">
            <a:extLst>
              <a:ext uri="{FF2B5EF4-FFF2-40B4-BE49-F238E27FC236}">
                <a16:creationId xmlns:a16="http://schemas.microsoft.com/office/drawing/2014/main" id="{B6415EC8-4953-4D28-8A2D-49D10D34E49E}"/>
              </a:ext>
            </a:extLst>
          </p:cNvPr>
          <p:cNvSpPr/>
          <p:nvPr/>
        </p:nvSpPr>
        <p:spPr>
          <a:xfrm>
            <a:off x="6872150" y="2675702"/>
            <a:ext cx="256031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08080"/>
                </a:solidFill>
                <a:effectLst/>
                <a:uLnTx/>
                <a:uFillTx/>
                <a:latin typeface="Georgia" panose="02040502050405020303" pitchFamily="18" charset="0"/>
                <a:ea typeface="Calibri" panose="020F0502020204030204" pitchFamily="34" charset="0"/>
                <a:cs typeface="Times New Roman" panose="02020603050405020304" pitchFamily="18" charset="0"/>
              </a:rPr>
              <a:t>French Epidemic Intelligence team</a:t>
            </a:r>
            <a:endParaRPr kumimoji="0" lang="fr-FR" sz="1200" b="0" i="0" u="none" strike="noStrike" kern="1200" cap="none" spc="0" normalizeH="0" baseline="0" noProof="0" dirty="0">
              <a:ln>
                <a:noFill/>
              </a:ln>
              <a:solidFill>
                <a:srgbClr val="808080"/>
              </a:solidFill>
              <a:effectLst/>
              <a:uLnTx/>
              <a:uFillTx/>
              <a:latin typeface="Georgia" panose="02040502050405020303" pitchFamily="18" charset="0"/>
              <a:ea typeface="+mn-ea"/>
              <a:cs typeface="+mn-cs"/>
            </a:endParaRPr>
          </a:p>
        </p:txBody>
      </p:sp>
      <p:sp>
        <p:nvSpPr>
          <p:cNvPr id="14" name="Rectangle 13">
            <a:extLst>
              <a:ext uri="{FF2B5EF4-FFF2-40B4-BE49-F238E27FC236}">
                <a16:creationId xmlns:a16="http://schemas.microsoft.com/office/drawing/2014/main" id="{6477B501-C026-4565-A6A5-44E5D4317290}"/>
              </a:ext>
            </a:extLst>
          </p:cNvPr>
          <p:cNvSpPr/>
          <p:nvPr/>
        </p:nvSpPr>
        <p:spPr>
          <a:xfrm>
            <a:off x="5714153" y="3049622"/>
            <a:ext cx="639624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54AA5"/>
                </a:solidFill>
                <a:effectLst/>
                <a:uLnTx/>
                <a:uFillTx/>
                <a:latin typeface="Google Sans"/>
                <a:ea typeface="+mn-ea"/>
                <a:cs typeface="+mn-cs"/>
              </a:rPr>
              <a:t>Was there a risk of bluetongue being introduced into France through animal trade in the two months prior to detection in the Netherlands?</a:t>
            </a:r>
            <a:endParaRPr kumimoji="0" lang="fr-FR" sz="2400" b="1" i="0" u="none" strike="noStrike" kern="1200" cap="none" spc="0" normalizeH="0" baseline="0" noProof="0" dirty="0">
              <a:ln>
                <a:noFill/>
              </a:ln>
              <a:solidFill>
                <a:srgbClr val="254AA5"/>
              </a:solidFill>
              <a:effectLst/>
              <a:uLnTx/>
              <a:uFillTx/>
              <a:latin typeface="Tw Cen MT" panose="020B0602020104020603"/>
              <a:ea typeface="+mn-ea"/>
              <a:cs typeface="+mn-cs"/>
            </a:endParaRPr>
          </a:p>
        </p:txBody>
      </p:sp>
      <p:pic>
        <p:nvPicPr>
          <p:cNvPr id="15" name="Picture 4" descr="Photo De Icônes D'Animaux De Ferme Calligraphiques | Libre De Droits |  FreeImages">
            <a:extLst>
              <a:ext uri="{FF2B5EF4-FFF2-40B4-BE49-F238E27FC236}">
                <a16:creationId xmlns:a16="http://schemas.microsoft.com/office/drawing/2014/main" id="{01B6D687-D9BF-4EE5-8133-78C7EF03E2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3" t="2848" r="78625" b="79072"/>
          <a:stretch/>
        </p:blipFill>
        <p:spPr bwMode="auto">
          <a:xfrm>
            <a:off x="8770695" y="4651986"/>
            <a:ext cx="503416" cy="4821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hoto De Icônes D'Animaux De Ferme Calligraphiques | Libre De Droits |  FreeImages">
            <a:extLst>
              <a:ext uri="{FF2B5EF4-FFF2-40B4-BE49-F238E27FC236}">
                <a16:creationId xmlns:a16="http://schemas.microsoft.com/office/drawing/2014/main" id="{D025AF61-8D53-4C32-BA28-CD88B24DD3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061" t="81326" b="-1"/>
          <a:stretch/>
        </p:blipFill>
        <p:spPr bwMode="auto">
          <a:xfrm>
            <a:off x="8770695" y="5142273"/>
            <a:ext cx="633660" cy="5909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hoto De Icônes D'Animaux De Ferme Calligraphiques | Libre De Droits |  FreeImages">
            <a:extLst>
              <a:ext uri="{FF2B5EF4-FFF2-40B4-BE49-F238E27FC236}">
                <a16:creationId xmlns:a16="http://schemas.microsoft.com/office/drawing/2014/main" id="{0DA801EC-E2EF-4E6B-9116-FC84CD864E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024" t="53834" r="27120" b="27393"/>
          <a:stretch/>
        </p:blipFill>
        <p:spPr bwMode="auto">
          <a:xfrm>
            <a:off x="9252059" y="4642893"/>
            <a:ext cx="520361" cy="5144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Premium Vector | Sperm icon logo vector illustration design template">
            <a:extLst>
              <a:ext uri="{FF2B5EF4-FFF2-40B4-BE49-F238E27FC236}">
                <a16:creationId xmlns:a16="http://schemas.microsoft.com/office/drawing/2014/main" id="{B0A690B8-57CF-4245-BCE6-EF36357FF2C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979" t="17604" r="22885" b="17511"/>
          <a:stretch/>
        </p:blipFill>
        <p:spPr bwMode="auto">
          <a:xfrm>
            <a:off x="9336360" y="5178598"/>
            <a:ext cx="504056" cy="492600"/>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AFD01944-0CF4-480B-9480-DA495A78D0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2031" y="4534246"/>
            <a:ext cx="2070381" cy="1219193"/>
          </a:xfrm>
          <a:prstGeom prst="rect">
            <a:avLst/>
          </a:prstGeom>
        </p:spPr>
      </p:pic>
      <p:sp>
        <p:nvSpPr>
          <p:cNvPr id="20" name="Flèche courbée vers la droite 9">
            <a:extLst>
              <a:ext uri="{FF2B5EF4-FFF2-40B4-BE49-F238E27FC236}">
                <a16:creationId xmlns:a16="http://schemas.microsoft.com/office/drawing/2014/main" id="{855402F4-C297-4F8B-A753-EEF3DD0F7018}"/>
              </a:ext>
            </a:extLst>
          </p:cNvPr>
          <p:cNvSpPr/>
          <p:nvPr/>
        </p:nvSpPr>
        <p:spPr>
          <a:xfrm>
            <a:off x="4984203" y="2227000"/>
            <a:ext cx="1008112" cy="3210764"/>
          </a:xfrm>
          <a:prstGeom prst="curvedRightArrow">
            <a:avLst>
              <a:gd name="adj1" fmla="val 17527"/>
              <a:gd name="adj2" fmla="val 50000"/>
              <a:gd name="adj3" fmla="val 25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F7F7F"/>
              </a:solidFill>
              <a:effectLst/>
              <a:uLnTx/>
              <a:uFillTx/>
              <a:latin typeface="Tw Cen MT" panose="020B0602020104020603"/>
              <a:ea typeface="+mn-ea"/>
              <a:cs typeface="+mn-cs"/>
            </a:endParaRPr>
          </a:p>
        </p:txBody>
      </p:sp>
      <p:pic>
        <p:nvPicPr>
          <p:cNvPr id="21" name="Picture 2" descr="Modèle de vecteur d'icône d'enveloppe à la mode | Vecteur Premium">
            <a:extLst>
              <a:ext uri="{FF2B5EF4-FFF2-40B4-BE49-F238E27FC236}">
                <a16:creationId xmlns:a16="http://schemas.microsoft.com/office/drawing/2014/main" id="{355D1354-6542-4B15-98EC-6197E02AB0B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922" t="29349" r="20903" b="28383"/>
          <a:stretch/>
        </p:blipFill>
        <p:spPr bwMode="auto">
          <a:xfrm>
            <a:off x="5583563" y="4312529"/>
            <a:ext cx="510159" cy="364399"/>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18376EBC-18C4-4D33-80D0-5C449A8D9C99}"/>
              </a:ext>
            </a:extLst>
          </p:cNvPr>
          <p:cNvPicPr/>
          <p:nvPr/>
        </p:nvPicPr>
        <p:blipFill>
          <a:blip r:embed="rId9">
            <a:extLst>
              <a:ext uri="{28A0092B-C50C-407E-A947-70E740481C1C}">
                <a14:useLocalDpi xmlns:a14="http://schemas.microsoft.com/office/drawing/2010/main" val="0"/>
              </a:ext>
            </a:extLst>
          </a:blip>
          <a:stretch>
            <a:fillRect/>
          </a:stretch>
        </p:blipFill>
        <p:spPr>
          <a:xfrm>
            <a:off x="6914744" y="1747055"/>
            <a:ext cx="2560315" cy="894779"/>
          </a:xfrm>
          <a:prstGeom prst="rect">
            <a:avLst/>
          </a:prstGeom>
        </p:spPr>
      </p:pic>
    </p:spTree>
    <p:extLst>
      <p:ext uri="{BB962C8B-B14F-4D97-AF65-F5344CB8AC3E}">
        <p14:creationId xmlns:p14="http://schemas.microsoft.com/office/powerpoint/2010/main" val="4196687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E6202-80E5-42AC-8254-BBD1E6085AF0}"/>
              </a:ext>
            </a:extLst>
          </p:cNvPr>
          <p:cNvSpPr>
            <a:spLocks noGrp="1"/>
          </p:cNvSpPr>
          <p:nvPr>
            <p:ph type="title"/>
          </p:nvPr>
        </p:nvSpPr>
        <p:spPr/>
        <p:txBody>
          <a:bodyPr>
            <a:normAutofit fontScale="90000"/>
          </a:bodyPr>
          <a:lstStyle/>
          <a:p>
            <a:r>
              <a:rPr lang="en-US" dirty="0"/>
              <a:t>practical example – Bluetongue in the </a:t>
            </a:r>
            <a:r>
              <a:rPr lang="en-US" dirty="0" err="1"/>
              <a:t>netherlands</a:t>
            </a:r>
            <a:endParaRPr lang="fr-FR" dirty="0"/>
          </a:p>
        </p:txBody>
      </p:sp>
      <p:sp>
        <p:nvSpPr>
          <p:cNvPr id="5" name="Espace réservé du numéro de diapositive 4">
            <a:extLst>
              <a:ext uri="{FF2B5EF4-FFF2-40B4-BE49-F238E27FC236}">
                <a16:creationId xmlns:a16="http://schemas.microsoft.com/office/drawing/2014/main" id="{ADFCB20C-F287-4977-AA88-ACA7FBFFF5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pic>
        <p:nvPicPr>
          <p:cNvPr id="6" name="Image 5">
            <a:extLst>
              <a:ext uri="{FF2B5EF4-FFF2-40B4-BE49-F238E27FC236}">
                <a16:creationId xmlns:a16="http://schemas.microsoft.com/office/drawing/2014/main" id="{2EAE38E4-32B5-4AD5-B245-9ECA62B0237C}"/>
              </a:ext>
            </a:extLst>
          </p:cNvPr>
          <p:cNvPicPr>
            <a:picLocks noChangeAspect="1"/>
          </p:cNvPicPr>
          <p:nvPr/>
        </p:nvPicPr>
        <p:blipFill>
          <a:blip r:embed="rId3"/>
          <a:stretch>
            <a:fillRect/>
          </a:stretch>
        </p:blipFill>
        <p:spPr>
          <a:xfrm>
            <a:off x="467086" y="1751437"/>
            <a:ext cx="10888846" cy="5003908"/>
          </a:xfrm>
          <a:prstGeom prst="rect">
            <a:avLst/>
          </a:prstGeom>
        </p:spPr>
      </p:pic>
      <p:sp>
        <p:nvSpPr>
          <p:cNvPr id="3" name="Espace réservé du pied de page 2">
            <a:extLst>
              <a:ext uri="{FF2B5EF4-FFF2-40B4-BE49-F238E27FC236}">
                <a16:creationId xmlns:a16="http://schemas.microsoft.com/office/drawing/2014/main" id="{900CD6F1-9C38-0581-0308-C70B042D2824}"/>
              </a:ext>
            </a:extLst>
          </p:cNvPr>
          <p:cNvSpPr>
            <a:spLocks noGrp="1"/>
          </p:cNvSpPr>
          <p:nvPr>
            <p:ph type="ftr" sz="quarter" idx="11"/>
          </p:nvPr>
        </p:nvSpPr>
        <p:spPr/>
        <p:txBody>
          <a:bodyPr/>
          <a:lstStyle/>
          <a:p>
            <a:r>
              <a:rPr lang="en-US"/>
              <a:t>ModStatSAP Workshop </a:t>
            </a:r>
            <a:endParaRPr lang="en-US" dirty="0"/>
          </a:p>
        </p:txBody>
      </p:sp>
    </p:spTree>
    <p:extLst>
      <p:ext uri="{BB962C8B-B14F-4D97-AF65-F5344CB8AC3E}">
        <p14:creationId xmlns:p14="http://schemas.microsoft.com/office/powerpoint/2010/main" val="1143500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E6202-80E5-42AC-8254-BBD1E6085AF0}"/>
              </a:ext>
            </a:extLst>
          </p:cNvPr>
          <p:cNvSpPr>
            <a:spLocks noGrp="1"/>
          </p:cNvSpPr>
          <p:nvPr>
            <p:ph type="title"/>
          </p:nvPr>
        </p:nvSpPr>
        <p:spPr/>
        <p:txBody>
          <a:bodyPr>
            <a:normAutofit fontScale="90000"/>
          </a:bodyPr>
          <a:lstStyle/>
          <a:p>
            <a:r>
              <a:rPr lang="en-US" dirty="0"/>
              <a:t>practical example – Bluetongue in the </a:t>
            </a:r>
            <a:r>
              <a:rPr lang="en-US" dirty="0" err="1"/>
              <a:t>netherlands</a:t>
            </a:r>
            <a:endParaRPr lang="fr-FR" dirty="0"/>
          </a:p>
        </p:txBody>
      </p:sp>
      <p:sp>
        <p:nvSpPr>
          <p:cNvPr id="5" name="Espace réservé du numéro de diapositive 4">
            <a:extLst>
              <a:ext uri="{FF2B5EF4-FFF2-40B4-BE49-F238E27FC236}">
                <a16:creationId xmlns:a16="http://schemas.microsoft.com/office/drawing/2014/main" id="{ADFCB20C-F287-4977-AA88-ACA7FBFFF5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pic>
        <p:nvPicPr>
          <p:cNvPr id="4" name="Image 3">
            <a:extLst>
              <a:ext uri="{FF2B5EF4-FFF2-40B4-BE49-F238E27FC236}">
                <a16:creationId xmlns:a16="http://schemas.microsoft.com/office/drawing/2014/main" id="{E7F116C7-B110-4D98-BA79-9C42606B921C}"/>
              </a:ext>
            </a:extLst>
          </p:cNvPr>
          <p:cNvPicPr>
            <a:picLocks noChangeAspect="1"/>
          </p:cNvPicPr>
          <p:nvPr/>
        </p:nvPicPr>
        <p:blipFill>
          <a:blip r:embed="rId3"/>
          <a:stretch>
            <a:fillRect/>
          </a:stretch>
        </p:blipFill>
        <p:spPr>
          <a:xfrm>
            <a:off x="762338" y="1924200"/>
            <a:ext cx="10667323" cy="4377281"/>
          </a:xfrm>
          <a:prstGeom prst="rect">
            <a:avLst/>
          </a:prstGeom>
        </p:spPr>
      </p:pic>
      <p:sp>
        <p:nvSpPr>
          <p:cNvPr id="3" name="Espace réservé du pied de page 2">
            <a:extLst>
              <a:ext uri="{FF2B5EF4-FFF2-40B4-BE49-F238E27FC236}">
                <a16:creationId xmlns:a16="http://schemas.microsoft.com/office/drawing/2014/main" id="{88B1D146-419A-2E24-8170-3CD41C3CF0E9}"/>
              </a:ext>
            </a:extLst>
          </p:cNvPr>
          <p:cNvSpPr>
            <a:spLocks noGrp="1"/>
          </p:cNvSpPr>
          <p:nvPr>
            <p:ph type="ftr" sz="quarter" idx="11"/>
          </p:nvPr>
        </p:nvSpPr>
        <p:spPr/>
        <p:txBody>
          <a:bodyPr/>
          <a:lstStyle/>
          <a:p>
            <a:r>
              <a:rPr lang="en-US"/>
              <a:t>ModStatSAP Workshop </a:t>
            </a:r>
            <a:endParaRPr lang="en-US" dirty="0"/>
          </a:p>
        </p:txBody>
      </p:sp>
    </p:spTree>
    <p:extLst>
      <p:ext uri="{BB962C8B-B14F-4D97-AF65-F5344CB8AC3E}">
        <p14:creationId xmlns:p14="http://schemas.microsoft.com/office/powerpoint/2010/main" val="3054245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E6202-80E5-42AC-8254-BBD1E6085AF0}"/>
              </a:ext>
            </a:extLst>
          </p:cNvPr>
          <p:cNvSpPr>
            <a:spLocks noGrp="1"/>
          </p:cNvSpPr>
          <p:nvPr>
            <p:ph type="title"/>
          </p:nvPr>
        </p:nvSpPr>
        <p:spPr/>
        <p:txBody>
          <a:bodyPr>
            <a:normAutofit fontScale="90000"/>
          </a:bodyPr>
          <a:lstStyle/>
          <a:p>
            <a:r>
              <a:rPr lang="en-US" dirty="0"/>
              <a:t>practical example – Bluetongue in the </a:t>
            </a:r>
            <a:r>
              <a:rPr lang="en-US" dirty="0" err="1"/>
              <a:t>netherlands</a:t>
            </a:r>
            <a:endParaRPr lang="fr-FR" dirty="0"/>
          </a:p>
        </p:txBody>
      </p:sp>
      <p:sp>
        <p:nvSpPr>
          <p:cNvPr id="5" name="Espace réservé du numéro de diapositive 4">
            <a:extLst>
              <a:ext uri="{FF2B5EF4-FFF2-40B4-BE49-F238E27FC236}">
                <a16:creationId xmlns:a16="http://schemas.microsoft.com/office/drawing/2014/main" id="{ADFCB20C-F287-4977-AA88-ACA7FBFFF5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B9C1D7B4-5038-4C3E-B6BB-F59B4383CA37}"/>
              </a:ext>
            </a:extLst>
          </p:cNvPr>
          <p:cNvSpPr/>
          <p:nvPr/>
        </p:nvSpPr>
        <p:spPr>
          <a:xfrm>
            <a:off x="3123175" y="5586235"/>
            <a:ext cx="584860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7F7F"/>
                </a:solidFill>
                <a:effectLst/>
                <a:uLnTx/>
                <a:uFillTx/>
                <a:latin typeface="Tw Cen MT" panose="020B0602020104020603"/>
                <a:ea typeface="+mn-ea"/>
                <a:cs typeface="+mn-cs"/>
              </a:rPr>
              <a:t>Semen collection centres test for bluetongue</a:t>
            </a:r>
            <a:endPar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endParaRPr>
          </a:p>
        </p:txBody>
      </p:sp>
      <p:pic>
        <p:nvPicPr>
          <p:cNvPr id="10" name="Picture 4" descr="Expert Advice Vector Icon Business Person: vector de stock (libre de  regalías) 1562021719 | Shutterstock">
            <a:extLst>
              <a:ext uri="{FF2B5EF4-FFF2-40B4-BE49-F238E27FC236}">
                <a16:creationId xmlns:a16="http://schemas.microsoft.com/office/drawing/2014/main" id="{76110C72-82A9-4BCE-8361-6B212DF47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91" r="44685" b="18910"/>
          <a:stretch/>
        </p:blipFill>
        <p:spPr bwMode="auto">
          <a:xfrm>
            <a:off x="1965872" y="4990583"/>
            <a:ext cx="720080" cy="9462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5ADC9D6-9ED1-42C5-B14F-019AB91DEF88}"/>
              </a:ext>
            </a:extLst>
          </p:cNvPr>
          <p:cNvSpPr/>
          <p:nvPr/>
        </p:nvSpPr>
        <p:spPr>
          <a:xfrm>
            <a:off x="3113164" y="5259734"/>
            <a:ext cx="257558" cy="234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5" name="Flèche courbée vers la droite 31">
            <a:extLst>
              <a:ext uri="{FF2B5EF4-FFF2-40B4-BE49-F238E27FC236}">
                <a16:creationId xmlns:a16="http://schemas.microsoft.com/office/drawing/2014/main" id="{58F8A142-CBA2-4B6A-803D-DA08BB42BB6A}"/>
              </a:ext>
            </a:extLst>
          </p:cNvPr>
          <p:cNvSpPr/>
          <p:nvPr/>
        </p:nvSpPr>
        <p:spPr>
          <a:xfrm>
            <a:off x="767643" y="2304562"/>
            <a:ext cx="1008112" cy="3460933"/>
          </a:xfrm>
          <a:prstGeom prst="curvedRightArrow">
            <a:avLst>
              <a:gd name="adj1" fmla="val 15754"/>
              <a:gd name="adj2" fmla="val 50000"/>
              <a:gd name="adj3" fmla="val 25000"/>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7F7F7F"/>
              </a:solidFill>
              <a:effectLst/>
              <a:uLnTx/>
              <a:uFillTx/>
              <a:latin typeface="Tw Cen MT" panose="020B0602020104020603"/>
              <a:ea typeface="+mn-ea"/>
              <a:cs typeface="+mn-cs"/>
            </a:endParaRPr>
          </a:p>
        </p:txBody>
      </p:sp>
      <p:sp>
        <p:nvSpPr>
          <p:cNvPr id="16" name="Rectangle 15">
            <a:extLst>
              <a:ext uri="{FF2B5EF4-FFF2-40B4-BE49-F238E27FC236}">
                <a16:creationId xmlns:a16="http://schemas.microsoft.com/office/drawing/2014/main" id="{48DF3F92-67CF-433B-A085-5ED809D87D64}"/>
              </a:ext>
            </a:extLst>
          </p:cNvPr>
          <p:cNvSpPr/>
          <p:nvPr/>
        </p:nvSpPr>
        <p:spPr>
          <a:xfrm>
            <a:off x="3113164" y="4807413"/>
            <a:ext cx="599250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F7F7F"/>
                </a:solidFill>
                <a:effectLst/>
                <a:uLnTx/>
                <a:uFillTx/>
                <a:latin typeface="Tw Cen MT" panose="020B0602020104020603"/>
                <a:ea typeface="+mn-ea"/>
                <a:cs typeface="+mn-cs"/>
              </a:rPr>
              <a:t>Departures located at least 100 km from reported cases</a:t>
            </a:r>
            <a:endPar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endParaRPr>
          </a:p>
        </p:txBody>
      </p:sp>
      <p:pic>
        <p:nvPicPr>
          <p:cNvPr id="17" name="Image 16">
            <a:extLst>
              <a:ext uri="{FF2B5EF4-FFF2-40B4-BE49-F238E27FC236}">
                <a16:creationId xmlns:a16="http://schemas.microsoft.com/office/drawing/2014/main" id="{953E17E6-3DFA-4C96-959E-9F772977F030}"/>
              </a:ext>
            </a:extLst>
          </p:cNvPr>
          <p:cNvPicPr>
            <a:picLocks noChangeAspect="1"/>
          </p:cNvPicPr>
          <p:nvPr/>
        </p:nvPicPr>
        <p:blipFill>
          <a:blip r:embed="rId4"/>
          <a:stretch>
            <a:fillRect/>
          </a:stretch>
        </p:blipFill>
        <p:spPr>
          <a:xfrm>
            <a:off x="1816400" y="1984794"/>
            <a:ext cx="2458353" cy="2662607"/>
          </a:xfrm>
          <a:prstGeom prst="rect">
            <a:avLst/>
          </a:prstGeom>
        </p:spPr>
      </p:pic>
      <p:sp>
        <p:nvSpPr>
          <p:cNvPr id="18" name="Accolade fermante 17">
            <a:extLst>
              <a:ext uri="{FF2B5EF4-FFF2-40B4-BE49-F238E27FC236}">
                <a16:creationId xmlns:a16="http://schemas.microsoft.com/office/drawing/2014/main" id="{A83DAE4D-0C64-4680-8635-EB09635A2301}"/>
              </a:ext>
            </a:extLst>
          </p:cNvPr>
          <p:cNvSpPr/>
          <p:nvPr/>
        </p:nvSpPr>
        <p:spPr>
          <a:xfrm>
            <a:off x="8592144" y="4964884"/>
            <a:ext cx="278437" cy="1027272"/>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F7F7F"/>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8816A882-86EF-40BD-9715-E6CB5FA174DA}"/>
              </a:ext>
            </a:extLst>
          </p:cNvPr>
          <p:cNvSpPr/>
          <p:nvPr/>
        </p:nvSpPr>
        <p:spPr>
          <a:xfrm>
            <a:off x="8822033" y="5227348"/>
            <a:ext cx="322608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A22D"/>
                </a:solidFill>
                <a:effectLst/>
                <a:uLnTx/>
                <a:uFillTx/>
                <a:latin typeface="Calibri" panose="020F0502020204030204" pitchFamily="34" charset="0"/>
                <a:ea typeface="Times New Roman" panose="02020603050405020304" pitchFamily="18" charset="0"/>
                <a:cs typeface="+mn-cs"/>
                <a:sym typeface="Wingdings" panose="05000000000000000000" pitchFamily="2" charset="2"/>
              </a:rPr>
              <a:t></a:t>
            </a:r>
            <a:r>
              <a:rPr kumimoji="0" lang="en-US" sz="2400" b="0" i="0" u="none" strike="noStrike" kern="1200" cap="none" spc="0" normalizeH="0" baseline="0" noProof="0" dirty="0">
                <a:ln>
                  <a:noFill/>
                </a:ln>
                <a:solidFill>
                  <a:srgbClr val="27A22D"/>
                </a:solidFill>
                <a:effectLst/>
                <a:uLnTx/>
                <a:uFillTx/>
                <a:latin typeface="Calibri" panose="020F0502020204030204" pitchFamily="34" charset="0"/>
                <a:ea typeface="Times New Roman" panose="02020603050405020304" pitchFamily="18" charset="0"/>
                <a:cs typeface="+mn-cs"/>
              </a:rPr>
              <a:t> Risk considered very low</a:t>
            </a:r>
            <a:endParaRPr kumimoji="0" lang="fr-FR" sz="2400" b="0" i="0" u="none" strike="noStrike" kern="1200" cap="none" spc="0" normalizeH="0" baseline="0" noProof="0" dirty="0">
              <a:ln>
                <a:noFill/>
              </a:ln>
              <a:solidFill>
                <a:srgbClr val="27A22D"/>
              </a:solidFill>
              <a:effectLst/>
              <a:uLnTx/>
              <a:uFillTx/>
              <a:latin typeface="Tw Cen MT" panose="020B0602020104020603"/>
              <a:ea typeface="+mn-ea"/>
              <a:cs typeface="+mn-cs"/>
            </a:endParaRPr>
          </a:p>
        </p:txBody>
      </p:sp>
      <p:pic>
        <p:nvPicPr>
          <p:cNvPr id="20" name="Image 19">
            <a:extLst>
              <a:ext uri="{FF2B5EF4-FFF2-40B4-BE49-F238E27FC236}">
                <a16:creationId xmlns:a16="http://schemas.microsoft.com/office/drawing/2014/main" id="{FEAF19F4-0FB4-458C-8017-C7EE1C91C5D8}"/>
              </a:ext>
            </a:extLst>
          </p:cNvPr>
          <p:cNvPicPr>
            <a:picLocks noChangeAspect="1"/>
          </p:cNvPicPr>
          <p:nvPr/>
        </p:nvPicPr>
        <p:blipFill>
          <a:blip r:embed="rId5"/>
          <a:stretch>
            <a:fillRect/>
          </a:stretch>
        </p:blipFill>
        <p:spPr>
          <a:xfrm>
            <a:off x="7896200" y="2121721"/>
            <a:ext cx="2349223" cy="2105147"/>
          </a:xfrm>
          <a:prstGeom prst="rect">
            <a:avLst/>
          </a:prstGeom>
        </p:spPr>
      </p:pic>
      <p:sp>
        <p:nvSpPr>
          <p:cNvPr id="21" name="Rectangle 20">
            <a:extLst>
              <a:ext uri="{FF2B5EF4-FFF2-40B4-BE49-F238E27FC236}">
                <a16:creationId xmlns:a16="http://schemas.microsoft.com/office/drawing/2014/main" id="{78DF1D5B-B523-40BC-92C4-0A786CF6EF96}"/>
              </a:ext>
            </a:extLst>
          </p:cNvPr>
          <p:cNvSpPr/>
          <p:nvPr/>
        </p:nvSpPr>
        <p:spPr>
          <a:xfrm>
            <a:off x="8313232" y="4103195"/>
            <a:ext cx="1515158"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1" u="sng" strike="noStrike" kern="1200" cap="none" spc="0" normalizeH="0" baseline="0" noProof="0" dirty="0">
                <a:ln>
                  <a:noFill/>
                </a:ln>
                <a:solidFill>
                  <a:srgbClr val="FF0000"/>
                </a:solidFill>
                <a:effectLst/>
                <a:uLnTx/>
                <a:uFillTx/>
                <a:latin typeface="Tw Cen MT" panose="020B0602020104020603"/>
                <a:ea typeface="+mn-ea"/>
                <a:cs typeface="+mn-cs"/>
              </a:rPr>
              <a:t>/!\</a:t>
            </a:r>
            <a:r>
              <a:rPr kumimoji="0" lang="fr-FR" sz="1100" b="1" i="1" u="none" strike="noStrike" kern="1200" cap="none" spc="0" normalizeH="0" baseline="0" noProof="0" dirty="0">
                <a:ln>
                  <a:noFill/>
                </a:ln>
                <a:solidFill>
                  <a:srgbClr val="FF0000"/>
                </a:solidFill>
                <a:effectLst/>
                <a:uLnTx/>
                <a:uFillTx/>
                <a:latin typeface="Tw Cen MT" panose="020B0602020104020603"/>
                <a:ea typeface="+mn-ea"/>
                <a:cs typeface="+mn-cs"/>
              </a:rPr>
              <a:t> </a:t>
            </a:r>
            <a:r>
              <a:rPr kumimoji="0" lang="fr-FR" sz="1100" b="1" i="1" u="none" strike="noStrike" kern="1200" cap="none" spc="0" normalizeH="0" baseline="0" noProof="0" dirty="0" err="1">
                <a:ln>
                  <a:noFill/>
                </a:ln>
                <a:solidFill>
                  <a:srgbClr val="FF0000"/>
                </a:solidFill>
                <a:effectLst/>
                <a:uLnTx/>
                <a:uFillTx/>
                <a:latin typeface="Tw Cen MT" panose="020B0602020104020603"/>
                <a:ea typeface="+mn-ea"/>
                <a:cs typeface="+mn-cs"/>
              </a:rPr>
              <a:t>Anonymized</a:t>
            </a:r>
            <a:r>
              <a:rPr kumimoji="0" lang="fr-FR" sz="1100" b="1" i="1" u="none" strike="noStrike" kern="1200" cap="none" spc="0" normalizeH="0" baseline="0" noProof="0" dirty="0">
                <a:ln>
                  <a:noFill/>
                </a:ln>
                <a:solidFill>
                  <a:srgbClr val="FF0000"/>
                </a:solidFill>
                <a:effectLst/>
                <a:uLnTx/>
                <a:uFillTx/>
                <a:latin typeface="Tw Cen MT" panose="020B0602020104020603"/>
                <a:ea typeface="+mn-ea"/>
                <a:cs typeface="+mn-cs"/>
              </a:rPr>
              <a:t> data</a:t>
            </a:r>
          </a:p>
        </p:txBody>
      </p:sp>
      <p:pic>
        <p:nvPicPr>
          <p:cNvPr id="22" name="Image 21">
            <a:extLst>
              <a:ext uri="{FF2B5EF4-FFF2-40B4-BE49-F238E27FC236}">
                <a16:creationId xmlns:a16="http://schemas.microsoft.com/office/drawing/2014/main" id="{BAC508E2-2AD7-46EE-BEC2-1F84626A1E6E}"/>
              </a:ext>
            </a:extLst>
          </p:cNvPr>
          <p:cNvPicPr/>
          <p:nvPr/>
        </p:nvPicPr>
        <p:blipFill>
          <a:blip r:embed="rId6">
            <a:extLst>
              <a:ext uri="{28A0092B-C50C-407E-A947-70E740481C1C}">
                <a14:useLocalDpi xmlns:a14="http://schemas.microsoft.com/office/drawing/2010/main" val="0"/>
              </a:ext>
            </a:extLst>
          </a:blip>
          <a:stretch>
            <a:fillRect/>
          </a:stretch>
        </p:blipFill>
        <p:spPr>
          <a:xfrm>
            <a:off x="1793767" y="5976023"/>
            <a:ext cx="1989212" cy="636534"/>
          </a:xfrm>
          <a:prstGeom prst="rect">
            <a:avLst/>
          </a:prstGeom>
        </p:spPr>
      </p:pic>
      <p:pic>
        <p:nvPicPr>
          <p:cNvPr id="23" name="Image 22">
            <a:extLst>
              <a:ext uri="{FF2B5EF4-FFF2-40B4-BE49-F238E27FC236}">
                <a16:creationId xmlns:a16="http://schemas.microsoft.com/office/drawing/2014/main" id="{D5368550-5405-4155-AD80-289A2593AA5C}"/>
              </a:ext>
            </a:extLst>
          </p:cNvPr>
          <p:cNvPicPr>
            <a:picLocks noChangeAspect="1"/>
          </p:cNvPicPr>
          <p:nvPr/>
        </p:nvPicPr>
        <p:blipFill rotWithShape="1">
          <a:blip r:embed="rId7"/>
          <a:srcRect r="10827" b="6821"/>
          <a:stretch/>
        </p:blipFill>
        <p:spPr>
          <a:xfrm>
            <a:off x="4950794" y="1607653"/>
            <a:ext cx="2372175" cy="3147924"/>
          </a:xfrm>
          <a:prstGeom prst="rect">
            <a:avLst/>
          </a:prstGeom>
        </p:spPr>
      </p:pic>
      <p:sp>
        <p:nvSpPr>
          <p:cNvPr id="3" name="Rectangle 2">
            <a:extLst>
              <a:ext uri="{FF2B5EF4-FFF2-40B4-BE49-F238E27FC236}">
                <a16:creationId xmlns:a16="http://schemas.microsoft.com/office/drawing/2014/main" id="{21DC1E19-2265-4B64-88DA-9227FF97C179}"/>
              </a:ext>
            </a:extLst>
          </p:cNvPr>
          <p:cNvSpPr/>
          <p:nvPr/>
        </p:nvSpPr>
        <p:spPr>
          <a:xfrm>
            <a:off x="2567590" y="5320798"/>
            <a:ext cx="257558" cy="234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 name="Connecteur droit 12">
            <a:extLst>
              <a:ext uri="{FF2B5EF4-FFF2-40B4-BE49-F238E27FC236}">
                <a16:creationId xmlns:a16="http://schemas.microsoft.com/office/drawing/2014/main" id="{0DEDF1CB-DC45-4CCE-901B-D3B0C6605FAD}"/>
              </a:ext>
            </a:extLst>
          </p:cNvPr>
          <p:cNvCxnSpPr/>
          <p:nvPr/>
        </p:nvCxnSpPr>
        <p:spPr>
          <a:xfrm>
            <a:off x="2737355" y="5478520"/>
            <a:ext cx="348977" cy="338548"/>
          </a:xfrm>
          <a:prstGeom prst="line">
            <a:avLst/>
          </a:prstGeom>
          <a:ln w="19050">
            <a:solidFill>
              <a:schemeClr val="bg2">
                <a:lumMod val="10000"/>
              </a:schemeClr>
            </a:solidFill>
          </a:ln>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id="{08C1A07C-5E88-4BD4-B1A7-2C1275554327}"/>
              </a:ext>
            </a:extLst>
          </p:cNvPr>
          <p:cNvCxnSpPr/>
          <p:nvPr/>
        </p:nvCxnSpPr>
        <p:spPr>
          <a:xfrm flipV="1">
            <a:off x="2726597" y="5135625"/>
            <a:ext cx="348977" cy="342895"/>
          </a:xfrm>
          <a:prstGeom prst="line">
            <a:avLst/>
          </a:prstGeom>
          <a:ln w="19050">
            <a:solidFill>
              <a:schemeClr val="bg2">
                <a:lumMod val="10000"/>
              </a:schemeClr>
            </a:solidFill>
          </a:ln>
        </p:spPr>
        <p:style>
          <a:lnRef idx="1">
            <a:schemeClr val="dk1"/>
          </a:lnRef>
          <a:fillRef idx="0">
            <a:schemeClr val="dk1"/>
          </a:fillRef>
          <a:effectRef idx="0">
            <a:schemeClr val="dk1"/>
          </a:effectRef>
          <a:fontRef idx="minor">
            <a:schemeClr val="tx1"/>
          </a:fontRef>
        </p:style>
      </p:cxnSp>
      <p:sp>
        <p:nvSpPr>
          <p:cNvPr id="4" name="Espace réservé du pied de page 3">
            <a:extLst>
              <a:ext uri="{FF2B5EF4-FFF2-40B4-BE49-F238E27FC236}">
                <a16:creationId xmlns:a16="http://schemas.microsoft.com/office/drawing/2014/main" id="{66C6CD82-B961-F1BB-B9AE-99AE0CD00D06}"/>
              </a:ext>
            </a:extLst>
          </p:cNvPr>
          <p:cNvSpPr>
            <a:spLocks noGrp="1"/>
          </p:cNvSpPr>
          <p:nvPr>
            <p:ph type="ftr" sz="quarter" idx="11"/>
          </p:nvPr>
        </p:nvSpPr>
        <p:spPr/>
        <p:txBody>
          <a:bodyPr/>
          <a:lstStyle/>
          <a:p>
            <a:r>
              <a:rPr lang="en-US"/>
              <a:t>ModStatSAP Workshop </a:t>
            </a:r>
            <a:endParaRPr lang="en-US" dirty="0"/>
          </a:p>
        </p:txBody>
      </p:sp>
    </p:spTree>
    <p:extLst>
      <p:ext uri="{BB962C8B-B14F-4D97-AF65-F5344CB8AC3E}">
        <p14:creationId xmlns:p14="http://schemas.microsoft.com/office/powerpoint/2010/main" val="3010694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E6202-80E5-42AC-8254-BBD1E6085AF0}"/>
              </a:ext>
            </a:extLst>
          </p:cNvPr>
          <p:cNvSpPr>
            <a:spLocks noGrp="1"/>
          </p:cNvSpPr>
          <p:nvPr>
            <p:ph type="title"/>
          </p:nvPr>
        </p:nvSpPr>
        <p:spPr/>
        <p:txBody>
          <a:bodyPr>
            <a:normAutofit fontScale="90000"/>
          </a:bodyPr>
          <a:lstStyle/>
          <a:p>
            <a:r>
              <a:rPr lang="en-US" dirty="0"/>
              <a:t>Other practical examples</a:t>
            </a:r>
            <a:endParaRPr lang="fr-FR" dirty="0"/>
          </a:p>
        </p:txBody>
      </p:sp>
      <p:sp>
        <p:nvSpPr>
          <p:cNvPr id="5" name="Espace réservé du numéro de diapositive 4">
            <a:extLst>
              <a:ext uri="{FF2B5EF4-FFF2-40B4-BE49-F238E27FC236}">
                <a16:creationId xmlns:a16="http://schemas.microsoft.com/office/drawing/2014/main" id="{ADFCB20C-F287-4977-AA88-ACA7FBFFF5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sp>
        <p:nvSpPr>
          <p:cNvPr id="25" name="Rectangle 24">
            <a:extLst>
              <a:ext uri="{FF2B5EF4-FFF2-40B4-BE49-F238E27FC236}">
                <a16:creationId xmlns:a16="http://schemas.microsoft.com/office/drawing/2014/main" id="{1C25C774-697E-439E-A3D2-8F1E6641152C}"/>
              </a:ext>
            </a:extLst>
          </p:cNvPr>
          <p:cNvSpPr/>
          <p:nvPr/>
        </p:nvSpPr>
        <p:spPr>
          <a:xfrm>
            <a:off x="427784" y="1725422"/>
            <a:ext cx="10334304" cy="32932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7F7F"/>
                </a:solidFill>
                <a:effectLst/>
                <a:uLnTx/>
                <a:uFillTx/>
                <a:latin typeface="Tw Cen MT" panose="020B0602020104020603"/>
                <a:ea typeface="+mn-ea"/>
                <a:cs typeface="+mn-cs"/>
              </a:rPr>
              <a:t>Other examples of requests to UTOPIA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54AA5"/>
                </a:solidFill>
                <a:effectLst/>
                <a:uLnTx/>
                <a:uFillTx/>
                <a:latin typeface="Tw Cen MT" panose="020B0602020104020603"/>
                <a:ea typeface="+mn-ea"/>
                <a:cs typeface="+mn-cs"/>
              </a:rPr>
              <a:t>Highly pathogenic avian influenza </a:t>
            </a:r>
            <a:r>
              <a:rPr kumimoji="0" lang="en-US" sz="2000" b="0" i="0" u="none" strike="noStrike" kern="1200" cap="none" spc="0" normalizeH="0" baseline="0" noProof="0" dirty="0">
                <a:ln>
                  <a:noFill/>
                </a:ln>
                <a:solidFill>
                  <a:srgbClr val="7F7F7F"/>
                </a:solidFill>
                <a:effectLst/>
                <a:uLnTx/>
                <a:uFillTx/>
                <a:latin typeface="Tw Cen MT" panose="020B0602020104020603"/>
                <a:ea typeface="+mn-ea"/>
                <a:cs typeface="+mn-cs"/>
              </a:rPr>
              <a:t>from Hungary (07-11/2023)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54AA5"/>
                </a:solidFill>
                <a:effectLst/>
                <a:uLnTx/>
                <a:uFillTx/>
                <a:latin typeface="Tw Cen MT" panose="020B0602020104020603"/>
                <a:ea typeface="+mn-ea"/>
                <a:cs typeface="+mn-cs"/>
              </a:rPr>
              <a:t>Foot and Mouth disease </a:t>
            </a:r>
            <a:r>
              <a:rPr kumimoji="0" lang="en-US" sz="2000" b="0" i="0" u="none" strike="noStrike" kern="1200" cap="none" spc="0" normalizeH="0" baseline="0" noProof="0" dirty="0">
                <a:ln>
                  <a:noFill/>
                </a:ln>
                <a:solidFill>
                  <a:srgbClr val="7F7F7F"/>
                </a:solidFill>
                <a:effectLst/>
                <a:uLnTx/>
                <a:uFillTx/>
                <a:latin typeface="Tw Cen MT" panose="020B0602020104020603"/>
                <a:ea typeface="+mn-ea"/>
                <a:cs typeface="+mn-cs"/>
              </a:rPr>
              <a:t>from North Africa (10/2023-01/2024)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54AA5"/>
                </a:solidFill>
                <a:effectLst/>
                <a:uLnTx/>
                <a:uFillTx/>
                <a:latin typeface="Tw Cen MT" panose="020B0602020104020603"/>
                <a:ea typeface="+mn-ea"/>
                <a:cs typeface="+mn-cs"/>
              </a:rPr>
              <a:t>Highly pathogenic avian influenza </a:t>
            </a:r>
            <a:r>
              <a:rPr kumimoji="0" lang="en-US" sz="2000" b="0" i="0" u="none" strike="noStrike" kern="1200" cap="none" spc="0" normalizeH="0" baseline="0" noProof="0" dirty="0">
                <a:ln>
                  <a:noFill/>
                </a:ln>
                <a:solidFill>
                  <a:srgbClr val="7F7F7F"/>
                </a:solidFill>
                <a:effectLst/>
                <a:uLnTx/>
                <a:uFillTx/>
                <a:latin typeface="Tw Cen MT" panose="020B0602020104020603"/>
                <a:ea typeface="+mn-ea"/>
                <a:cs typeface="+mn-cs"/>
              </a:rPr>
              <a:t>from North America (07/2023-07/2024)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254AA5"/>
                </a:solidFill>
                <a:effectLst/>
                <a:uLnTx/>
                <a:uFillTx/>
                <a:latin typeface="Tw Cen MT" panose="020B0602020104020603"/>
                <a:ea typeface="+mn-ea"/>
                <a:cs typeface="+mn-cs"/>
              </a:rPr>
              <a:t>Peste</a:t>
            </a:r>
            <a:r>
              <a:rPr kumimoji="0" lang="en-US" sz="2000" b="0" i="0" u="none" strike="noStrike" kern="1200" cap="none" spc="0" normalizeH="0" baseline="0" noProof="0" dirty="0">
                <a:ln>
                  <a:noFill/>
                </a:ln>
                <a:solidFill>
                  <a:srgbClr val="254AA5"/>
                </a:solidFill>
                <a:effectLst/>
                <a:uLnTx/>
                <a:uFillTx/>
                <a:latin typeface="Tw Cen MT" panose="020B0602020104020603"/>
                <a:ea typeface="+mn-ea"/>
                <a:cs typeface="+mn-cs"/>
              </a:rPr>
              <a:t> des petits ruminants</a:t>
            </a:r>
            <a:r>
              <a:rPr kumimoji="0" lang="en-US" sz="2000" b="0" i="0" u="none" strike="noStrike" kern="1200" cap="none" spc="0" normalizeH="0" baseline="0" noProof="0" dirty="0">
                <a:ln>
                  <a:noFill/>
                </a:ln>
                <a:solidFill>
                  <a:srgbClr val="7F7F7F"/>
                </a:solidFill>
                <a:effectLst/>
                <a:uLnTx/>
                <a:uFillTx/>
                <a:latin typeface="Tw Cen MT" panose="020B0602020104020603"/>
                <a:ea typeface="+mn-ea"/>
                <a:cs typeface="+mn-cs"/>
              </a:rPr>
              <a:t> from Greece and Romania then eastern Europe (06-07/2024)-(2025)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54AA5"/>
                </a:solidFill>
                <a:effectLst/>
                <a:uLnTx/>
                <a:uFillTx/>
                <a:latin typeface="Tw Cen MT" panose="020B0602020104020603"/>
                <a:ea typeface="+mn-ea"/>
                <a:cs typeface="+mn-cs"/>
              </a:rPr>
              <a:t>Foot and Mouth disease </a:t>
            </a:r>
            <a:r>
              <a:rPr kumimoji="0" lang="en-US" sz="2000" b="0" i="0" u="none" strike="noStrike" kern="1200" cap="none" spc="0" normalizeH="0" baseline="0" noProof="0" dirty="0">
                <a:ln>
                  <a:noFill/>
                </a:ln>
                <a:solidFill>
                  <a:srgbClr val="7F7F7F"/>
                </a:solidFill>
                <a:effectLst/>
                <a:uLnTx/>
                <a:uFillTx/>
                <a:latin typeface="Tw Cen MT" panose="020B0602020104020603"/>
                <a:ea typeface="+mn-ea"/>
                <a:cs typeface="+mn-cs"/>
              </a:rPr>
              <a:t>from Germany then Hungary and Poland (11/2024-03/2025)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54AA5"/>
                </a:solidFill>
                <a:effectLst/>
                <a:uLnTx/>
                <a:uFillTx/>
                <a:latin typeface="Tw Cen MT" panose="020B0602020104020603"/>
                <a:ea typeface="+mn-ea"/>
                <a:cs typeface="+mn-cs"/>
              </a:rPr>
              <a:t>Main exporters of ruminants for Bluetongue </a:t>
            </a:r>
            <a:r>
              <a:rPr kumimoji="0" lang="en-US" sz="2000" b="0" i="0" u="none" strike="noStrike" kern="1200" cap="none" spc="0" normalizeH="0" baseline="0" noProof="0" dirty="0">
                <a:ln>
                  <a:noFill/>
                </a:ln>
                <a:solidFill>
                  <a:srgbClr val="7F7F7F"/>
                </a:solidFill>
                <a:effectLst/>
                <a:uLnTx/>
                <a:uFillTx/>
                <a:latin typeface="Tw Cen MT" panose="020B0602020104020603"/>
                <a:ea typeface="+mn-ea"/>
                <a:cs typeface="+mn-cs"/>
              </a:rPr>
              <a:t>(2024-2025) </a:t>
            </a:r>
            <a:endParaRPr kumimoji="0" lang="en-US" sz="2000" b="0" i="0" u="none" strike="noStrike" kern="1200" cap="none" spc="0" normalizeH="0" baseline="0" noProof="0" dirty="0">
              <a:ln>
                <a:noFill/>
              </a:ln>
              <a:solidFill>
                <a:srgbClr val="254AA5"/>
              </a:solidFill>
              <a:effectLst/>
              <a:uLnTx/>
              <a:uFillTx/>
              <a:latin typeface="Tw Cen MT" panose="020B06020201040206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a:ln>
                <a:noFill/>
              </a:ln>
              <a:solidFill>
                <a:srgbClr val="7F7F7F"/>
              </a:solidFill>
              <a:effectLst/>
              <a:uLnTx/>
              <a:uFillTx/>
              <a:latin typeface="Tw Cen MT" panose="020B06020201040206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a:ln>
                <a:noFill/>
              </a:ln>
              <a:solidFill>
                <a:srgbClr val="7F7F7F"/>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7254DACD-75EB-471A-8C56-79876EBF0EB7}"/>
              </a:ext>
            </a:extLst>
          </p:cNvPr>
          <p:cNvSpPr/>
          <p:nvPr/>
        </p:nvSpPr>
        <p:spPr>
          <a:xfrm>
            <a:off x="6995787" y="4226000"/>
            <a:ext cx="4906064" cy="2201477"/>
          </a:xfrm>
          <a:prstGeom prst="rect">
            <a:avLst/>
          </a:prstGeom>
          <a:solidFill>
            <a:schemeClr val="bg1"/>
          </a:solidFill>
          <a:ln>
            <a:solidFill>
              <a:srgbClr val="254A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srgbClr val="7F7F7F"/>
                </a:solidFill>
                <a:effectLst/>
                <a:uLnTx/>
                <a:uFillTx/>
                <a:latin typeface="Tw Cen MT" panose="020B0602020104020603"/>
                <a:ea typeface="+mn-ea"/>
                <a:cs typeface="+mn-cs"/>
              </a:rPr>
              <a:t>Wide range of possible requests</a:t>
            </a:r>
            <a:endParaRPr kumimoji="0" lang="fr-FR" sz="2400" b="1" i="0" u="none" strike="noStrike" kern="1200" cap="none" spc="0" normalizeH="0" baseline="0" noProof="0" dirty="0">
              <a:ln>
                <a:noFill/>
              </a:ln>
              <a:solidFill>
                <a:srgbClr val="7F7F7F"/>
              </a:solidFill>
              <a:effectLst/>
              <a:uLnTx/>
              <a:uFillTx/>
              <a:latin typeface="Tw Cen MT" panose="020B0602020104020603"/>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fr-FR" sz="2000" b="0" i="0" u="none" strike="noStrike" kern="1200" cap="none" spc="0" normalizeH="0" baseline="0" noProof="0" dirty="0" err="1">
                <a:ln>
                  <a:noFill/>
                </a:ln>
                <a:solidFill>
                  <a:srgbClr val="7F7F7F"/>
                </a:solidFill>
                <a:effectLst/>
                <a:uLnTx/>
                <a:uFillTx/>
                <a:latin typeface="Tw Cen MT" panose="020B0602020104020603"/>
                <a:ea typeface="+mn-ea"/>
                <a:cs typeface="+mn-cs"/>
              </a:rPr>
              <a:t>Customizable</a:t>
            </a:r>
            <a:r>
              <a:rPr kumimoji="0" lang="fr-FR" sz="2000" b="0" i="0" u="none" strike="noStrike" kern="1200" cap="none" spc="0" normalizeH="0" baseline="0" noProof="0" dirty="0">
                <a:ln>
                  <a:noFill/>
                </a:ln>
                <a:solidFill>
                  <a:srgbClr val="7F7F7F"/>
                </a:solidFill>
                <a:effectLst/>
                <a:uLnTx/>
                <a:uFillTx/>
                <a:latin typeface="Tw Cen MT" panose="020B0602020104020603"/>
                <a:ea typeface="+mn-ea"/>
                <a:cs typeface="+mn-cs"/>
              </a:rPr>
              <a:t> Investigation </a:t>
            </a:r>
            <a:r>
              <a:rPr kumimoji="0" lang="fr-FR" sz="2000" b="0" i="0" u="none" strike="noStrike" kern="1200" cap="none" spc="0" normalizeH="0" baseline="0" noProof="0" dirty="0" err="1">
                <a:ln>
                  <a:noFill/>
                </a:ln>
                <a:solidFill>
                  <a:srgbClr val="7F7F7F"/>
                </a:solidFill>
                <a:effectLst/>
                <a:uLnTx/>
                <a:uFillTx/>
                <a:latin typeface="Tw Cen MT" panose="020B0602020104020603"/>
                <a:ea typeface="+mn-ea"/>
                <a:cs typeface="+mn-cs"/>
              </a:rPr>
              <a:t>Period</a:t>
            </a:r>
            <a:endParaRPr kumimoji="0" lang="fr-FR" sz="2000" b="0" i="0" u="none" strike="noStrike" kern="1200" cap="none" spc="0" normalizeH="0" baseline="0" noProof="0" dirty="0">
              <a:ln>
                <a:noFill/>
              </a:ln>
              <a:solidFill>
                <a:srgbClr val="7F7F7F"/>
              </a:solidFill>
              <a:effectLst/>
              <a:uLnTx/>
              <a:uFillTx/>
              <a:latin typeface="Tw Cen MT" panose="020B0602020104020603"/>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fr-FR" sz="2000" b="0" i="0" u="none" strike="noStrike" kern="1200" cap="none" spc="0" normalizeH="0" baseline="0" noProof="0" dirty="0" err="1">
                <a:ln>
                  <a:noFill/>
                </a:ln>
                <a:solidFill>
                  <a:srgbClr val="7F7F7F"/>
                </a:solidFill>
                <a:effectLst/>
                <a:uLnTx/>
                <a:uFillTx/>
                <a:latin typeface="Tw Cen MT" panose="020B0602020104020603"/>
                <a:ea typeface="+mn-ea"/>
                <a:cs typeface="+mn-cs"/>
              </a:rPr>
              <a:t>Any</a:t>
            </a:r>
            <a:r>
              <a:rPr kumimoji="0" lang="fr-FR" sz="2000" b="0" i="0" u="none" strike="noStrike" kern="1200" cap="none" spc="0" normalizeH="0" baseline="0" noProof="0" dirty="0">
                <a:ln>
                  <a:noFill/>
                </a:ln>
                <a:solidFill>
                  <a:srgbClr val="7F7F7F"/>
                </a:solidFill>
                <a:effectLst/>
                <a:uLnTx/>
                <a:uFillTx/>
                <a:latin typeface="Tw Cen MT" panose="020B0602020104020603"/>
                <a:ea typeface="+mn-ea"/>
                <a:cs typeface="+mn-cs"/>
              </a:rPr>
              <a:t> animal </a:t>
            </a:r>
            <a:r>
              <a:rPr kumimoji="0" lang="fr-FR" sz="2000" b="0" i="0" u="none" strike="noStrike" kern="1200" cap="none" spc="0" normalizeH="0" baseline="0" noProof="0" dirty="0" err="1">
                <a:ln>
                  <a:noFill/>
                </a:ln>
                <a:solidFill>
                  <a:srgbClr val="7F7F7F"/>
                </a:solidFill>
                <a:effectLst/>
                <a:uLnTx/>
                <a:uFillTx/>
                <a:latin typeface="Tw Cen MT" panose="020B0602020104020603"/>
                <a:ea typeface="+mn-ea"/>
                <a:cs typeface="+mn-cs"/>
              </a:rPr>
              <a:t>disease</a:t>
            </a:r>
            <a:endParaRPr kumimoji="0" lang="fr-FR" sz="2000" b="0" i="0" u="none" strike="noStrike" kern="1200" cap="none" spc="0" normalizeH="0" baseline="0" noProof="0" dirty="0">
              <a:ln>
                <a:noFill/>
              </a:ln>
              <a:solidFill>
                <a:srgbClr val="7F7F7F"/>
              </a:solidFill>
              <a:effectLst/>
              <a:uLnTx/>
              <a:uFillTx/>
              <a:latin typeface="Tw Cen MT" panose="020B0602020104020603"/>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fr-FR" sz="2000" b="0" i="0" u="none" strike="noStrike" kern="1200" cap="none" spc="0" normalizeH="0" baseline="0" noProof="0" dirty="0" err="1">
                <a:ln>
                  <a:noFill/>
                </a:ln>
                <a:solidFill>
                  <a:srgbClr val="7F7F7F"/>
                </a:solidFill>
                <a:effectLst/>
                <a:uLnTx/>
                <a:uFillTx/>
                <a:latin typeface="Tw Cen MT" panose="020B0602020104020603"/>
                <a:ea typeface="+mn-ea"/>
                <a:cs typeface="+mn-cs"/>
              </a:rPr>
              <a:t>Any</a:t>
            </a:r>
            <a:r>
              <a:rPr kumimoji="0" lang="fr-FR" sz="2000" b="0" i="0" u="none" strike="noStrike" kern="1200" cap="none" spc="0" normalizeH="0" baseline="0" noProof="0" dirty="0">
                <a:ln>
                  <a:noFill/>
                </a:ln>
                <a:solidFill>
                  <a:srgbClr val="7F7F7F"/>
                </a:solidFill>
                <a:effectLst/>
                <a:uLnTx/>
                <a:uFillTx/>
                <a:latin typeface="Tw Cen MT" panose="020B0602020104020603"/>
                <a:ea typeface="+mn-ea"/>
                <a:cs typeface="+mn-cs"/>
              </a:rPr>
              <a:t> </a:t>
            </a:r>
            <a:r>
              <a:rPr kumimoji="0" lang="fr-FR" sz="2000" b="0" i="0" u="none" strike="noStrike" kern="1200" cap="none" spc="0" normalizeH="0" baseline="0" noProof="0" dirty="0" err="1">
                <a:ln>
                  <a:noFill/>
                </a:ln>
                <a:solidFill>
                  <a:srgbClr val="7F7F7F"/>
                </a:solidFill>
                <a:effectLst/>
                <a:uLnTx/>
                <a:uFillTx/>
                <a:latin typeface="Tw Cen MT" panose="020B0602020104020603"/>
                <a:ea typeface="+mn-ea"/>
                <a:cs typeface="+mn-cs"/>
              </a:rPr>
              <a:t>declared</a:t>
            </a:r>
            <a:r>
              <a:rPr kumimoji="0" lang="fr-FR" sz="2000" b="0" i="0" u="none" strike="noStrike" kern="1200" cap="none" spc="0" normalizeH="0" baseline="0" noProof="0" dirty="0">
                <a:ln>
                  <a:noFill/>
                </a:ln>
                <a:solidFill>
                  <a:srgbClr val="7F7F7F"/>
                </a:solidFill>
                <a:effectLst/>
                <a:uLnTx/>
                <a:uFillTx/>
                <a:latin typeface="Tw Cen MT" panose="020B0602020104020603"/>
                <a:ea typeface="+mn-ea"/>
                <a:cs typeface="+mn-cs"/>
              </a:rPr>
              <a:t> </a:t>
            </a:r>
            <a:r>
              <a:rPr kumimoji="0" lang="fr-FR" sz="2000" b="0" i="0" u="none" strike="noStrike" kern="1200" cap="none" spc="0" normalizeH="0" baseline="0" noProof="0" dirty="0" err="1">
                <a:ln>
                  <a:noFill/>
                </a:ln>
                <a:solidFill>
                  <a:srgbClr val="7F7F7F"/>
                </a:solidFill>
                <a:effectLst/>
                <a:uLnTx/>
                <a:uFillTx/>
                <a:latin typeface="Tw Cen MT" panose="020B0602020104020603"/>
                <a:ea typeface="+mn-ea"/>
                <a:cs typeface="+mn-cs"/>
              </a:rPr>
              <a:t>merchandise</a:t>
            </a:r>
            <a:endParaRPr kumimoji="0" lang="fr-FR" sz="2000" b="0" i="0" u="none" strike="noStrike" kern="1200" cap="none" spc="0" normalizeH="0" baseline="0" noProof="0" dirty="0">
              <a:ln>
                <a:noFill/>
              </a:ln>
              <a:solidFill>
                <a:srgbClr val="7F7F7F"/>
              </a:solidFill>
              <a:effectLst/>
              <a:uLnTx/>
              <a:uFillTx/>
              <a:latin typeface="Tw Cen MT" panose="020B0602020104020603"/>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Tx/>
              <a:buChar char="-"/>
              <a:tabLst/>
              <a:defRPr/>
            </a:pPr>
            <a:r>
              <a:rPr kumimoji="0" lang="fr-FR" sz="2000" b="0" i="0" u="none" strike="noStrike" kern="1200" cap="none" spc="0" normalizeH="0" baseline="0" noProof="0" dirty="0" err="1">
                <a:ln>
                  <a:noFill/>
                </a:ln>
                <a:solidFill>
                  <a:srgbClr val="7F7F7F"/>
                </a:solidFill>
                <a:effectLst/>
                <a:uLnTx/>
                <a:uFillTx/>
                <a:latin typeface="Tw Cen MT" panose="020B0602020104020603"/>
                <a:ea typeface="+mn-ea"/>
                <a:cs typeface="+mn-cs"/>
              </a:rPr>
              <a:t>Any</a:t>
            </a:r>
            <a:r>
              <a:rPr kumimoji="0" lang="fr-FR" sz="2000" b="0" i="0" u="none" strike="noStrike" kern="1200" cap="none" spc="0" normalizeH="0" baseline="0" noProof="0" dirty="0">
                <a:ln>
                  <a:noFill/>
                </a:ln>
                <a:solidFill>
                  <a:srgbClr val="7F7F7F"/>
                </a:solidFill>
                <a:effectLst/>
                <a:uLnTx/>
                <a:uFillTx/>
                <a:latin typeface="Tw Cen MT" panose="020B0602020104020603"/>
                <a:ea typeface="+mn-ea"/>
                <a:cs typeface="+mn-cs"/>
              </a:rPr>
              <a:t> country/group of countries</a:t>
            </a:r>
          </a:p>
        </p:txBody>
      </p:sp>
      <p:pic>
        <p:nvPicPr>
          <p:cNvPr id="27" name="Picture 10" descr="Plateforme nationale d'Epidémiosurveillance en Santé Animale - Actualités">
            <a:extLst>
              <a:ext uri="{FF2B5EF4-FFF2-40B4-BE49-F238E27FC236}">
                <a16:creationId xmlns:a16="http://schemas.microsoft.com/office/drawing/2014/main" id="{C4E0A5A8-BE88-418B-A40A-C2416DAB94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4507" y="996590"/>
            <a:ext cx="1563760" cy="51103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e 27">
            <a:extLst>
              <a:ext uri="{FF2B5EF4-FFF2-40B4-BE49-F238E27FC236}">
                <a16:creationId xmlns:a16="http://schemas.microsoft.com/office/drawing/2014/main" id="{AA2908F2-115A-4199-AB66-5232898D86DB}"/>
              </a:ext>
            </a:extLst>
          </p:cNvPr>
          <p:cNvGrpSpPr/>
          <p:nvPr/>
        </p:nvGrpSpPr>
        <p:grpSpPr>
          <a:xfrm>
            <a:off x="9520077" y="1644883"/>
            <a:ext cx="848859" cy="946291"/>
            <a:chOff x="8943377" y="1662858"/>
            <a:chExt cx="848859" cy="946291"/>
          </a:xfrm>
        </p:grpSpPr>
        <p:pic>
          <p:nvPicPr>
            <p:cNvPr id="29" name="Picture 4" descr="Expert Advice Vector Icon Business Person: vector de stock (libre de  regalías) 1562021719 | Shutterstock">
              <a:extLst>
                <a:ext uri="{FF2B5EF4-FFF2-40B4-BE49-F238E27FC236}">
                  <a16:creationId xmlns:a16="http://schemas.microsoft.com/office/drawing/2014/main" id="{ABD594FE-6775-45D3-B798-B2BE1CECCC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591" r="44685" b="18910"/>
            <a:stretch/>
          </p:blipFill>
          <p:spPr bwMode="auto">
            <a:xfrm>
              <a:off x="8943377" y="1662858"/>
              <a:ext cx="720080" cy="94629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49BEF20C-F970-4E79-9BEB-A2E0AF948965}"/>
                </a:ext>
              </a:extLst>
            </p:cNvPr>
            <p:cNvSpPr/>
            <p:nvPr/>
          </p:nvSpPr>
          <p:spPr>
            <a:xfrm>
              <a:off x="9534678" y="1997812"/>
              <a:ext cx="257558" cy="234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1" name="Rectangle 30">
            <a:extLst>
              <a:ext uri="{FF2B5EF4-FFF2-40B4-BE49-F238E27FC236}">
                <a16:creationId xmlns:a16="http://schemas.microsoft.com/office/drawing/2014/main" id="{8AF1783E-640D-4DC5-B385-B1434128DCFF}"/>
              </a:ext>
            </a:extLst>
          </p:cNvPr>
          <p:cNvSpPr/>
          <p:nvPr/>
        </p:nvSpPr>
        <p:spPr>
          <a:xfrm>
            <a:off x="487614" y="4405316"/>
            <a:ext cx="5941474"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7F7F"/>
                </a:solidFill>
                <a:effectLst/>
                <a:uLnTx/>
                <a:uFillTx/>
                <a:latin typeface="Tw Cen MT" panose="020B0602020104020603"/>
                <a:ea typeface="+mn-ea"/>
                <a:cs typeface="+mn-cs"/>
              </a:rPr>
              <a:t>Usefulness of these requests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srgbClr val="7F7F7F"/>
                </a:solidFill>
                <a:effectLst/>
                <a:uLnTx/>
                <a:uFillTx/>
                <a:latin typeface="Tw Cen MT" panose="020B0602020104020603"/>
                <a:ea typeface="+mn-ea"/>
                <a:cs typeface="+mn-cs"/>
              </a:rPr>
              <a:t>Rapid </a:t>
            </a:r>
            <a:r>
              <a:rPr kumimoji="0" lang="fr-FR" sz="2000" b="0" i="0" u="none" strike="noStrike" kern="1200" cap="none" spc="0" normalizeH="0" baseline="0" noProof="0" dirty="0" err="1">
                <a:ln>
                  <a:noFill/>
                </a:ln>
                <a:solidFill>
                  <a:srgbClr val="7F7F7F"/>
                </a:solidFill>
                <a:effectLst/>
                <a:uLnTx/>
                <a:uFillTx/>
                <a:latin typeface="Tw Cen MT" panose="020B0602020104020603"/>
                <a:ea typeface="+mn-ea"/>
                <a:cs typeface="+mn-cs"/>
              </a:rPr>
              <a:t>risk</a:t>
            </a:r>
            <a:r>
              <a:rPr kumimoji="0" lang="fr-FR" sz="2000" b="0" i="0" u="none" strike="noStrike" kern="1200" cap="none" spc="0" normalizeH="0" baseline="0" noProof="0" dirty="0">
                <a:ln>
                  <a:noFill/>
                </a:ln>
                <a:solidFill>
                  <a:srgbClr val="7F7F7F"/>
                </a:solidFill>
                <a:effectLst/>
                <a:uLnTx/>
                <a:uFillTx/>
                <a:latin typeface="Tw Cen MT" panose="020B0602020104020603"/>
                <a:ea typeface="+mn-ea"/>
                <a:cs typeface="+mn-cs"/>
              </a:rPr>
              <a:t> assessment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7F7F7F"/>
                </a:solidFill>
                <a:effectLst/>
                <a:uLnTx/>
                <a:uFillTx/>
                <a:latin typeface="Tw Cen MT" panose="020B0602020104020603"/>
                <a:ea typeface="+mn-ea"/>
                <a:cs typeface="+mn-cs"/>
              </a:rPr>
              <a:t>Possible investigation and surveillance of identified animals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7F7F7F"/>
                </a:solidFill>
                <a:effectLst/>
                <a:uLnTx/>
                <a:uFillTx/>
                <a:latin typeface="Tw Cen MT" panose="020B0602020104020603"/>
                <a:ea typeface="+mn-ea"/>
                <a:cs typeface="+mn-cs"/>
              </a:rPr>
              <a:t>To prioritize epidemic intelligence activities</a:t>
            </a:r>
            <a:endParaRPr kumimoji="0" lang="fr-FR" sz="2000" b="0" i="0" u="none" strike="noStrike" kern="1200" cap="none" spc="0" normalizeH="0" baseline="0" noProof="0" dirty="0">
              <a:ln>
                <a:noFill/>
              </a:ln>
              <a:solidFill>
                <a:srgbClr val="7F7F7F"/>
              </a:solidFill>
              <a:effectLst/>
              <a:uLnTx/>
              <a:uFillTx/>
              <a:latin typeface="Tw Cen MT" panose="020B0602020104020603"/>
              <a:ea typeface="+mn-ea"/>
              <a:cs typeface="+mn-cs"/>
            </a:endParaRPr>
          </a:p>
        </p:txBody>
      </p:sp>
      <p:pic>
        <p:nvPicPr>
          <p:cNvPr id="32" name="Image 31">
            <a:extLst>
              <a:ext uri="{FF2B5EF4-FFF2-40B4-BE49-F238E27FC236}">
                <a16:creationId xmlns:a16="http://schemas.microsoft.com/office/drawing/2014/main" id="{CF3FAFD8-FC79-485B-B2A3-39F4C9971B8E}"/>
              </a:ext>
            </a:extLst>
          </p:cNvPr>
          <p:cNvPicPr>
            <a:picLocks noChangeAspect="1"/>
          </p:cNvPicPr>
          <p:nvPr/>
        </p:nvPicPr>
        <p:blipFill rotWithShape="1">
          <a:blip r:embed="rId5"/>
          <a:srcRect l="15118" t="25791" r="14979" b="24240"/>
          <a:stretch/>
        </p:blipFill>
        <p:spPr>
          <a:xfrm>
            <a:off x="8754839" y="996590"/>
            <a:ext cx="863583" cy="495761"/>
          </a:xfrm>
          <a:prstGeom prst="rect">
            <a:avLst/>
          </a:prstGeom>
        </p:spPr>
      </p:pic>
      <p:sp>
        <p:nvSpPr>
          <p:cNvPr id="3" name="Espace réservé du pied de page 2">
            <a:extLst>
              <a:ext uri="{FF2B5EF4-FFF2-40B4-BE49-F238E27FC236}">
                <a16:creationId xmlns:a16="http://schemas.microsoft.com/office/drawing/2014/main" id="{257CB09B-C95A-C488-D952-E8F08DC5F24F}"/>
              </a:ext>
            </a:extLst>
          </p:cNvPr>
          <p:cNvSpPr>
            <a:spLocks noGrp="1"/>
          </p:cNvSpPr>
          <p:nvPr>
            <p:ph type="ftr" sz="quarter" idx="11"/>
          </p:nvPr>
        </p:nvSpPr>
        <p:spPr/>
        <p:txBody>
          <a:bodyPr/>
          <a:lstStyle/>
          <a:p>
            <a:r>
              <a:rPr lang="en-US"/>
              <a:t>ModStatSAP Workshop </a:t>
            </a:r>
            <a:endParaRPr lang="en-US" dirty="0"/>
          </a:p>
        </p:txBody>
      </p:sp>
    </p:spTree>
    <p:extLst>
      <p:ext uri="{BB962C8B-B14F-4D97-AF65-F5344CB8AC3E}">
        <p14:creationId xmlns:p14="http://schemas.microsoft.com/office/powerpoint/2010/main" val="3967493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E27817-EFD7-4CBD-818B-DBCA521088D1}"/>
              </a:ext>
            </a:extLst>
          </p:cNvPr>
          <p:cNvSpPr>
            <a:spLocks noGrp="1"/>
          </p:cNvSpPr>
          <p:nvPr>
            <p:ph type="title"/>
          </p:nvPr>
        </p:nvSpPr>
        <p:spPr/>
        <p:txBody>
          <a:bodyPr>
            <a:normAutofit fontScale="90000"/>
          </a:bodyPr>
          <a:lstStyle/>
          <a:p>
            <a:r>
              <a:rPr lang="fr-FR" dirty="0"/>
              <a:t>Utopia </a:t>
            </a:r>
            <a:r>
              <a:rPr lang="fr-FR" dirty="0" err="1"/>
              <a:t>retrospective</a:t>
            </a:r>
            <a:r>
              <a:rPr lang="fr-FR" dirty="0"/>
              <a:t> </a:t>
            </a:r>
            <a:r>
              <a:rPr lang="fr-FR" dirty="0" err="1"/>
              <a:t>tool</a:t>
            </a:r>
            <a:endParaRPr lang="fr-FR" dirty="0"/>
          </a:p>
        </p:txBody>
      </p:sp>
      <p:sp>
        <p:nvSpPr>
          <p:cNvPr id="4" name="Espace réservé du pied de page 3">
            <a:extLst>
              <a:ext uri="{FF2B5EF4-FFF2-40B4-BE49-F238E27FC236}">
                <a16:creationId xmlns:a16="http://schemas.microsoft.com/office/drawing/2014/main" id="{C152D408-513F-451D-92AA-80E8C119C4F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595959"/>
                </a:solidFill>
                <a:effectLst/>
                <a:uLnTx/>
                <a:uFillTx/>
                <a:latin typeface="Tw Cen MT" panose="020B0602020104020603"/>
                <a:ea typeface="+mn-ea"/>
                <a:cs typeface="+mn-cs"/>
              </a:rPr>
              <a:t>ModStatSAP Workshop </a:t>
            </a:r>
            <a:endParaRPr kumimoji="0" lang="en-US" sz="900" b="0" i="0" u="none" strike="noStrike" kern="1200" cap="all" spc="0" normalizeH="0" baseline="0" noProof="0" dirty="0">
              <a:ln>
                <a:noFill/>
              </a:ln>
              <a:solidFill>
                <a:srgbClr val="595959"/>
              </a:solidFill>
              <a:effectLst/>
              <a:uLnTx/>
              <a:uFillTx/>
              <a:latin typeface="Tw Cen MT" panose="020B0602020104020603"/>
              <a:ea typeface="+mn-ea"/>
              <a:cs typeface="+mn-cs"/>
            </a:endParaRPr>
          </a:p>
        </p:txBody>
      </p:sp>
      <p:sp>
        <p:nvSpPr>
          <p:cNvPr id="5" name="Espace réservé du numéro de diapositive 4">
            <a:extLst>
              <a:ext uri="{FF2B5EF4-FFF2-40B4-BE49-F238E27FC236}">
                <a16:creationId xmlns:a16="http://schemas.microsoft.com/office/drawing/2014/main" id="{AAF68CC7-F3EE-4EAA-9451-C73612EF9B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3764BEAF-43CE-47F4-A3CA-C4B009D5F396}"/>
              </a:ext>
            </a:extLst>
          </p:cNvPr>
          <p:cNvSpPr/>
          <p:nvPr/>
        </p:nvSpPr>
        <p:spPr>
          <a:xfrm>
            <a:off x="341834" y="2066037"/>
            <a:ext cx="5953093" cy="28315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7F7F7F"/>
                </a:solidFill>
                <a:effectLst/>
                <a:uLnTx/>
                <a:uFillTx/>
                <a:latin typeface="Tw Cen MT" panose="020B0602020104020603"/>
                <a:ea typeface="+mn-ea"/>
                <a:cs typeface="+mn-cs"/>
              </a:rPr>
              <a:t>Support for risk assessment </a:t>
            </a:r>
            <a:r>
              <a:rPr kumimoji="0" lang="en-US" sz="2400" b="0" i="0" u="none" strike="noStrike" kern="1200" cap="none" spc="0" normalizeH="0" baseline="0" noProof="0" dirty="0">
                <a:ln>
                  <a:noFill/>
                </a:ln>
                <a:solidFill>
                  <a:srgbClr val="7F7F7F"/>
                </a:solidFill>
                <a:effectLst/>
                <a:uLnTx/>
                <a:uFillTx/>
                <a:latin typeface="Tw Cen MT" panose="020B0602020104020603"/>
                <a:ea typeface="+mn-ea"/>
                <a:cs typeface="+mn-cs"/>
              </a:rPr>
              <a:t>from around the world over one year</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7F7F7F"/>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F7F7F"/>
                </a:solidFill>
                <a:effectLst/>
                <a:uLnTx/>
                <a:uFillTx/>
                <a:latin typeface="Tw Cen MT" panose="020B0602020104020603"/>
                <a:ea typeface="+mn-ea"/>
                <a:cs typeface="+mn-cs"/>
              </a:rPr>
              <a:t>Risk prioritization </a:t>
            </a:r>
            <a:r>
              <a:rPr kumimoji="0" lang="en-US" sz="2400" b="0" i="0" u="none" strike="noStrike" kern="1200" cap="none" spc="0" normalizeH="0" baseline="0" noProof="0" dirty="0">
                <a:ln>
                  <a:noFill/>
                </a:ln>
                <a:solidFill>
                  <a:srgbClr val="7F7F7F"/>
                </a:solidFill>
                <a:effectLst/>
                <a:uLnTx/>
                <a:uFillTx/>
                <a:latin typeface="Tw Cen MT" panose="020B0602020104020603"/>
                <a:ea typeface="+mn-ea"/>
                <a:cs typeface="+mn-cs"/>
              </a:rPr>
              <a:t>(semi-quantitative scoring):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F7F7F"/>
                </a:solidFill>
                <a:effectLst/>
                <a:uLnTx/>
                <a:uFillTx/>
                <a:latin typeface="Tw Cen MT" panose="020B0602020104020603"/>
                <a:ea typeface="+mn-ea"/>
                <a:cs typeface="+mn-cs"/>
              </a:rPr>
              <a:t>By disease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F7F7F"/>
                </a:solidFill>
                <a:effectLst/>
                <a:uLnTx/>
                <a:uFillTx/>
                <a:latin typeface="Tw Cen MT" panose="020B0602020104020603"/>
                <a:ea typeface="+mn-ea"/>
                <a:cs typeface="+mn-cs"/>
              </a:rPr>
              <a:t>By route of transmission (Animals/Products)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F7F7F"/>
                </a:solidFill>
                <a:effectLst/>
                <a:uLnTx/>
                <a:uFillTx/>
                <a:latin typeface="Tw Cen MT" panose="020B0602020104020603"/>
                <a:ea typeface="+mn-ea"/>
                <a:cs typeface="+mn-cs"/>
              </a:rPr>
              <a:t>By country of origin</a:t>
            </a:r>
            <a:endPar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endParaRPr>
          </a:p>
        </p:txBody>
      </p:sp>
      <p:pic>
        <p:nvPicPr>
          <p:cNvPr id="10" name="Picture 18" descr="До уваги українським експортерам та імпортерам: в онлайн-платформі TRACES  NT впроваджується подвійна автентифікація - Головне управління  Держпродспоживслужби в Рівненській області">
            <a:extLst>
              <a:ext uri="{FF2B5EF4-FFF2-40B4-BE49-F238E27FC236}">
                <a16:creationId xmlns:a16="http://schemas.microsoft.com/office/drawing/2014/main" id="{908F0741-DAFE-475F-9051-9053403CC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162" y="1952814"/>
            <a:ext cx="2134335" cy="96934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EB4C80A-4131-4E83-92C0-14ECABB1C10E}"/>
              </a:ext>
            </a:extLst>
          </p:cNvPr>
          <p:cNvSpPr/>
          <p:nvPr/>
        </p:nvSpPr>
        <p:spPr>
          <a:xfrm>
            <a:off x="1881408" y="5774935"/>
            <a:ext cx="879381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F7F7F">
                    <a:lumMod val="50000"/>
                    <a:lumOff val="50000"/>
                  </a:srgbClr>
                </a:solidFill>
                <a:effectLst/>
                <a:uLnTx/>
                <a:uFillTx/>
                <a:latin typeface="Tw Cen MT" panose="020B0602020104020603"/>
                <a:ea typeface="+mn-ea"/>
                <a:cs typeface="+mn-cs"/>
              </a:rPr>
              <a:t>De Vos et al., 2022. Rapid risk assessment tool (RRAT) to prioritize emerging and re-emerging livestock diseases for risk management. </a:t>
            </a:r>
            <a:r>
              <a:rPr kumimoji="0" lang="fr-FR" sz="1600" b="0" i="0" u="none" strike="noStrike" kern="1200" cap="none" spc="0" normalizeH="0" baseline="0" noProof="0" dirty="0">
                <a:ln>
                  <a:noFill/>
                </a:ln>
                <a:solidFill>
                  <a:srgbClr val="7F7F7F">
                    <a:lumMod val="50000"/>
                    <a:lumOff val="50000"/>
                  </a:srgbClr>
                </a:solidFill>
                <a:effectLst/>
                <a:uLnTx/>
                <a:uFillTx/>
                <a:latin typeface="Tw Cen MT" panose="020B0602020104020603"/>
                <a:ea typeface="+mn-ea"/>
                <a:cs typeface="+mn-cs"/>
              </a:rPr>
              <a:t>Front. Vet. Sci</a:t>
            </a:r>
            <a:endParaRPr kumimoji="0" lang="en-US" sz="1600" b="0" i="0" u="none" strike="noStrike" kern="1200" cap="none" spc="0" normalizeH="0" baseline="0" noProof="0" dirty="0">
              <a:ln>
                <a:noFill/>
              </a:ln>
              <a:solidFill>
                <a:srgbClr val="7F7F7F">
                  <a:lumMod val="50000"/>
                  <a:lumOff val="50000"/>
                </a:srgbClr>
              </a:solidFill>
              <a:effectLst/>
              <a:uLnTx/>
              <a:uFillTx/>
              <a:latin typeface="Tw Cen MT" panose="020B0602020104020603"/>
              <a:ea typeface="+mn-ea"/>
              <a:cs typeface="+mn-cs"/>
            </a:endParaRPr>
          </a:p>
        </p:txBody>
      </p:sp>
      <p:pic>
        <p:nvPicPr>
          <p:cNvPr id="12" name="Picture 2" descr="Drapeau des Pays-Bas — Wikipédia">
            <a:extLst>
              <a:ext uri="{FF2B5EF4-FFF2-40B4-BE49-F238E27FC236}">
                <a16:creationId xmlns:a16="http://schemas.microsoft.com/office/drawing/2014/main" id="{0F4E4511-0ABB-4595-99C2-9266AD5F6C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945" y="5784274"/>
            <a:ext cx="714051" cy="47603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e 12">
            <a:extLst>
              <a:ext uri="{FF2B5EF4-FFF2-40B4-BE49-F238E27FC236}">
                <a16:creationId xmlns:a16="http://schemas.microsoft.com/office/drawing/2014/main" id="{0929AFCF-A658-4504-AD43-89BDE027AB39}"/>
              </a:ext>
            </a:extLst>
          </p:cNvPr>
          <p:cNvGrpSpPr/>
          <p:nvPr/>
        </p:nvGrpSpPr>
        <p:grpSpPr>
          <a:xfrm>
            <a:off x="8543547" y="1843273"/>
            <a:ext cx="3036410" cy="1218659"/>
            <a:chOff x="6332341" y="4664615"/>
            <a:chExt cx="3036410" cy="1218659"/>
          </a:xfrm>
        </p:grpSpPr>
        <p:pic>
          <p:nvPicPr>
            <p:cNvPr id="14" name="Picture 2" descr="Leveraging technology to support Veterinary Services">
              <a:extLst>
                <a:ext uri="{FF2B5EF4-FFF2-40B4-BE49-F238E27FC236}">
                  <a16:creationId xmlns:a16="http://schemas.microsoft.com/office/drawing/2014/main" id="{94AE3423-B4B8-4C04-8DE9-8CAE0C2B63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2414" y="4664615"/>
              <a:ext cx="2427955" cy="61889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630F35D-7342-4341-9E25-487CE26B190E}"/>
                </a:ext>
              </a:extLst>
            </p:cNvPr>
            <p:cNvSpPr/>
            <p:nvPr/>
          </p:nvSpPr>
          <p:spPr>
            <a:xfrm>
              <a:off x="6332341" y="5575497"/>
              <a:ext cx="303641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F7F7F"/>
                  </a:solidFill>
                  <a:effectLst/>
                  <a:uLnTx/>
                  <a:uFillTx/>
                  <a:latin typeface="Bahnschrift SemiLight SemiConde" panose="020B0502040204020203" pitchFamily="34" charset="0"/>
                  <a:ea typeface="+mn-ea"/>
                  <a:cs typeface="+mn-cs"/>
                </a:rPr>
                <a:t>World Animal Health Information System</a:t>
              </a:r>
              <a:endParaRPr kumimoji="0" lang="fr-FR" sz="1400" b="0" i="0" u="none" strike="noStrike" kern="1200" cap="none" spc="0" normalizeH="0" baseline="0" noProof="0" dirty="0">
                <a:ln>
                  <a:noFill/>
                </a:ln>
                <a:solidFill>
                  <a:srgbClr val="7F7F7F"/>
                </a:solidFill>
                <a:effectLst/>
                <a:uLnTx/>
                <a:uFillTx/>
                <a:latin typeface="Bahnschrift SemiLight SemiConde" panose="020B0502040204020203" pitchFamily="34" charset="0"/>
                <a:ea typeface="+mn-ea"/>
                <a:cs typeface="+mn-cs"/>
              </a:endParaRPr>
            </a:p>
          </p:txBody>
        </p:sp>
        <p:sp>
          <p:nvSpPr>
            <p:cNvPr id="16" name="ZoneTexte 15">
              <a:extLst>
                <a:ext uri="{FF2B5EF4-FFF2-40B4-BE49-F238E27FC236}">
                  <a16:creationId xmlns:a16="http://schemas.microsoft.com/office/drawing/2014/main" id="{4CC350DF-C7EF-4157-8714-8DDF733B3326}"/>
                </a:ext>
              </a:extLst>
            </p:cNvPr>
            <p:cNvSpPr txBox="1"/>
            <p:nvPr/>
          </p:nvSpPr>
          <p:spPr>
            <a:xfrm>
              <a:off x="6384033" y="5214287"/>
              <a:ext cx="2984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4815"/>
                  </a:solidFill>
                  <a:effectLst/>
                  <a:uLnTx/>
                  <a:uFillTx/>
                  <a:latin typeface="Segoe UI Black" panose="020B0A02040204020203" pitchFamily="34" charset="0"/>
                  <a:ea typeface="Segoe UI Black" panose="020B0A02040204020203" pitchFamily="34" charset="0"/>
                  <a:cs typeface="+mn-cs"/>
                </a:rPr>
                <a:t>WAHIS</a:t>
              </a:r>
              <a:endParaRPr kumimoji="0" lang="fr-FR" sz="1800" b="1" i="0" u="none" strike="noStrike" kern="1200" cap="none" spc="0" normalizeH="0" baseline="0" noProof="0" dirty="0">
                <a:ln>
                  <a:noFill/>
                </a:ln>
                <a:solidFill>
                  <a:srgbClr val="FF4815"/>
                </a:solidFill>
                <a:effectLst/>
                <a:uLnTx/>
                <a:uFillTx/>
                <a:latin typeface="Segoe UI Black" panose="020B0A02040204020203" pitchFamily="34" charset="0"/>
                <a:ea typeface="Segoe UI Black" panose="020B0A02040204020203" pitchFamily="34" charset="0"/>
                <a:cs typeface="+mn-cs"/>
              </a:endParaRPr>
            </a:p>
          </p:txBody>
        </p:sp>
      </p:grpSp>
      <p:pic>
        <p:nvPicPr>
          <p:cNvPr id="17" name="Image 16">
            <a:extLst>
              <a:ext uri="{FF2B5EF4-FFF2-40B4-BE49-F238E27FC236}">
                <a16:creationId xmlns:a16="http://schemas.microsoft.com/office/drawing/2014/main" id="{E1B28F4B-2D4D-4FED-8897-7195564CC1C4}"/>
              </a:ext>
            </a:extLst>
          </p:cNvPr>
          <p:cNvPicPr>
            <a:picLocks noChangeAspect="1"/>
          </p:cNvPicPr>
          <p:nvPr/>
        </p:nvPicPr>
        <p:blipFill>
          <a:blip r:embed="rId6"/>
          <a:stretch>
            <a:fillRect/>
          </a:stretch>
        </p:blipFill>
        <p:spPr>
          <a:xfrm>
            <a:off x="8358920" y="3251184"/>
            <a:ext cx="1870893" cy="1870893"/>
          </a:xfrm>
          <a:prstGeom prst="rect">
            <a:avLst/>
          </a:prstGeom>
        </p:spPr>
      </p:pic>
      <p:sp>
        <p:nvSpPr>
          <p:cNvPr id="18" name="Rectangle 17">
            <a:extLst>
              <a:ext uri="{FF2B5EF4-FFF2-40B4-BE49-F238E27FC236}">
                <a16:creationId xmlns:a16="http://schemas.microsoft.com/office/drawing/2014/main" id="{85597B40-1DAC-4638-A3F1-ABCC584E3335}"/>
              </a:ext>
            </a:extLst>
          </p:cNvPr>
          <p:cNvSpPr/>
          <p:nvPr/>
        </p:nvSpPr>
        <p:spPr>
          <a:xfrm>
            <a:off x="9000101" y="4968511"/>
            <a:ext cx="446671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F7F7F"/>
                </a:solidFill>
                <a:effectLst/>
                <a:uLnTx/>
                <a:uFillTx/>
                <a:latin typeface="Bahnschrift SemiLight SemiConde" panose="020B0502040204020203" pitchFamily="34" charset="0"/>
                <a:ea typeface="+mn-ea"/>
                <a:cs typeface="+mn-cs"/>
              </a:rPr>
              <a:t>Disease-related parameters</a:t>
            </a:r>
            <a:endParaRPr kumimoji="0" lang="fr-FR" sz="2000" b="0" i="0" u="none" strike="noStrike" kern="1200" cap="none" spc="0" normalizeH="0" baseline="0" noProof="0" dirty="0">
              <a:ln>
                <a:noFill/>
              </a:ln>
              <a:solidFill>
                <a:srgbClr val="7F7F7F"/>
              </a:solidFill>
              <a:effectLst/>
              <a:uLnTx/>
              <a:uFillTx/>
              <a:latin typeface="Bahnschrift SemiLight SemiConde" panose="020B0502040204020203" pitchFamily="34" charset="0"/>
              <a:ea typeface="+mn-ea"/>
              <a:cs typeface="+mn-cs"/>
            </a:endParaRPr>
          </a:p>
        </p:txBody>
      </p:sp>
      <p:grpSp>
        <p:nvGrpSpPr>
          <p:cNvPr id="24" name="Groupe 23">
            <a:extLst>
              <a:ext uri="{FF2B5EF4-FFF2-40B4-BE49-F238E27FC236}">
                <a16:creationId xmlns:a16="http://schemas.microsoft.com/office/drawing/2014/main" id="{AF1C7D8D-2E22-43C2-B231-F7EF1F567FCD}"/>
              </a:ext>
            </a:extLst>
          </p:cNvPr>
          <p:cNvGrpSpPr/>
          <p:nvPr/>
        </p:nvGrpSpPr>
        <p:grpSpPr>
          <a:xfrm>
            <a:off x="10113816" y="3641521"/>
            <a:ext cx="1122811" cy="1151249"/>
            <a:chOff x="8254623" y="4558257"/>
            <a:chExt cx="549185" cy="714336"/>
          </a:xfrm>
        </p:grpSpPr>
        <p:pic>
          <p:nvPicPr>
            <p:cNvPr id="25" name="Picture 2" descr="Personnage Expert Vectores, Ilustraciones y Gráficos - 123RF">
              <a:extLst>
                <a:ext uri="{FF2B5EF4-FFF2-40B4-BE49-F238E27FC236}">
                  <a16:creationId xmlns:a16="http://schemas.microsoft.com/office/drawing/2014/main" id="{31A91B2A-952C-4AE8-9C14-99DFBA7EEFC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394" t="27202" r="31966" b="30539"/>
            <a:stretch/>
          </p:blipFill>
          <p:spPr bwMode="auto">
            <a:xfrm>
              <a:off x="8254623" y="4558257"/>
              <a:ext cx="547634" cy="5989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ersonnage Expert Vectores, Ilustraciones y Gráficos - 123RF">
              <a:extLst>
                <a:ext uri="{FF2B5EF4-FFF2-40B4-BE49-F238E27FC236}">
                  <a16:creationId xmlns:a16="http://schemas.microsoft.com/office/drawing/2014/main" id="{3D7FCCC8-A7BD-410D-A915-AEE0CF0B121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394" t="73950" r="31966" b="15679"/>
            <a:stretch/>
          </p:blipFill>
          <p:spPr bwMode="auto">
            <a:xfrm>
              <a:off x="8256174" y="5125608"/>
              <a:ext cx="547634" cy="1469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4042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1E721C-C4B0-4E39-B4E7-C027586478A3}"/>
              </a:ext>
            </a:extLst>
          </p:cNvPr>
          <p:cNvSpPr>
            <a:spLocks noGrp="1"/>
          </p:cNvSpPr>
          <p:nvPr>
            <p:ph type="title"/>
          </p:nvPr>
        </p:nvSpPr>
        <p:spPr/>
        <p:txBody>
          <a:bodyPr>
            <a:normAutofit fontScale="90000"/>
          </a:bodyPr>
          <a:lstStyle/>
          <a:p>
            <a:endParaRPr lang="fr-FR"/>
          </a:p>
        </p:txBody>
      </p:sp>
      <p:sp>
        <p:nvSpPr>
          <p:cNvPr id="4" name="Espace réservé du pied de page 3">
            <a:extLst>
              <a:ext uri="{FF2B5EF4-FFF2-40B4-BE49-F238E27FC236}">
                <a16:creationId xmlns:a16="http://schemas.microsoft.com/office/drawing/2014/main" id="{38882376-C4B1-4F06-AE78-C0F6BB42D9D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595959"/>
                </a:solidFill>
                <a:effectLst/>
                <a:uLnTx/>
                <a:uFillTx/>
                <a:latin typeface="Tw Cen MT" panose="020B0602020104020603"/>
                <a:ea typeface="+mn-ea"/>
                <a:cs typeface="+mn-cs"/>
              </a:rPr>
              <a:t>ModStatSAP Workshop </a:t>
            </a:r>
            <a:endParaRPr kumimoji="0" lang="en-US" sz="900" b="0" i="0" u="none" strike="noStrike" kern="1200" cap="all" spc="0" normalizeH="0" baseline="0" noProof="0" dirty="0">
              <a:ln>
                <a:noFill/>
              </a:ln>
              <a:solidFill>
                <a:srgbClr val="595959"/>
              </a:solidFill>
              <a:effectLst/>
              <a:uLnTx/>
              <a:uFillTx/>
              <a:latin typeface="Tw Cen MT" panose="020B0602020104020603"/>
              <a:ea typeface="+mn-ea"/>
              <a:cs typeface="+mn-cs"/>
            </a:endParaRPr>
          </a:p>
        </p:txBody>
      </p:sp>
      <p:sp>
        <p:nvSpPr>
          <p:cNvPr id="5" name="Espace réservé du numéro de diapositive 4">
            <a:extLst>
              <a:ext uri="{FF2B5EF4-FFF2-40B4-BE49-F238E27FC236}">
                <a16:creationId xmlns:a16="http://schemas.microsoft.com/office/drawing/2014/main" id="{F731F464-ED8E-44B7-884C-837088779B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sp>
        <p:nvSpPr>
          <p:cNvPr id="6" name="Espace réservé du numéro de diapositive 2">
            <a:extLst>
              <a:ext uri="{FF2B5EF4-FFF2-40B4-BE49-F238E27FC236}">
                <a16:creationId xmlns:a16="http://schemas.microsoft.com/office/drawing/2014/main" id="{E418E7F0-953C-4FEA-BB3B-D99ABC9F5F4B}"/>
              </a:ext>
            </a:extLst>
          </p:cNvPr>
          <p:cNvSpPr txBox="1">
            <a:spLocks/>
          </p:cNvSpPr>
          <p:nvPr/>
        </p:nvSpPr>
        <p:spPr>
          <a:xfrm>
            <a:off x="10558300" y="6394547"/>
            <a:ext cx="1052510"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pic>
        <p:nvPicPr>
          <p:cNvPr id="7" name="Image 6">
            <a:extLst>
              <a:ext uri="{FF2B5EF4-FFF2-40B4-BE49-F238E27FC236}">
                <a16:creationId xmlns:a16="http://schemas.microsoft.com/office/drawing/2014/main" id="{2EF1B4BA-EB1F-4720-9CEE-3AE49A0D3FB4}"/>
              </a:ext>
            </a:extLst>
          </p:cNvPr>
          <p:cNvPicPr>
            <a:picLocks noChangeAspect="1"/>
          </p:cNvPicPr>
          <p:nvPr/>
        </p:nvPicPr>
        <p:blipFill>
          <a:blip r:embed="rId3"/>
          <a:stretch>
            <a:fillRect/>
          </a:stretch>
        </p:blipFill>
        <p:spPr>
          <a:xfrm>
            <a:off x="7850762" y="292423"/>
            <a:ext cx="4260640" cy="6027403"/>
          </a:xfrm>
          <a:prstGeom prst="rect">
            <a:avLst/>
          </a:prstGeom>
          <a:ln>
            <a:solidFill>
              <a:srgbClr val="0070C0"/>
            </a:solidFill>
          </a:ln>
        </p:spPr>
      </p:pic>
      <p:sp>
        <p:nvSpPr>
          <p:cNvPr id="8" name="ZoneTexte 7">
            <a:extLst>
              <a:ext uri="{FF2B5EF4-FFF2-40B4-BE49-F238E27FC236}">
                <a16:creationId xmlns:a16="http://schemas.microsoft.com/office/drawing/2014/main" id="{B8AF7AB9-5368-4409-AB8C-DAFE8F3CE54A}"/>
              </a:ext>
            </a:extLst>
          </p:cNvPr>
          <p:cNvSpPr txBox="1"/>
          <p:nvPr/>
        </p:nvSpPr>
        <p:spPr>
          <a:xfrm>
            <a:off x="219075" y="6311173"/>
            <a:ext cx="11753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7F7F7F"/>
                </a:solidFill>
                <a:effectLst/>
                <a:uLnTx/>
                <a:uFillTx/>
                <a:latin typeface="Tw Cen MT" panose="020B0602020104020603"/>
                <a:ea typeface="+mn-ea"/>
                <a:cs typeface="+mn-cs"/>
                <a:hlinkClick r:id="rId4"/>
              </a:rPr>
              <a:t>https://svepm.org.uk/wp-content/uploads/2025/05/Bareille-UTOPIA-a-user-friendly-tool-for-evaluating-the-risk-of-introducing-animal-diseases-through-commercial-transactions.pdf</a:t>
            </a:r>
            <a:r>
              <a:rPr kumimoji="0" lang="fr-FR" sz="1400" b="0" i="0" u="none" strike="noStrike" kern="1200" cap="none" spc="0" normalizeH="0" baseline="0" noProof="0" dirty="0">
                <a:ln>
                  <a:noFill/>
                </a:ln>
                <a:solidFill>
                  <a:srgbClr val="7F7F7F"/>
                </a:solidFill>
                <a:effectLst/>
                <a:uLnTx/>
                <a:uFillTx/>
                <a:latin typeface="Tw Cen MT" panose="020B0602020104020603"/>
                <a:ea typeface="+mn-ea"/>
                <a:cs typeface="+mn-cs"/>
              </a:rPr>
              <a:t> </a:t>
            </a:r>
          </a:p>
        </p:txBody>
      </p:sp>
      <p:sp>
        <p:nvSpPr>
          <p:cNvPr id="9" name="Rectangle 8">
            <a:extLst>
              <a:ext uri="{FF2B5EF4-FFF2-40B4-BE49-F238E27FC236}">
                <a16:creationId xmlns:a16="http://schemas.microsoft.com/office/drawing/2014/main" id="{875E5A71-6451-4D17-AF3D-AB613434ABB1}"/>
              </a:ext>
            </a:extLst>
          </p:cNvPr>
          <p:cNvSpPr/>
          <p:nvPr/>
        </p:nvSpPr>
        <p:spPr>
          <a:xfrm>
            <a:off x="404096" y="1736322"/>
            <a:ext cx="8202022"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2200" b="0" i="0" u="none" strike="noStrike" kern="1200" cap="none" spc="0" normalizeH="0" baseline="0" noProof="0" dirty="0">
                <a:ln>
                  <a:noFill/>
                </a:ln>
                <a:solidFill>
                  <a:srgbClr val="7F7F7F"/>
                </a:solidFill>
                <a:effectLst/>
                <a:uLnTx/>
                <a:uFillTx/>
                <a:latin typeface="Tw Cen MT" panose="020B0602020104020603"/>
                <a:ea typeface="+mn-ea"/>
                <a:cs typeface="+mn-cs"/>
              </a:rPr>
              <a:t>Semi-quantitative </a:t>
            </a:r>
            <a:r>
              <a:rPr kumimoji="0" lang="fr-FR" sz="2200" b="0" i="0" u="none" strike="noStrike" kern="1200" cap="none" spc="0" normalizeH="0" baseline="0" noProof="0" dirty="0" err="1">
                <a:ln>
                  <a:noFill/>
                </a:ln>
                <a:solidFill>
                  <a:srgbClr val="7F7F7F"/>
                </a:solidFill>
                <a:effectLst/>
                <a:uLnTx/>
                <a:uFillTx/>
                <a:latin typeface="Tw Cen MT" panose="020B0602020104020603"/>
                <a:ea typeface="+mn-ea"/>
                <a:cs typeface="+mn-cs"/>
              </a:rPr>
              <a:t>risk</a:t>
            </a:r>
            <a:r>
              <a:rPr kumimoji="0" lang="fr-FR" sz="2200" b="0" i="0" u="none" strike="noStrike" kern="1200" cap="none" spc="0" normalizeH="0" baseline="0" noProof="0" dirty="0">
                <a:ln>
                  <a:noFill/>
                </a:ln>
                <a:solidFill>
                  <a:srgbClr val="7F7F7F"/>
                </a:solidFill>
                <a:effectLst/>
                <a:uLnTx/>
                <a:uFillTx/>
                <a:latin typeface="Tw Cen MT" panose="020B0602020104020603"/>
                <a:ea typeface="+mn-ea"/>
                <a:cs typeface="+mn-cs"/>
              </a:rPr>
              <a:t> scores </a:t>
            </a:r>
            <a:r>
              <a:rPr kumimoji="0" lang="fr-FR" sz="2200" b="0" i="0" u="none" strike="noStrike" kern="1200" cap="none" spc="0" normalizeH="0" baseline="0" noProof="0" dirty="0" err="1">
                <a:ln>
                  <a:noFill/>
                </a:ln>
                <a:solidFill>
                  <a:srgbClr val="7F7F7F"/>
                </a:solidFill>
                <a:effectLst/>
                <a:uLnTx/>
                <a:uFillTx/>
                <a:latin typeface="Tw Cen MT" panose="020B0602020104020603"/>
                <a:ea typeface="+mn-ea"/>
                <a:cs typeface="+mn-cs"/>
              </a:rPr>
              <a:t>calculated</a:t>
            </a:r>
            <a:r>
              <a:rPr kumimoji="0" lang="fr-FR" sz="2200" b="0" i="0" u="none" strike="noStrike" kern="1200" cap="none" spc="0" normalizeH="0" baseline="0" noProof="0" dirty="0">
                <a:ln>
                  <a:noFill/>
                </a:ln>
                <a:solidFill>
                  <a:srgbClr val="7F7F7F"/>
                </a:solidFill>
                <a:effectLst/>
                <a:uLnTx/>
                <a:uFillTx/>
                <a:latin typeface="Tw Cen MT" panose="020B0602020104020603"/>
                <a:ea typeface="+mn-ea"/>
                <a:cs typeface="+mn-cs"/>
              </a:rPr>
              <a:t> </a:t>
            </a:r>
            <a:r>
              <a:rPr kumimoji="0" lang="fr-FR" sz="2200" b="0" i="0" u="none" strike="noStrike" kern="1200" cap="none" spc="0" normalizeH="0" baseline="0" noProof="0" dirty="0" err="1">
                <a:ln>
                  <a:noFill/>
                </a:ln>
                <a:solidFill>
                  <a:srgbClr val="7F7F7F"/>
                </a:solidFill>
                <a:effectLst/>
                <a:uLnTx/>
                <a:uFillTx/>
                <a:latin typeface="Tw Cen MT" panose="020B0602020104020603"/>
                <a:ea typeface="+mn-ea"/>
                <a:cs typeface="+mn-cs"/>
              </a:rPr>
              <a:t>using</a:t>
            </a:r>
            <a:r>
              <a:rPr kumimoji="0" lang="fr-FR" sz="2200" b="0" i="0" u="none" strike="noStrike" kern="1200" cap="none" spc="0" normalizeH="0" baseline="0" noProof="0" dirty="0">
                <a:ln>
                  <a:noFill/>
                </a:ln>
                <a:solidFill>
                  <a:srgbClr val="7F7F7F"/>
                </a:solidFill>
                <a:effectLst/>
                <a:uLnTx/>
                <a:uFillTx/>
                <a:latin typeface="Tw Cen MT" panose="020B0602020104020603"/>
                <a:ea typeface="+mn-ea"/>
                <a:cs typeface="+mn-cs"/>
              </a:rPr>
              <a:t> a Binomial process</a:t>
            </a:r>
          </a:p>
        </p:txBody>
      </p:sp>
      <p:pic>
        <p:nvPicPr>
          <p:cNvPr id="10" name="Image 9">
            <a:extLst>
              <a:ext uri="{FF2B5EF4-FFF2-40B4-BE49-F238E27FC236}">
                <a16:creationId xmlns:a16="http://schemas.microsoft.com/office/drawing/2014/main" id="{EE469F7D-2E2C-4E42-9419-E945CA4087D0}"/>
              </a:ext>
            </a:extLst>
          </p:cNvPr>
          <p:cNvPicPr>
            <a:picLocks noChangeAspect="1"/>
          </p:cNvPicPr>
          <p:nvPr/>
        </p:nvPicPr>
        <p:blipFill>
          <a:blip r:embed="rId5"/>
          <a:stretch>
            <a:fillRect/>
          </a:stretch>
        </p:blipFill>
        <p:spPr>
          <a:xfrm>
            <a:off x="700315" y="2202160"/>
            <a:ext cx="5768840" cy="1028789"/>
          </a:xfrm>
          <a:prstGeom prst="rect">
            <a:avLst/>
          </a:prstGeom>
        </p:spPr>
      </p:pic>
      <p:pic>
        <p:nvPicPr>
          <p:cNvPr id="11" name="Image 10">
            <a:extLst>
              <a:ext uri="{FF2B5EF4-FFF2-40B4-BE49-F238E27FC236}">
                <a16:creationId xmlns:a16="http://schemas.microsoft.com/office/drawing/2014/main" id="{9C89FCC2-A896-48EF-BEF1-18101E725E75}"/>
              </a:ext>
            </a:extLst>
          </p:cNvPr>
          <p:cNvPicPr>
            <a:picLocks noChangeAspect="1"/>
          </p:cNvPicPr>
          <p:nvPr/>
        </p:nvPicPr>
        <p:blipFill>
          <a:blip r:embed="rId6"/>
          <a:stretch>
            <a:fillRect/>
          </a:stretch>
        </p:blipFill>
        <p:spPr>
          <a:xfrm>
            <a:off x="581192" y="3627052"/>
            <a:ext cx="7076889" cy="1973555"/>
          </a:xfrm>
          <a:prstGeom prst="rect">
            <a:avLst/>
          </a:prstGeom>
        </p:spPr>
      </p:pic>
    </p:spTree>
    <p:extLst>
      <p:ext uri="{BB962C8B-B14F-4D97-AF65-F5344CB8AC3E}">
        <p14:creationId xmlns:p14="http://schemas.microsoft.com/office/powerpoint/2010/main" val="4237679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4A6597B4-CC96-480D-B5EF-C3CB91A7B734}"/>
              </a:ext>
            </a:extLst>
          </p:cNvPr>
          <p:cNvPicPr>
            <a:picLocks noChangeAspect="1"/>
          </p:cNvPicPr>
          <p:nvPr/>
        </p:nvPicPr>
        <p:blipFill>
          <a:blip r:embed="rId3"/>
          <a:stretch>
            <a:fillRect/>
          </a:stretch>
        </p:blipFill>
        <p:spPr>
          <a:xfrm>
            <a:off x="3801291" y="139923"/>
            <a:ext cx="8321761" cy="6578154"/>
          </a:xfrm>
          <a:prstGeom prst="rect">
            <a:avLst/>
          </a:prstGeom>
        </p:spPr>
      </p:pic>
      <p:sp>
        <p:nvSpPr>
          <p:cNvPr id="2" name="Espace réservé du pied de page 1">
            <a:extLst>
              <a:ext uri="{FF2B5EF4-FFF2-40B4-BE49-F238E27FC236}">
                <a16:creationId xmlns:a16="http://schemas.microsoft.com/office/drawing/2014/main" id="{29766362-FAF9-4CDB-8ED5-68204AE0851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595959"/>
                </a:solidFill>
                <a:effectLst/>
                <a:uLnTx/>
                <a:uFillTx/>
                <a:latin typeface="Tw Cen MT" panose="020B0602020104020603"/>
                <a:ea typeface="+mn-ea"/>
                <a:cs typeface="+mn-cs"/>
              </a:rPr>
              <a:t>ModStatSAP Workshop </a:t>
            </a:r>
            <a:endParaRPr kumimoji="0" lang="en-US" sz="900" b="0" i="0" u="none" strike="noStrike" kern="1200" cap="all" spc="0" normalizeH="0" baseline="0" noProof="0" dirty="0">
              <a:ln>
                <a:noFill/>
              </a:ln>
              <a:solidFill>
                <a:srgbClr val="595959"/>
              </a:solidFill>
              <a:effectLst/>
              <a:uLnTx/>
              <a:uFillTx/>
              <a:latin typeface="Tw Cen MT" panose="020B0602020104020603"/>
              <a:ea typeface="+mn-ea"/>
              <a:cs typeface="+mn-cs"/>
            </a:endParaRPr>
          </a:p>
        </p:txBody>
      </p:sp>
      <p:sp>
        <p:nvSpPr>
          <p:cNvPr id="3" name="Espace réservé du numéro de diapositive 2">
            <a:extLst>
              <a:ext uri="{FF2B5EF4-FFF2-40B4-BE49-F238E27FC236}">
                <a16:creationId xmlns:a16="http://schemas.microsoft.com/office/drawing/2014/main" id="{49A9F291-64A9-44D9-BF1D-EE23B0DC4E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grpSp>
        <p:nvGrpSpPr>
          <p:cNvPr id="4" name="Groupe 3">
            <a:extLst>
              <a:ext uri="{FF2B5EF4-FFF2-40B4-BE49-F238E27FC236}">
                <a16:creationId xmlns:a16="http://schemas.microsoft.com/office/drawing/2014/main" id="{C8DEBD3A-ADE6-4815-9E5E-3A224A629344}"/>
              </a:ext>
            </a:extLst>
          </p:cNvPr>
          <p:cNvGrpSpPr/>
          <p:nvPr/>
        </p:nvGrpSpPr>
        <p:grpSpPr>
          <a:xfrm>
            <a:off x="5754315" y="789687"/>
            <a:ext cx="2116442" cy="942681"/>
            <a:chOff x="6332341" y="4664615"/>
            <a:chExt cx="3036410" cy="1352443"/>
          </a:xfrm>
        </p:grpSpPr>
        <p:pic>
          <p:nvPicPr>
            <p:cNvPr id="5" name="Picture 2" descr="Leveraging technology to support Veterinary Services">
              <a:extLst>
                <a:ext uri="{FF2B5EF4-FFF2-40B4-BE49-F238E27FC236}">
                  <a16:creationId xmlns:a16="http://schemas.microsoft.com/office/drawing/2014/main" id="{D4AAE98B-2294-448E-B85C-AF92C7A5DF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2414" y="4664615"/>
              <a:ext cx="2427955" cy="6188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4C3C2E6-146B-461E-A34E-FCA19B9072A5}"/>
                </a:ext>
              </a:extLst>
            </p:cNvPr>
            <p:cNvSpPr/>
            <p:nvPr/>
          </p:nvSpPr>
          <p:spPr>
            <a:xfrm>
              <a:off x="6332341" y="5575497"/>
              <a:ext cx="3036410" cy="44156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7F7F7F"/>
                </a:solidFill>
                <a:effectLst/>
                <a:uLnTx/>
                <a:uFillTx/>
                <a:latin typeface="Bahnschrift SemiLight SemiConde" panose="020B0502040204020203" pitchFamily="34" charset="0"/>
                <a:ea typeface="+mn-ea"/>
                <a:cs typeface="+mn-cs"/>
              </a:endParaRPr>
            </a:p>
          </p:txBody>
        </p:sp>
        <p:sp>
          <p:nvSpPr>
            <p:cNvPr id="7" name="ZoneTexte 6">
              <a:extLst>
                <a:ext uri="{FF2B5EF4-FFF2-40B4-BE49-F238E27FC236}">
                  <a16:creationId xmlns:a16="http://schemas.microsoft.com/office/drawing/2014/main" id="{8EA6EED3-63B9-4C5D-9949-93757002362D}"/>
                </a:ext>
              </a:extLst>
            </p:cNvPr>
            <p:cNvSpPr txBox="1"/>
            <p:nvPr/>
          </p:nvSpPr>
          <p:spPr>
            <a:xfrm>
              <a:off x="6384033" y="5214287"/>
              <a:ext cx="2984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4815"/>
                  </a:solidFill>
                  <a:effectLst/>
                  <a:uLnTx/>
                  <a:uFillTx/>
                  <a:latin typeface="Segoe UI Black" panose="020B0A02040204020203" pitchFamily="34" charset="0"/>
                  <a:ea typeface="Segoe UI Black" panose="020B0A02040204020203" pitchFamily="34" charset="0"/>
                  <a:cs typeface="+mn-cs"/>
                </a:rPr>
                <a:t>WAHIS</a:t>
              </a:r>
              <a:endParaRPr kumimoji="0" lang="fr-FR" sz="1800" b="1" i="0" u="none" strike="noStrike" kern="1200" cap="none" spc="0" normalizeH="0" baseline="0" noProof="0" dirty="0">
                <a:ln>
                  <a:noFill/>
                </a:ln>
                <a:solidFill>
                  <a:srgbClr val="FF4815"/>
                </a:solidFill>
                <a:effectLst/>
                <a:uLnTx/>
                <a:uFillTx/>
                <a:latin typeface="Segoe UI Black" panose="020B0A02040204020203" pitchFamily="34" charset="0"/>
                <a:ea typeface="Segoe UI Black" panose="020B0A02040204020203" pitchFamily="34" charset="0"/>
                <a:cs typeface="+mn-cs"/>
              </a:endParaRPr>
            </a:p>
          </p:txBody>
        </p:sp>
      </p:grpSp>
      <p:sp>
        <p:nvSpPr>
          <p:cNvPr id="8" name="Espace réservé du contenu 2">
            <a:extLst>
              <a:ext uri="{FF2B5EF4-FFF2-40B4-BE49-F238E27FC236}">
                <a16:creationId xmlns:a16="http://schemas.microsoft.com/office/drawing/2014/main" id="{899BE525-56B5-4B97-9C56-6F578A64175F}"/>
              </a:ext>
            </a:extLst>
          </p:cNvPr>
          <p:cNvSpPr txBox="1">
            <a:spLocks/>
          </p:cNvSpPr>
          <p:nvPr/>
        </p:nvSpPr>
        <p:spPr>
          <a:xfrm>
            <a:off x="107727" y="1624682"/>
            <a:ext cx="5776706" cy="525851"/>
          </a:xfrm>
          <a:prstGeom prst="rect">
            <a:avLst/>
          </a:prstGeom>
        </p:spPr>
        <p:txBody>
          <a:bodyPr/>
          <a:lstStyle>
            <a:lvl1pPr marL="306000" indent="-306000" algn="l" defTabSz="457200" rtl="0" eaLnBrk="1" latinLnBrk="0" hangingPunct="1">
              <a:spcBef>
                <a:spcPct val="20000"/>
              </a:spcBef>
              <a:spcAft>
                <a:spcPts val="600"/>
              </a:spcAft>
              <a:buClr>
                <a:schemeClr val="bg2">
                  <a:lumMod val="50000"/>
                </a:schemeClr>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EBEBEB">
                  <a:lumMod val="50000"/>
                </a:srgbClr>
              </a:buClr>
              <a:buSzPct val="92000"/>
              <a:buFont typeface="Wingdings 2" panose="05020102010507070707" pitchFamily="18" charset="2"/>
              <a:buChar char=""/>
              <a:tabLst/>
              <a:defRPr/>
            </a:pPr>
            <a:r>
              <a:rPr kumimoji="0" lang="fr-FR" sz="2400" b="0" i="0" u="none" strike="noStrike" kern="1200" cap="none" spc="0" normalizeH="0" baseline="0" noProof="0" dirty="0">
                <a:ln>
                  <a:noFill/>
                </a:ln>
                <a:solidFill>
                  <a:srgbClr val="595959"/>
                </a:solidFill>
                <a:effectLst/>
                <a:uLnTx/>
                <a:uFillTx/>
                <a:latin typeface="Tw Cen MT" panose="020B0602020104020603"/>
                <a:ea typeface="+mn-ea"/>
                <a:cs typeface="+mn-cs"/>
              </a:rPr>
              <a:t>WAHIS data to </a:t>
            </a:r>
            <a:r>
              <a:rPr kumimoji="0" lang="fr-FR" sz="2400" b="0" i="0" u="none" strike="noStrike" kern="1200" cap="none" spc="0" normalizeH="0" baseline="0" noProof="0" dirty="0" err="1">
                <a:ln>
                  <a:noFill/>
                </a:ln>
                <a:solidFill>
                  <a:srgbClr val="595959"/>
                </a:solidFill>
                <a:effectLst/>
                <a:uLnTx/>
                <a:uFillTx/>
                <a:latin typeface="Tw Cen MT" panose="020B0602020104020603"/>
                <a:ea typeface="+mn-ea"/>
                <a:cs typeface="+mn-cs"/>
              </a:rPr>
              <a:t>build</a:t>
            </a:r>
            <a:r>
              <a:rPr kumimoji="0" lang="fr-FR" sz="2400" b="0" i="0" u="none" strike="noStrike" kern="1200" cap="none" spc="0" normalizeH="0" baseline="0" noProof="0" dirty="0">
                <a:ln>
                  <a:noFill/>
                </a:ln>
                <a:solidFill>
                  <a:srgbClr val="595959"/>
                </a:solidFill>
                <a:effectLst/>
                <a:uLnTx/>
                <a:uFillTx/>
                <a:latin typeface="Tw Cen MT" panose="020B0602020104020603"/>
                <a:ea typeface="+mn-ea"/>
                <a:cs typeface="+mn-cs"/>
              </a:rPr>
              <a:t> 6 country </a:t>
            </a:r>
            <a:r>
              <a:rPr kumimoji="0" lang="fr-FR" sz="2400" b="0" i="0" u="none" strike="noStrike" kern="1200" cap="none" spc="0" normalizeH="0" baseline="0" noProof="0" dirty="0" err="1">
                <a:ln>
                  <a:noFill/>
                </a:ln>
                <a:solidFill>
                  <a:srgbClr val="595959"/>
                </a:solidFill>
                <a:effectLst/>
                <a:uLnTx/>
                <a:uFillTx/>
                <a:latin typeface="Tw Cen MT" panose="020B0602020104020603"/>
                <a:ea typeface="+mn-ea"/>
                <a:cs typeface="+mn-cs"/>
              </a:rPr>
              <a:t>risk</a:t>
            </a:r>
            <a:r>
              <a:rPr kumimoji="0" lang="fr-FR" sz="2400" b="0" i="0" u="none" strike="noStrike" kern="1200" cap="none" spc="0" normalizeH="0" baseline="0" noProof="0" dirty="0">
                <a:ln>
                  <a:noFill/>
                </a:ln>
                <a:solidFill>
                  <a:srgbClr val="595959"/>
                </a:solidFill>
                <a:effectLst/>
                <a:uLnTx/>
                <a:uFillTx/>
                <a:latin typeface="Tw Cen MT" panose="020B0602020104020603"/>
                <a:ea typeface="+mn-ea"/>
                <a:cs typeface="+mn-cs"/>
              </a:rPr>
              <a:t> classes</a:t>
            </a:r>
          </a:p>
        </p:txBody>
      </p:sp>
      <p:sp>
        <p:nvSpPr>
          <p:cNvPr id="9" name="ZoneTexte 8">
            <a:extLst>
              <a:ext uri="{FF2B5EF4-FFF2-40B4-BE49-F238E27FC236}">
                <a16:creationId xmlns:a16="http://schemas.microsoft.com/office/drawing/2014/main" id="{C879147A-B816-49F0-B8FD-454A50EDE122}"/>
              </a:ext>
            </a:extLst>
          </p:cNvPr>
          <p:cNvSpPr txBox="1"/>
          <p:nvPr/>
        </p:nvSpPr>
        <p:spPr>
          <a:xfrm>
            <a:off x="1062110" y="5401181"/>
            <a:ext cx="25071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E9B0E"/>
                </a:solidFill>
                <a:effectLst/>
                <a:uLnTx/>
                <a:uFillTx/>
                <a:latin typeface="Tw Cen MT" panose="020B0602020104020603"/>
                <a:ea typeface="+mn-ea"/>
                <a:cs typeface="+mn-cs"/>
              </a:rPr>
              <a:t>Work </a:t>
            </a:r>
            <a:r>
              <a:rPr kumimoji="0" lang="fr-FR" sz="1800" b="0" i="0" u="none" strike="noStrike" kern="1200" cap="none" spc="0" normalizeH="0" baseline="0" noProof="0" dirty="0" err="1">
                <a:ln>
                  <a:noFill/>
                </a:ln>
                <a:solidFill>
                  <a:srgbClr val="FE9B0E"/>
                </a:solidFill>
                <a:effectLst/>
                <a:uLnTx/>
                <a:uFillTx/>
                <a:latin typeface="Tw Cen MT" panose="020B0602020104020603"/>
                <a:ea typeface="+mn-ea"/>
                <a:cs typeface="+mn-cs"/>
              </a:rPr>
              <a:t>still</a:t>
            </a:r>
            <a:r>
              <a:rPr kumimoji="0" lang="fr-FR" sz="1800" b="0" i="0" u="none" strike="noStrike" kern="1200" cap="none" spc="0" normalizeH="0" baseline="0" noProof="0" dirty="0">
                <a:ln>
                  <a:noFill/>
                </a:ln>
                <a:solidFill>
                  <a:srgbClr val="FE9B0E"/>
                </a:solidFill>
                <a:effectLst/>
                <a:uLnTx/>
                <a:uFillTx/>
                <a:latin typeface="Tw Cen MT" panose="020B0602020104020603"/>
                <a:ea typeface="+mn-ea"/>
                <a:cs typeface="+mn-cs"/>
              </a:rPr>
              <a:t> in </a:t>
            </a:r>
            <a:r>
              <a:rPr kumimoji="0" lang="fr-FR" sz="1800" b="0" i="0" u="none" strike="noStrike" kern="1200" cap="none" spc="0" normalizeH="0" baseline="0" noProof="0" dirty="0" err="1">
                <a:ln>
                  <a:noFill/>
                </a:ln>
                <a:solidFill>
                  <a:srgbClr val="FE9B0E"/>
                </a:solidFill>
                <a:effectLst/>
                <a:uLnTx/>
                <a:uFillTx/>
                <a:latin typeface="Tw Cen MT" panose="020B0602020104020603"/>
                <a:ea typeface="+mn-ea"/>
                <a:cs typeface="+mn-cs"/>
              </a:rPr>
              <a:t>progress</a:t>
            </a:r>
            <a:r>
              <a:rPr kumimoji="0" lang="fr-FR" sz="1800" b="0" i="0" u="none" strike="noStrike" kern="1200" cap="none" spc="0" normalizeH="0" baseline="0" noProof="0" dirty="0">
                <a:ln>
                  <a:noFill/>
                </a:ln>
                <a:solidFill>
                  <a:srgbClr val="FE9B0E"/>
                </a:solidFill>
                <a:effectLst/>
                <a:uLnTx/>
                <a:uFillTx/>
                <a:latin typeface="Tw Cen MT" panose="020B0602020104020603"/>
                <a:ea typeface="+mn-ea"/>
                <a:cs typeface="+mn-cs"/>
              </a:rPr>
              <a:t> …</a:t>
            </a:r>
          </a:p>
        </p:txBody>
      </p:sp>
      <p:pic>
        <p:nvPicPr>
          <p:cNvPr id="13" name="Graphique 12" descr="Outils avec un remplissage uni">
            <a:extLst>
              <a:ext uri="{FF2B5EF4-FFF2-40B4-BE49-F238E27FC236}">
                <a16:creationId xmlns:a16="http://schemas.microsoft.com/office/drawing/2014/main" id="{CFA586B4-75DB-4DC2-834E-5B5F826D98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04460" y="4307697"/>
            <a:ext cx="914400" cy="914400"/>
          </a:xfrm>
          <a:prstGeom prst="rect">
            <a:avLst/>
          </a:prstGeom>
        </p:spPr>
      </p:pic>
      <p:sp>
        <p:nvSpPr>
          <p:cNvPr id="12" name="Espace réservé du contenu 2">
            <a:extLst>
              <a:ext uri="{FF2B5EF4-FFF2-40B4-BE49-F238E27FC236}">
                <a16:creationId xmlns:a16="http://schemas.microsoft.com/office/drawing/2014/main" id="{D9EE8D89-E7E2-46E0-915D-5B9DEDD8B1EE}"/>
              </a:ext>
            </a:extLst>
          </p:cNvPr>
          <p:cNvSpPr txBox="1">
            <a:spLocks/>
          </p:cNvSpPr>
          <p:nvPr/>
        </p:nvSpPr>
        <p:spPr>
          <a:xfrm>
            <a:off x="107727" y="2613722"/>
            <a:ext cx="4628317" cy="525851"/>
          </a:xfrm>
          <a:prstGeom prst="rect">
            <a:avLst/>
          </a:prstGeom>
        </p:spPr>
        <p:txBody>
          <a:bodyPr/>
          <a:lstStyle>
            <a:lvl1pPr marL="306000" indent="-306000" algn="l" defTabSz="457200" rtl="0" eaLnBrk="1" latinLnBrk="0" hangingPunct="1">
              <a:spcBef>
                <a:spcPct val="20000"/>
              </a:spcBef>
              <a:spcAft>
                <a:spcPts val="600"/>
              </a:spcAft>
              <a:buClr>
                <a:schemeClr val="bg2">
                  <a:lumMod val="50000"/>
                </a:schemeClr>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tx1"/>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EBEBEB">
                  <a:lumMod val="50000"/>
                </a:srgbClr>
              </a:buClr>
              <a:buSzPct val="92000"/>
              <a:buFont typeface="Wingdings 2" panose="05020102010507070707" pitchFamily="18" charset="2"/>
              <a:buChar char=""/>
              <a:tabLst/>
              <a:defRPr/>
            </a:pPr>
            <a:r>
              <a:rPr kumimoji="0" lang="fr-FR" sz="2400" b="0" i="0" u="none" strike="noStrike" kern="1200" cap="none" spc="0" normalizeH="0" baseline="0" noProof="0" dirty="0" err="1">
                <a:ln>
                  <a:noFill/>
                </a:ln>
                <a:solidFill>
                  <a:srgbClr val="595959"/>
                </a:solidFill>
                <a:effectLst/>
                <a:uLnTx/>
                <a:uFillTx/>
                <a:latin typeface="Tw Cen MT" panose="020B0602020104020603"/>
                <a:ea typeface="+mn-ea"/>
                <a:cs typeface="+mn-cs"/>
              </a:rPr>
              <a:t>Dedicated</a:t>
            </a:r>
            <a:r>
              <a:rPr kumimoji="0" lang="fr-FR" sz="2400" b="0" i="0" u="none" strike="noStrike" kern="1200" cap="none" spc="0" normalizeH="0" baseline="0" noProof="0" dirty="0">
                <a:ln>
                  <a:noFill/>
                </a:ln>
                <a:solidFill>
                  <a:srgbClr val="595959"/>
                </a:solidFill>
                <a:effectLst/>
                <a:uLnTx/>
                <a:uFillTx/>
                <a:latin typeface="Tw Cen MT" panose="020B0602020104020603"/>
                <a:ea typeface="+mn-ea"/>
                <a:cs typeface="+mn-cs"/>
              </a:rPr>
              <a:t> documentation to </a:t>
            </a:r>
            <a:r>
              <a:rPr kumimoji="0" lang="fr-FR" sz="2400" b="0" i="0" u="none" strike="noStrike" kern="1200" cap="none" spc="0" normalizeH="0" baseline="0" noProof="0" dirty="0" err="1">
                <a:ln>
                  <a:noFill/>
                </a:ln>
                <a:solidFill>
                  <a:srgbClr val="595959"/>
                </a:solidFill>
                <a:effectLst/>
                <a:uLnTx/>
                <a:uFillTx/>
                <a:latin typeface="Tw Cen MT" panose="020B0602020104020603"/>
                <a:ea typeface="+mn-ea"/>
                <a:cs typeface="+mn-cs"/>
              </a:rPr>
              <a:t>explain</a:t>
            </a:r>
            <a:r>
              <a:rPr kumimoji="0" lang="fr-FR" sz="2400" b="0" i="0" u="none" strike="noStrike" kern="1200" cap="none" spc="0" normalizeH="0" baseline="0" noProof="0" dirty="0">
                <a:ln>
                  <a:noFill/>
                </a:ln>
                <a:solidFill>
                  <a:srgbClr val="595959"/>
                </a:solidFill>
                <a:effectLst/>
                <a:uLnTx/>
                <a:uFillTx/>
                <a:latin typeface="Tw Cen MT" panose="020B0602020104020603"/>
                <a:ea typeface="+mn-ea"/>
                <a:cs typeface="+mn-cs"/>
              </a:rPr>
              <a:t> </a:t>
            </a:r>
            <a:r>
              <a:rPr kumimoji="0" lang="fr-FR" sz="2400" b="0" i="0" u="none" strike="noStrike" kern="1200" cap="none" spc="0" normalizeH="0" baseline="0" noProof="0" dirty="0" err="1">
                <a:ln>
                  <a:noFill/>
                </a:ln>
                <a:solidFill>
                  <a:srgbClr val="595959"/>
                </a:solidFill>
                <a:effectLst/>
                <a:uLnTx/>
                <a:uFillTx/>
                <a:latin typeface="Tw Cen MT" panose="020B0602020104020603"/>
                <a:ea typeface="+mn-ea"/>
                <a:cs typeface="+mn-cs"/>
              </a:rPr>
              <a:t>tools</a:t>
            </a:r>
            <a:r>
              <a:rPr kumimoji="0" lang="fr-FR" sz="2400" b="0" i="0" u="none" strike="noStrike" kern="1200" cap="none" spc="0" normalizeH="0" baseline="0" noProof="0" dirty="0">
                <a:ln>
                  <a:noFill/>
                </a:ln>
                <a:solidFill>
                  <a:srgbClr val="595959"/>
                </a:solidFill>
                <a:effectLst/>
                <a:uLnTx/>
                <a:uFillTx/>
                <a:latin typeface="Tw Cen MT" panose="020B0602020104020603"/>
                <a:ea typeface="+mn-ea"/>
                <a:cs typeface="+mn-cs"/>
              </a:rPr>
              <a:t> </a:t>
            </a:r>
            <a:r>
              <a:rPr kumimoji="0" lang="fr-FR" sz="2400" b="0" i="0" u="none" strike="noStrike" kern="1200" cap="none" spc="0" normalizeH="0" baseline="0" noProof="0" dirty="0" err="1">
                <a:ln>
                  <a:noFill/>
                </a:ln>
                <a:solidFill>
                  <a:srgbClr val="595959"/>
                </a:solidFill>
                <a:effectLst/>
                <a:uLnTx/>
                <a:uFillTx/>
                <a:latin typeface="Tw Cen MT" panose="020B0602020104020603"/>
                <a:ea typeface="+mn-ea"/>
                <a:cs typeface="+mn-cs"/>
              </a:rPr>
              <a:t>limits</a:t>
            </a:r>
            <a:endParaRPr kumimoji="0" lang="fr-FR" sz="2400" b="0" i="0" u="none" strike="noStrike" kern="1200" cap="none" spc="0" normalizeH="0" baseline="0" noProof="0" dirty="0">
              <a:ln>
                <a:noFill/>
              </a:ln>
              <a:solidFill>
                <a:srgbClr val="595959"/>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963163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9C758B-966C-D834-CA24-ABEB1D9113A4}"/>
              </a:ext>
            </a:extLst>
          </p:cNvPr>
          <p:cNvSpPr>
            <a:spLocks noGrp="1"/>
          </p:cNvSpPr>
          <p:nvPr>
            <p:ph type="title"/>
          </p:nvPr>
        </p:nvSpPr>
        <p:spPr/>
        <p:txBody>
          <a:bodyPr/>
          <a:lstStyle/>
          <a:p>
            <a:r>
              <a:rPr lang="fr-FR" dirty="0"/>
              <a:t>GOALS AND MISSIONS</a:t>
            </a:r>
          </a:p>
        </p:txBody>
      </p:sp>
      <p:sp>
        <p:nvSpPr>
          <p:cNvPr id="4" name="Espace réservé de la date 3">
            <a:extLst>
              <a:ext uri="{FF2B5EF4-FFF2-40B4-BE49-F238E27FC236}">
                <a16:creationId xmlns:a16="http://schemas.microsoft.com/office/drawing/2014/main" id="{E3150827-A921-68C3-0DB0-77C92442C0C8}"/>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DC23C3D2-A1BF-F37F-875B-11983325CFD8}"/>
              </a:ext>
            </a:extLst>
          </p:cNvPr>
          <p:cNvSpPr>
            <a:spLocks noGrp="1"/>
          </p:cNvSpPr>
          <p:nvPr>
            <p:ph type="ftr" sz="quarter" idx="11"/>
          </p:nvPr>
        </p:nvSpPr>
        <p:spPr/>
        <p:txBody>
          <a:bodyPr/>
          <a:lstStyle/>
          <a:p>
            <a:r>
              <a:rPr lang="fr-FR"/>
              <a:t>ModStatSAP Workshop </a:t>
            </a:r>
            <a:endParaRPr lang="fr-FR" dirty="0"/>
          </a:p>
        </p:txBody>
      </p:sp>
      <p:sp>
        <p:nvSpPr>
          <p:cNvPr id="6" name="Espace réservé du numéro de diapositive 5">
            <a:extLst>
              <a:ext uri="{FF2B5EF4-FFF2-40B4-BE49-F238E27FC236}">
                <a16:creationId xmlns:a16="http://schemas.microsoft.com/office/drawing/2014/main" id="{59BB0558-52C0-8B14-EA75-62B564472DBA}"/>
              </a:ext>
            </a:extLst>
          </p:cNvPr>
          <p:cNvSpPr>
            <a:spLocks noGrp="1"/>
          </p:cNvSpPr>
          <p:nvPr>
            <p:ph type="sldNum" sz="quarter" idx="12"/>
          </p:nvPr>
        </p:nvSpPr>
        <p:spPr/>
        <p:txBody>
          <a:bodyPr/>
          <a:lstStyle/>
          <a:p>
            <a:pPr>
              <a:defRPr/>
            </a:pPr>
            <a:fld id="{D790D672-BA00-0B43-97D0-8AFD030C778C}" type="slidenum">
              <a:rPr lang="fr-FR" smtClean="0"/>
              <a:t>3</a:t>
            </a:fld>
            <a:endParaRPr lang="fr-FR"/>
          </a:p>
        </p:txBody>
      </p:sp>
      <p:pic>
        <p:nvPicPr>
          <p:cNvPr id="7" name="Image 6">
            <a:extLst>
              <a:ext uri="{FF2B5EF4-FFF2-40B4-BE49-F238E27FC236}">
                <a16:creationId xmlns:a16="http://schemas.microsoft.com/office/drawing/2014/main" id="{03604B14-7F53-F63E-31EA-2B26633A021B}"/>
              </a:ext>
            </a:extLst>
          </p:cNvPr>
          <p:cNvPicPr>
            <a:picLocks noChangeAspect="1"/>
          </p:cNvPicPr>
          <p:nvPr/>
        </p:nvPicPr>
        <p:blipFill>
          <a:blip r:embed="rId3"/>
          <a:stretch>
            <a:fillRect/>
          </a:stretch>
        </p:blipFill>
        <p:spPr bwMode="auto">
          <a:xfrm>
            <a:off x="119335" y="6096968"/>
            <a:ext cx="591924" cy="644400"/>
          </a:xfrm>
          <a:prstGeom prst="rect">
            <a:avLst/>
          </a:prstGeom>
        </p:spPr>
      </p:pic>
      <p:cxnSp>
        <p:nvCxnSpPr>
          <p:cNvPr id="8" name="Connecteur droit 7">
            <a:extLst>
              <a:ext uri="{FF2B5EF4-FFF2-40B4-BE49-F238E27FC236}">
                <a16:creationId xmlns:a16="http://schemas.microsoft.com/office/drawing/2014/main" id="{81B60826-DF38-EB89-D078-C3134A13F8E3}"/>
              </a:ext>
            </a:extLst>
          </p:cNvPr>
          <p:cNvCxnSpPr/>
          <p:nvPr/>
        </p:nvCxnSpPr>
        <p:spPr>
          <a:xfrm>
            <a:off x="911424" y="1340768"/>
            <a:ext cx="554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4C188530-0C38-40FB-9FC4-33D90DA9B8D2}"/>
              </a:ext>
            </a:extLst>
          </p:cNvPr>
          <p:cNvPicPr>
            <a:picLocks noChangeAspect="1"/>
          </p:cNvPicPr>
          <p:nvPr/>
        </p:nvPicPr>
        <p:blipFill>
          <a:blip r:embed="rId4"/>
          <a:stretch>
            <a:fillRect/>
          </a:stretch>
        </p:blipFill>
        <p:spPr>
          <a:xfrm>
            <a:off x="1427819" y="1497438"/>
            <a:ext cx="9336360" cy="4599530"/>
          </a:xfrm>
          <a:prstGeom prst="rect">
            <a:avLst/>
          </a:prstGeom>
        </p:spPr>
      </p:pic>
    </p:spTree>
    <p:extLst>
      <p:ext uri="{BB962C8B-B14F-4D97-AF65-F5344CB8AC3E}">
        <p14:creationId xmlns:p14="http://schemas.microsoft.com/office/powerpoint/2010/main" val="2746236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E4C4415-8E32-49DE-BAF8-299C8CBB812E}"/>
              </a:ext>
            </a:extLst>
          </p:cNvPr>
          <p:cNvPicPr>
            <a:picLocks noChangeAspect="1"/>
          </p:cNvPicPr>
          <p:nvPr/>
        </p:nvPicPr>
        <p:blipFill rotWithShape="1">
          <a:blip r:embed="rId3"/>
          <a:srcRect l="48725"/>
          <a:stretch/>
        </p:blipFill>
        <p:spPr>
          <a:xfrm>
            <a:off x="2964964" y="2531385"/>
            <a:ext cx="1274487" cy="538545"/>
          </a:xfrm>
          <a:prstGeom prst="rect">
            <a:avLst/>
          </a:prstGeom>
        </p:spPr>
      </p:pic>
      <p:sp>
        <p:nvSpPr>
          <p:cNvPr id="2" name="Titre 1">
            <a:extLst>
              <a:ext uri="{FF2B5EF4-FFF2-40B4-BE49-F238E27FC236}">
                <a16:creationId xmlns:a16="http://schemas.microsoft.com/office/drawing/2014/main" id="{5798EDE0-6BBA-4D32-BCE3-C55149012A08}"/>
              </a:ext>
            </a:extLst>
          </p:cNvPr>
          <p:cNvSpPr>
            <a:spLocks noGrp="1"/>
          </p:cNvSpPr>
          <p:nvPr>
            <p:ph type="title"/>
          </p:nvPr>
        </p:nvSpPr>
        <p:spPr/>
        <p:txBody>
          <a:bodyPr>
            <a:normAutofit fontScale="90000"/>
          </a:bodyPr>
          <a:lstStyle/>
          <a:p>
            <a:r>
              <a:rPr lang="fr-FR" dirty="0"/>
              <a:t>For more information</a:t>
            </a:r>
          </a:p>
        </p:txBody>
      </p:sp>
      <p:sp>
        <p:nvSpPr>
          <p:cNvPr id="4" name="Espace réservé du pied de page 3">
            <a:extLst>
              <a:ext uri="{FF2B5EF4-FFF2-40B4-BE49-F238E27FC236}">
                <a16:creationId xmlns:a16="http://schemas.microsoft.com/office/drawing/2014/main" id="{5806B9FF-032A-4B92-AA14-E539F36F151E}"/>
              </a:ext>
            </a:extLst>
          </p:cNvPr>
          <p:cNvSpPr>
            <a:spLocks noGrp="1"/>
          </p:cNvSpPr>
          <p:nvPr>
            <p:ph type="ftr" sz="quarter" idx="11"/>
          </p:nvPr>
        </p:nvSpPr>
        <p:spPr>
          <a:xfrm>
            <a:off x="143603" y="6492875"/>
            <a:ext cx="691721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a:ln>
                  <a:noFill/>
                </a:ln>
                <a:solidFill>
                  <a:srgbClr val="595959"/>
                </a:solidFill>
                <a:effectLst/>
                <a:uLnTx/>
                <a:uFillTx/>
                <a:latin typeface="Tw Cen MT" panose="020B0602020104020603"/>
                <a:ea typeface="+mn-ea"/>
                <a:cs typeface="+mn-cs"/>
              </a:rPr>
              <a:t>ModStatSAP Workshop </a:t>
            </a:r>
          </a:p>
        </p:txBody>
      </p:sp>
      <p:sp>
        <p:nvSpPr>
          <p:cNvPr id="5" name="Espace réservé du numéro de diapositive 4">
            <a:extLst>
              <a:ext uri="{FF2B5EF4-FFF2-40B4-BE49-F238E27FC236}">
                <a16:creationId xmlns:a16="http://schemas.microsoft.com/office/drawing/2014/main" id="{B5619CDF-4E5F-4AA1-A583-572BFDB310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59595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srgbClr val="595959"/>
              </a:solidFill>
              <a:effectLst/>
              <a:uLnTx/>
              <a:uFillTx/>
              <a:latin typeface="Tw Cen MT" panose="020B0602020104020603"/>
              <a:ea typeface="+mn-ea"/>
              <a:cs typeface="+mn-cs"/>
            </a:endParaRPr>
          </a:p>
        </p:txBody>
      </p:sp>
      <p:sp>
        <p:nvSpPr>
          <p:cNvPr id="12" name="ZoneTexte 11">
            <a:extLst>
              <a:ext uri="{FF2B5EF4-FFF2-40B4-BE49-F238E27FC236}">
                <a16:creationId xmlns:a16="http://schemas.microsoft.com/office/drawing/2014/main" id="{E687FF75-20BE-4AEB-A075-E17CADBA1090}"/>
              </a:ext>
            </a:extLst>
          </p:cNvPr>
          <p:cNvSpPr txBox="1"/>
          <p:nvPr/>
        </p:nvSpPr>
        <p:spPr>
          <a:xfrm>
            <a:off x="8711279" y="5547738"/>
            <a:ext cx="289952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Tw Cen MT" panose="020B0602020104020603"/>
                <a:ea typeface="+mn-ea"/>
                <a:cs typeface="+mn-cs"/>
                <a:hlinkClick r:id="rId4"/>
              </a:rPr>
              <a:t>Frontiers | The French National Animal Health Surveillance Platform: an innovative, cross-sector collaboration to improve surveillance system efficiency in France and a tangible example of the One Health approach</a:t>
            </a:r>
            <a:endParaRPr kumimoji="0" lang="fr-FR" sz="1200" b="0" i="0" u="none" strike="noStrike" kern="1200" cap="none" spc="0" normalizeH="0" baseline="0" noProof="0" dirty="0">
              <a:ln>
                <a:noFill/>
              </a:ln>
              <a:solidFill>
                <a:srgbClr val="7F7F7F"/>
              </a:solidFill>
              <a:effectLst/>
              <a:uLnTx/>
              <a:uFillTx/>
              <a:latin typeface="Tw Cen MT" panose="020B0602020104020603"/>
              <a:ea typeface="+mn-ea"/>
              <a:cs typeface="+mn-cs"/>
            </a:endParaRPr>
          </a:p>
        </p:txBody>
      </p:sp>
      <p:pic>
        <p:nvPicPr>
          <p:cNvPr id="11" name="Image 10">
            <a:extLst>
              <a:ext uri="{FF2B5EF4-FFF2-40B4-BE49-F238E27FC236}">
                <a16:creationId xmlns:a16="http://schemas.microsoft.com/office/drawing/2014/main" id="{84E32FBF-54C8-4EAF-8FB9-3EC116BFFB09}"/>
              </a:ext>
            </a:extLst>
          </p:cNvPr>
          <p:cNvPicPr>
            <a:picLocks noChangeAspect="1"/>
          </p:cNvPicPr>
          <p:nvPr/>
        </p:nvPicPr>
        <p:blipFill>
          <a:blip r:embed="rId5"/>
          <a:stretch>
            <a:fillRect/>
          </a:stretch>
        </p:blipFill>
        <p:spPr>
          <a:xfrm>
            <a:off x="423110" y="3730198"/>
            <a:ext cx="3847006" cy="1921046"/>
          </a:xfrm>
          <a:prstGeom prst="rect">
            <a:avLst/>
          </a:prstGeom>
          <a:ln>
            <a:solidFill>
              <a:schemeClr val="accent1"/>
            </a:solidFill>
          </a:ln>
        </p:spPr>
      </p:pic>
      <p:pic>
        <p:nvPicPr>
          <p:cNvPr id="7" name="Image 6">
            <a:extLst>
              <a:ext uri="{FF2B5EF4-FFF2-40B4-BE49-F238E27FC236}">
                <a16:creationId xmlns:a16="http://schemas.microsoft.com/office/drawing/2014/main" id="{D22E69EC-E5D1-41FE-8B48-C4C1A97DF4FF}"/>
              </a:ext>
            </a:extLst>
          </p:cNvPr>
          <p:cNvPicPr>
            <a:picLocks noChangeAspect="1"/>
          </p:cNvPicPr>
          <p:nvPr/>
        </p:nvPicPr>
        <p:blipFill>
          <a:blip r:embed="rId6"/>
          <a:stretch>
            <a:fillRect/>
          </a:stretch>
        </p:blipFill>
        <p:spPr>
          <a:xfrm>
            <a:off x="5166527" y="1514769"/>
            <a:ext cx="3851736" cy="3110322"/>
          </a:xfrm>
          <a:prstGeom prst="rect">
            <a:avLst/>
          </a:prstGeom>
          <a:ln>
            <a:solidFill>
              <a:schemeClr val="accent1"/>
            </a:solidFill>
          </a:ln>
        </p:spPr>
      </p:pic>
      <p:pic>
        <p:nvPicPr>
          <p:cNvPr id="14" name="Image 13">
            <a:extLst>
              <a:ext uri="{FF2B5EF4-FFF2-40B4-BE49-F238E27FC236}">
                <a16:creationId xmlns:a16="http://schemas.microsoft.com/office/drawing/2014/main" id="{DA2935DB-FCA3-4985-8039-8F27841075D5}"/>
              </a:ext>
            </a:extLst>
          </p:cNvPr>
          <p:cNvPicPr>
            <a:picLocks noChangeAspect="1"/>
          </p:cNvPicPr>
          <p:nvPr/>
        </p:nvPicPr>
        <p:blipFill>
          <a:blip r:embed="rId7"/>
          <a:stretch>
            <a:fillRect/>
          </a:stretch>
        </p:blipFill>
        <p:spPr>
          <a:xfrm>
            <a:off x="8711279" y="2155730"/>
            <a:ext cx="3143672" cy="3230480"/>
          </a:xfrm>
          <a:prstGeom prst="rect">
            <a:avLst/>
          </a:prstGeom>
          <a:ln>
            <a:solidFill>
              <a:schemeClr val="accent1"/>
            </a:solidFill>
          </a:ln>
        </p:spPr>
      </p:pic>
      <p:sp>
        <p:nvSpPr>
          <p:cNvPr id="6" name="ZoneTexte 5">
            <a:extLst>
              <a:ext uri="{FF2B5EF4-FFF2-40B4-BE49-F238E27FC236}">
                <a16:creationId xmlns:a16="http://schemas.microsoft.com/office/drawing/2014/main" id="{3B4A96BB-7B87-4B4B-B915-986484B1FDBC}"/>
              </a:ext>
            </a:extLst>
          </p:cNvPr>
          <p:cNvSpPr txBox="1"/>
          <p:nvPr/>
        </p:nvSpPr>
        <p:spPr>
          <a:xfrm>
            <a:off x="4834011" y="4681892"/>
            <a:ext cx="247715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hlinkClick r:id="rId8"/>
              </a:rPr>
              <a:t>Subscribe</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to </a:t>
            </a:r>
            <a:r>
              <a:rPr kumimoji="0" lang="fr-FR" sz="2400" b="0" i="0" u="none" strike="noStrike" kern="1200" cap="none" spc="0" normalizeH="0" baseline="0" noProof="0" dirty="0" err="1">
                <a:ln>
                  <a:noFill/>
                </a:ln>
                <a:solidFill>
                  <a:srgbClr val="7F7F7F"/>
                </a:solidFill>
                <a:effectLst/>
                <a:uLnTx/>
                <a:uFillTx/>
                <a:latin typeface="Tw Cen MT" panose="020B0602020104020603"/>
                <a:ea typeface="+mn-ea"/>
                <a:cs typeface="+mn-cs"/>
              </a:rPr>
              <a:t>epidemic</a:t>
            </a:r>
            <a:r>
              <a:rPr kumimoji="0" lang="fr-FR" sz="2400" b="0" i="0" u="none" strike="noStrike" kern="1200" cap="none" spc="0" normalizeH="0" baseline="0" noProof="0" dirty="0">
                <a:ln>
                  <a:noFill/>
                </a:ln>
                <a:solidFill>
                  <a:srgbClr val="7F7F7F"/>
                </a:solidFill>
                <a:effectLst/>
                <a:uLnTx/>
                <a:uFillTx/>
                <a:latin typeface="Tw Cen MT" panose="020B0602020104020603"/>
                <a:ea typeface="+mn-ea"/>
                <a:cs typeface="+mn-cs"/>
              </a:rPr>
              <a:t> intelligence newsletter</a:t>
            </a:r>
          </a:p>
        </p:txBody>
      </p:sp>
      <p:pic>
        <p:nvPicPr>
          <p:cNvPr id="15" name="Image 14">
            <a:extLst>
              <a:ext uri="{FF2B5EF4-FFF2-40B4-BE49-F238E27FC236}">
                <a16:creationId xmlns:a16="http://schemas.microsoft.com/office/drawing/2014/main" id="{0E10F38D-C490-4257-B85B-0B88A4AFEDAE}"/>
              </a:ext>
            </a:extLst>
          </p:cNvPr>
          <p:cNvPicPr/>
          <p:nvPr/>
        </p:nvPicPr>
        <p:blipFill>
          <a:blip r:embed="rId9">
            <a:extLst>
              <a:ext uri="{28A0092B-C50C-407E-A947-70E740481C1C}">
                <a14:useLocalDpi xmlns:a14="http://schemas.microsoft.com/office/drawing/2010/main" val="0"/>
              </a:ext>
            </a:extLst>
          </a:blip>
          <a:stretch>
            <a:fillRect/>
          </a:stretch>
        </p:blipFill>
        <p:spPr>
          <a:xfrm>
            <a:off x="5741923" y="6177113"/>
            <a:ext cx="2144123" cy="643447"/>
          </a:xfrm>
          <a:prstGeom prst="rect">
            <a:avLst/>
          </a:prstGeom>
        </p:spPr>
      </p:pic>
      <p:pic>
        <p:nvPicPr>
          <p:cNvPr id="10" name="Image 9">
            <a:extLst>
              <a:ext uri="{FF2B5EF4-FFF2-40B4-BE49-F238E27FC236}">
                <a16:creationId xmlns:a16="http://schemas.microsoft.com/office/drawing/2014/main" id="{2FDF0F98-17D4-4236-AAF4-8568922DA6B8}"/>
              </a:ext>
            </a:extLst>
          </p:cNvPr>
          <p:cNvPicPr>
            <a:picLocks noChangeAspect="1"/>
          </p:cNvPicPr>
          <p:nvPr/>
        </p:nvPicPr>
        <p:blipFill>
          <a:blip r:embed="rId10"/>
          <a:stretch>
            <a:fillRect/>
          </a:stretch>
        </p:blipFill>
        <p:spPr>
          <a:xfrm>
            <a:off x="7060813" y="4740494"/>
            <a:ext cx="1086571" cy="1452456"/>
          </a:xfrm>
          <a:prstGeom prst="rect">
            <a:avLst/>
          </a:prstGeom>
        </p:spPr>
      </p:pic>
      <p:sp>
        <p:nvSpPr>
          <p:cNvPr id="3" name="Espace réservé du contenu 2">
            <a:extLst>
              <a:ext uri="{FF2B5EF4-FFF2-40B4-BE49-F238E27FC236}">
                <a16:creationId xmlns:a16="http://schemas.microsoft.com/office/drawing/2014/main" id="{0EC477AE-1E59-49B5-A592-47A9DA403A07}"/>
              </a:ext>
            </a:extLst>
          </p:cNvPr>
          <p:cNvSpPr>
            <a:spLocks noGrp="1"/>
          </p:cNvSpPr>
          <p:nvPr>
            <p:ph idx="1"/>
          </p:nvPr>
        </p:nvSpPr>
        <p:spPr>
          <a:xfrm>
            <a:off x="423110" y="1536914"/>
            <a:ext cx="5209321" cy="2164883"/>
          </a:xfrm>
        </p:spPr>
        <p:txBody>
          <a:bodyPr>
            <a:normAutofit/>
          </a:bodyPr>
          <a:lstStyle/>
          <a:p>
            <a:r>
              <a:rPr lang="fr-FR" sz="2400" dirty="0" err="1"/>
              <a:t>Website</a:t>
            </a:r>
            <a:r>
              <a:rPr lang="fr-FR" sz="2400" dirty="0"/>
              <a:t> </a:t>
            </a:r>
            <a:r>
              <a:rPr lang="fr-FR" sz="2400" dirty="0">
                <a:hlinkClick r:id="rId11"/>
              </a:rPr>
              <a:t>https://www.plateforme-esa.fr/</a:t>
            </a:r>
            <a:endParaRPr lang="fr-FR" sz="2400" dirty="0"/>
          </a:p>
          <a:p>
            <a:r>
              <a:rPr lang="fr-FR" sz="2400" dirty="0"/>
              <a:t>LinkedIn </a:t>
            </a:r>
            <a:r>
              <a:rPr lang="fr-FR" sz="2400" dirty="0" err="1"/>
              <a:t>account</a:t>
            </a:r>
            <a:endParaRPr lang="fr-FR" sz="2400" dirty="0"/>
          </a:p>
          <a:p>
            <a:r>
              <a:rPr lang="fr-FR" sz="2400" dirty="0" err="1">
                <a:hlinkClick r:id="rId12"/>
              </a:rPr>
              <a:t>Activities</a:t>
            </a:r>
            <a:r>
              <a:rPr lang="fr-FR" sz="2400" dirty="0">
                <a:hlinkClick r:id="rId12"/>
              </a:rPr>
              <a:t> reports</a:t>
            </a:r>
            <a:endParaRPr lang="fr-FR" sz="2400" dirty="0"/>
          </a:p>
        </p:txBody>
      </p:sp>
    </p:spTree>
    <p:extLst>
      <p:ext uri="{BB962C8B-B14F-4D97-AF65-F5344CB8AC3E}">
        <p14:creationId xmlns:p14="http://schemas.microsoft.com/office/powerpoint/2010/main" val="1739652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E4036-8EC5-C2DC-4C70-9F3320F66ACF}"/>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EAB4D6E-93E3-C84D-9071-8E77601D5C32}"/>
              </a:ext>
            </a:extLst>
          </p:cNvPr>
          <p:cNvSpPr>
            <a:spLocks noGrp="1"/>
          </p:cNvSpPr>
          <p:nvPr>
            <p:ph type="sldNum" sz="quarter" idx="12"/>
          </p:nvPr>
        </p:nvSpPr>
        <p:spPr/>
        <p:txBody>
          <a:bodyPr/>
          <a:lstStyle/>
          <a:p>
            <a:pPr>
              <a:defRPr/>
            </a:pPr>
            <a:fld id="{D790D672-BA00-0B43-97D0-8AFD030C778C}" type="slidenum">
              <a:rPr lang="fr-FR" smtClean="0"/>
              <a:t>31</a:t>
            </a:fld>
            <a:endParaRPr lang="fr-FR"/>
          </a:p>
        </p:txBody>
      </p:sp>
      <p:sp>
        <p:nvSpPr>
          <p:cNvPr id="3" name="Espace réservé de la date 2">
            <a:extLst>
              <a:ext uri="{FF2B5EF4-FFF2-40B4-BE49-F238E27FC236}">
                <a16:creationId xmlns:a16="http://schemas.microsoft.com/office/drawing/2014/main" id="{845A9537-C1B4-B39D-7C92-D85BC929D6A9}"/>
              </a:ext>
            </a:extLst>
          </p:cNvPr>
          <p:cNvSpPr>
            <a:spLocks noGrp="1"/>
          </p:cNvSpPr>
          <p:nvPr>
            <p:ph type="dt" sz="half" idx="2"/>
          </p:nvPr>
        </p:nvSpPr>
        <p:spPr/>
        <p:txBody>
          <a:bodyPr/>
          <a:lstStyle/>
          <a:p>
            <a:r>
              <a:rPr lang="fr-FR"/>
              <a:t>21-22 October 2025</a:t>
            </a:r>
          </a:p>
        </p:txBody>
      </p:sp>
      <p:sp>
        <p:nvSpPr>
          <p:cNvPr id="4" name="Espace réservé du pied de page 3">
            <a:extLst>
              <a:ext uri="{FF2B5EF4-FFF2-40B4-BE49-F238E27FC236}">
                <a16:creationId xmlns:a16="http://schemas.microsoft.com/office/drawing/2014/main" id="{499A3DB9-12F9-3896-4F79-CB36EF1E5B5F}"/>
              </a:ext>
            </a:extLst>
          </p:cNvPr>
          <p:cNvSpPr>
            <a:spLocks noGrp="1"/>
          </p:cNvSpPr>
          <p:nvPr>
            <p:ph type="ftr" sz="quarter" idx="3"/>
          </p:nvPr>
        </p:nvSpPr>
        <p:spPr/>
        <p:txBody>
          <a:bodyPr/>
          <a:lstStyle/>
          <a:p>
            <a:r>
              <a:rPr lang="fr-FR"/>
              <a:t>ModStatSAP Workshop </a:t>
            </a:r>
          </a:p>
        </p:txBody>
      </p:sp>
      <p:pic>
        <p:nvPicPr>
          <p:cNvPr id="9" name="Image 12">
            <a:extLst>
              <a:ext uri="{FF2B5EF4-FFF2-40B4-BE49-F238E27FC236}">
                <a16:creationId xmlns:a16="http://schemas.microsoft.com/office/drawing/2014/main" id="{28FC5BEA-D8AC-12A9-C51D-50D1D0967FD7}"/>
              </a:ext>
            </a:extLst>
          </p:cNvPr>
          <p:cNvPicPr>
            <a:picLocks noChangeAspect="1"/>
          </p:cNvPicPr>
          <p:nvPr/>
        </p:nvPicPr>
        <p:blipFill>
          <a:blip r:embed="rId3"/>
          <a:stretch/>
        </p:blipFill>
        <p:spPr bwMode="auto">
          <a:xfrm>
            <a:off x="9364901" y="5460676"/>
            <a:ext cx="979571" cy="514690"/>
          </a:xfrm>
          <a:prstGeom prst="rect">
            <a:avLst/>
          </a:prstGeom>
        </p:spPr>
      </p:pic>
      <p:pic>
        <p:nvPicPr>
          <p:cNvPr id="10" name="Image 14">
            <a:extLst>
              <a:ext uri="{FF2B5EF4-FFF2-40B4-BE49-F238E27FC236}">
                <a16:creationId xmlns:a16="http://schemas.microsoft.com/office/drawing/2014/main" id="{9A7FEB28-CB30-7E8D-4FAD-6AE36007F783}"/>
              </a:ext>
            </a:extLst>
          </p:cNvPr>
          <p:cNvPicPr>
            <a:picLocks noChangeAspect="1"/>
          </p:cNvPicPr>
          <p:nvPr/>
        </p:nvPicPr>
        <p:blipFill>
          <a:blip r:embed="rId4"/>
          <a:stretch/>
        </p:blipFill>
        <p:spPr bwMode="auto">
          <a:xfrm>
            <a:off x="8407798" y="5425072"/>
            <a:ext cx="568522" cy="568522"/>
          </a:xfrm>
          <a:prstGeom prst="rect">
            <a:avLst/>
          </a:prstGeom>
        </p:spPr>
      </p:pic>
      <p:pic>
        <p:nvPicPr>
          <p:cNvPr id="11" name="Image 16">
            <a:extLst>
              <a:ext uri="{FF2B5EF4-FFF2-40B4-BE49-F238E27FC236}">
                <a16:creationId xmlns:a16="http://schemas.microsoft.com/office/drawing/2014/main" id="{12A676A5-E260-7FEB-1A44-70CA49FFC23F}"/>
              </a:ext>
            </a:extLst>
          </p:cNvPr>
          <p:cNvPicPr>
            <a:picLocks noChangeAspect="1"/>
          </p:cNvPicPr>
          <p:nvPr/>
        </p:nvPicPr>
        <p:blipFill>
          <a:blip r:embed="rId5"/>
          <a:stretch/>
        </p:blipFill>
        <p:spPr bwMode="auto">
          <a:xfrm>
            <a:off x="5950021" y="5679796"/>
            <a:ext cx="1082082" cy="358796"/>
          </a:xfrm>
          <a:prstGeom prst="rect">
            <a:avLst/>
          </a:prstGeom>
        </p:spPr>
      </p:pic>
      <p:pic>
        <p:nvPicPr>
          <p:cNvPr id="12" name="Image 18">
            <a:extLst>
              <a:ext uri="{FF2B5EF4-FFF2-40B4-BE49-F238E27FC236}">
                <a16:creationId xmlns:a16="http://schemas.microsoft.com/office/drawing/2014/main" id="{1EC47A79-272D-E4D1-579C-C832704E25FB}"/>
              </a:ext>
            </a:extLst>
          </p:cNvPr>
          <p:cNvPicPr>
            <a:picLocks noChangeAspect="1"/>
          </p:cNvPicPr>
          <p:nvPr/>
        </p:nvPicPr>
        <p:blipFill>
          <a:blip r:embed="rId6"/>
          <a:stretch/>
        </p:blipFill>
        <p:spPr bwMode="auto">
          <a:xfrm>
            <a:off x="7312002" y="5301208"/>
            <a:ext cx="728214" cy="728214"/>
          </a:xfrm>
          <a:prstGeom prst="rect">
            <a:avLst/>
          </a:prstGeom>
        </p:spPr>
      </p:pic>
      <p:pic>
        <p:nvPicPr>
          <p:cNvPr id="13" name="Image 2">
            <a:extLst>
              <a:ext uri="{FF2B5EF4-FFF2-40B4-BE49-F238E27FC236}">
                <a16:creationId xmlns:a16="http://schemas.microsoft.com/office/drawing/2014/main" id="{D23C13E4-67DB-6C62-FF33-61C9A8E103C7}"/>
              </a:ext>
            </a:extLst>
          </p:cNvPr>
          <p:cNvPicPr>
            <a:picLocks noChangeAspect="1"/>
          </p:cNvPicPr>
          <p:nvPr/>
        </p:nvPicPr>
        <p:blipFill>
          <a:blip r:embed="rId7"/>
          <a:stretch/>
        </p:blipFill>
        <p:spPr bwMode="auto">
          <a:xfrm>
            <a:off x="4843323" y="5344053"/>
            <a:ext cx="820628" cy="697813"/>
          </a:xfrm>
          <a:prstGeom prst="rect">
            <a:avLst/>
          </a:prstGeom>
        </p:spPr>
      </p:pic>
      <p:pic>
        <p:nvPicPr>
          <p:cNvPr id="14" name="Image 13">
            <a:extLst>
              <a:ext uri="{FF2B5EF4-FFF2-40B4-BE49-F238E27FC236}">
                <a16:creationId xmlns:a16="http://schemas.microsoft.com/office/drawing/2014/main" id="{05A34C55-7011-D804-DDA6-666A1BC9A905}"/>
              </a:ext>
            </a:extLst>
          </p:cNvPr>
          <p:cNvPicPr>
            <a:picLocks noChangeAspect="1"/>
          </p:cNvPicPr>
          <p:nvPr/>
        </p:nvPicPr>
        <p:blipFill>
          <a:blip r:embed="rId8"/>
          <a:srcRect b="17390"/>
          <a:stretch/>
        </p:blipFill>
        <p:spPr bwMode="auto">
          <a:xfrm>
            <a:off x="3358800" y="5678478"/>
            <a:ext cx="1116000" cy="320400"/>
          </a:xfrm>
          <a:prstGeom prst="rect">
            <a:avLst/>
          </a:prstGeom>
        </p:spPr>
      </p:pic>
      <p:pic>
        <p:nvPicPr>
          <p:cNvPr id="15" name="Image 14">
            <a:extLst>
              <a:ext uri="{FF2B5EF4-FFF2-40B4-BE49-F238E27FC236}">
                <a16:creationId xmlns:a16="http://schemas.microsoft.com/office/drawing/2014/main" id="{F6E3A7B0-5AA8-0C89-15FA-B5189C42D520}"/>
              </a:ext>
            </a:extLst>
          </p:cNvPr>
          <p:cNvPicPr>
            <a:picLocks noChangeAspect="1"/>
          </p:cNvPicPr>
          <p:nvPr/>
        </p:nvPicPr>
        <p:blipFill>
          <a:blip r:embed="rId9"/>
          <a:stretch/>
        </p:blipFill>
        <p:spPr bwMode="auto">
          <a:xfrm>
            <a:off x="1980198" y="5446302"/>
            <a:ext cx="1033200" cy="597598"/>
          </a:xfrm>
          <a:prstGeom prst="rect">
            <a:avLst/>
          </a:prstGeom>
        </p:spPr>
      </p:pic>
      <p:pic>
        <p:nvPicPr>
          <p:cNvPr id="17" name="Image 16">
            <a:extLst>
              <a:ext uri="{FF2B5EF4-FFF2-40B4-BE49-F238E27FC236}">
                <a16:creationId xmlns:a16="http://schemas.microsoft.com/office/drawing/2014/main" id="{7F6F9F7F-3819-EC92-74BC-58C53077AD70}"/>
              </a:ext>
            </a:extLst>
          </p:cNvPr>
          <p:cNvPicPr>
            <a:picLocks noChangeAspect="1"/>
          </p:cNvPicPr>
          <p:nvPr/>
        </p:nvPicPr>
        <p:blipFill>
          <a:blip r:embed="rId10"/>
          <a:stretch>
            <a:fillRect/>
          </a:stretch>
        </p:blipFill>
        <p:spPr>
          <a:xfrm>
            <a:off x="1627297" y="1805064"/>
            <a:ext cx="8937407" cy="3247872"/>
          </a:xfrm>
          <a:prstGeom prst="rect">
            <a:avLst/>
          </a:prstGeom>
        </p:spPr>
      </p:pic>
    </p:spTree>
    <p:extLst>
      <p:ext uri="{BB962C8B-B14F-4D97-AF65-F5344CB8AC3E}">
        <p14:creationId xmlns:p14="http://schemas.microsoft.com/office/powerpoint/2010/main" val="3954790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A2979-EB0C-EB3C-836B-CCFE4ED6DD2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6D9977B-8B5D-D00D-74DF-1DAB1FEDC626}"/>
              </a:ext>
            </a:extLst>
          </p:cNvPr>
          <p:cNvSpPr>
            <a:spLocks noGrp="1"/>
          </p:cNvSpPr>
          <p:nvPr>
            <p:ph type="title"/>
          </p:nvPr>
        </p:nvSpPr>
        <p:spPr/>
        <p:txBody>
          <a:bodyPr>
            <a:normAutofit/>
          </a:bodyPr>
          <a:lstStyle/>
          <a:p>
            <a:r>
              <a:rPr lang="fr-FR" sz="3200" dirty="0"/>
              <a:t>WORKING GROUPS AND TRANSVERSAL OPERATIONAL TEAM</a:t>
            </a:r>
          </a:p>
        </p:txBody>
      </p:sp>
      <p:sp>
        <p:nvSpPr>
          <p:cNvPr id="4" name="Espace réservé de la date 3">
            <a:extLst>
              <a:ext uri="{FF2B5EF4-FFF2-40B4-BE49-F238E27FC236}">
                <a16:creationId xmlns:a16="http://schemas.microsoft.com/office/drawing/2014/main" id="{EB0C7E0E-3362-F348-50B3-94271BA8BA65}"/>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2C7840A2-C308-12A7-285E-3AC2A458A1EE}"/>
              </a:ext>
            </a:extLst>
          </p:cNvPr>
          <p:cNvSpPr>
            <a:spLocks noGrp="1"/>
          </p:cNvSpPr>
          <p:nvPr>
            <p:ph type="ftr" sz="quarter" idx="11"/>
          </p:nvPr>
        </p:nvSpPr>
        <p:spPr/>
        <p:txBody>
          <a:bodyPr/>
          <a:lstStyle/>
          <a:p>
            <a:r>
              <a:rPr lang="fr-FR"/>
              <a:t>ModStatSAP Workshop </a:t>
            </a:r>
          </a:p>
        </p:txBody>
      </p:sp>
      <p:pic>
        <p:nvPicPr>
          <p:cNvPr id="7" name="Image 6">
            <a:extLst>
              <a:ext uri="{FF2B5EF4-FFF2-40B4-BE49-F238E27FC236}">
                <a16:creationId xmlns:a16="http://schemas.microsoft.com/office/drawing/2014/main" id="{8D7CF743-6CA6-DE22-F677-107CB7ADBD64}"/>
              </a:ext>
            </a:extLst>
          </p:cNvPr>
          <p:cNvPicPr>
            <a:picLocks noChangeAspect="1"/>
          </p:cNvPicPr>
          <p:nvPr/>
        </p:nvPicPr>
        <p:blipFill>
          <a:blip r:embed="rId3"/>
          <a:stretch>
            <a:fillRect/>
          </a:stretch>
        </p:blipFill>
        <p:spPr bwMode="auto">
          <a:xfrm>
            <a:off x="119336" y="6077075"/>
            <a:ext cx="590496" cy="644400"/>
          </a:xfrm>
          <a:prstGeom prst="rect">
            <a:avLst/>
          </a:prstGeom>
        </p:spPr>
      </p:pic>
      <p:cxnSp>
        <p:nvCxnSpPr>
          <p:cNvPr id="9" name="Connecteur droit 8">
            <a:extLst>
              <a:ext uri="{FF2B5EF4-FFF2-40B4-BE49-F238E27FC236}">
                <a16:creationId xmlns:a16="http://schemas.microsoft.com/office/drawing/2014/main" id="{6048BD12-2D95-CF44-21FC-583F81D8C01D}"/>
              </a:ext>
            </a:extLst>
          </p:cNvPr>
          <p:cNvCxnSpPr/>
          <p:nvPr/>
        </p:nvCxnSpPr>
        <p:spPr>
          <a:xfrm>
            <a:off x="911424" y="1340768"/>
            <a:ext cx="5544616" cy="0"/>
          </a:xfrm>
          <a:prstGeom prst="line">
            <a:avLst/>
          </a:prstGeom>
          <a:ln w="12700">
            <a:solidFill>
              <a:srgbClr val="009800"/>
            </a:solidFill>
          </a:ln>
        </p:spPr>
        <p:style>
          <a:lnRef idx="1">
            <a:schemeClr val="accent1"/>
          </a:lnRef>
          <a:fillRef idx="0">
            <a:schemeClr val="accent1"/>
          </a:fillRef>
          <a:effectRef idx="0">
            <a:schemeClr val="accent1"/>
          </a:effectRef>
          <a:fontRef idx="minor">
            <a:schemeClr val="tx1"/>
          </a:fontRef>
        </p:style>
      </p:cxnSp>
      <p:pic>
        <p:nvPicPr>
          <p:cNvPr id="10242" name="Picture 2">
            <a:extLst>
              <a:ext uri="{FF2B5EF4-FFF2-40B4-BE49-F238E27FC236}">
                <a16:creationId xmlns:a16="http://schemas.microsoft.com/office/drawing/2014/main" id="{8C78D3B2-71DF-7BA8-C2F1-292F5AEFF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856" y="1711723"/>
            <a:ext cx="4668360" cy="277117"/>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a:extLst>
              <a:ext uri="{FF2B5EF4-FFF2-40B4-BE49-F238E27FC236}">
                <a16:creationId xmlns:a16="http://schemas.microsoft.com/office/drawing/2014/main" id="{14799AFD-A4C8-9C52-495D-AA0B5C40AC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8" y="1412776"/>
            <a:ext cx="6984776" cy="490284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2D8974C9-B810-44FC-E766-BC6209D28E19}"/>
              </a:ext>
            </a:extLst>
          </p:cNvPr>
          <p:cNvSpPr txBox="1"/>
          <p:nvPr/>
        </p:nvSpPr>
        <p:spPr>
          <a:xfrm>
            <a:off x="8256241" y="3452807"/>
            <a:ext cx="3547804" cy="1200329"/>
          </a:xfrm>
          <a:prstGeom prst="rect">
            <a:avLst/>
          </a:prstGeom>
          <a:noFill/>
        </p:spPr>
        <p:txBody>
          <a:bodyPr wrap="square" rtlCol="0">
            <a:spAutoFit/>
          </a:bodyPr>
          <a:lstStyle/>
          <a:p>
            <a:r>
              <a:rPr lang="fr-FR" b="1" dirty="0" err="1"/>
              <a:t>Skills</a:t>
            </a:r>
            <a:endParaRPr lang="fr-FR" b="1" dirty="0"/>
          </a:p>
          <a:p>
            <a:r>
              <a:rPr lang="fr-FR" dirty="0" err="1"/>
              <a:t>Epidemiology</a:t>
            </a:r>
            <a:endParaRPr lang="fr-FR" dirty="0"/>
          </a:p>
          <a:p>
            <a:r>
              <a:rPr lang="fr-FR" dirty="0" err="1"/>
              <a:t>Statistics</a:t>
            </a:r>
            <a:endParaRPr lang="fr-FR" dirty="0"/>
          </a:p>
          <a:p>
            <a:endParaRPr lang="fr-FR" dirty="0"/>
          </a:p>
        </p:txBody>
      </p:sp>
      <p:pic>
        <p:nvPicPr>
          <p:cNvPr id="14" name="Image 13">
            <a:extLst>
              <a:ext uri="{FF2B5EF4-FFF2-40B4-BE49-F238E27FC236}">
                <a16:creationId xmlns:a16="http://schemas.microsoft.com/office/drawing/2014/main" id="{5215F2E1-A165-E836-8E68-56C2B1A978AA}"/>
              </a:ext>
            </a:extLst>
          </p:cNvPr>
          <p:cNvPicPr>
            <a:picLocks noChangeAspect="1"/>
          </p:cNvPicPr>
          <p:nvPr/>
        </p:nvPicPr>
        <p:blipFill>
          <a:blip r:embed="rId6"/>
          <a:stretch>
            <a:fillRect/>
          </a:stretch>
        </p:blipFill>
        <p:spPr>
          <a:xfrm>
            <a:off x="8256240" y="1340768"/>
            <a:ext cx="2723961" cy="2016224"/>
          </a:xfrm>
          <a:prstGeom prst="rect">
            <a:avLst/>
          </a:prstGeom>
        </p:spPr>
      </p:pic>
      <p:pic>
        <p:nvPicPr>
          <p:cNvPr id="16" name="Image 15">
            <a:extLst>
              <a:ext uri="{FF2B5EF4-FFF2-40B4-BE49-F238E27FC236}">
                <a16:creationId xmlns:a16="http://schemas.microsoft.com/office/drawing/2014/main" id="{9AB5C2C4-C955-26BB-BC5B-B2F9712FBCFE}"/>
              </a:ext>
            </a:extLst>
          </p:cNvPr>
          <p:cNvPicPr>
            <a:picLocks noChangeAspect="1"/>
          </p:cNvPicPr>
          <p:nvPr/>
        </p:nvPicPr>
        <p:blipFill>
          <a:blip r:embed="rId7"/>
          <a:stretch>
            <a:fillRect/>
          </a:stretch>
        </p:blipFill>
        <p:spPr>
          <a:xfrm>
            <a:off x="8400256" y="4509120"/>
            <a:ext cx="2779120" cy="2016224"/>
          </a:xfrm>
          <a:prstGeom prst="rect">
            <a:avLst/>
          </a:prstGeom>
        </p:spPr>
      </p:pic>
      <p:sp>
        <p:nvSpPr>
          <p:cNvPr id="17" name="ZoneTexte 16">
            <a:extLst>
              <a:ext uri="{FF2B5EF4-FFF2-40B4-BE49-F238E27FC236}">
                <a16:creationId xmlns:a16="http://schemas.microsoft.com/office/drawing/2014/main" id="{26DAD212-3E83-020B-2BA7-10B473E89AC1}"/>
              </a:ext>
            </a:extLst>
          </p:cNvPr>
          <p:cNvSpPr txBox="1"/>
          <p:nvPr/>
        </p:nvSpPr>
        <p:spPr>
          <a:xfrm>
            <a:off x="9984432" y="3452807"/>
            <a:ext cx="1944216" cy="923330"/>
          </a:xfrm>
          <a:prstGeom prst="rect">
            <a:avLst/>
          </a:prstGeom>
          <a:noFill/>
        </p:spPr>
        <p:txBody>
          <a:bodyPr wrap="square" rtlCol="0">
            <a:spAutoFit/>
          </a:bodyPr>
          <a:lstStyle/>
          <a:p>
            <a:endParaRPr lang="fr-FR" dirty="0"/>
          </a:p>
          <a:p>
            <a:r>
              <a:rPr lang="fr-FR" dirty="0"/>
              <a:t>Computer science</a:t>
            </a:r>
          </a:p>
          <a:p>
            <a:r>
              <a:rPr lang="fr-FR" dirty="0"/>
              <a:t>Communication</a:t>
            </a:r>
          </a:p>
        </p:txBody>
      </p:sp>
      <p:sp>
        <p:nvSpPr>
          <p:cNvPr id="6" name="Espace réservé du numéro de diapositive 5">
            <a:extLst>
              <a:ext uri="{FF2B5EF4-FFF2-40B4-BE49-F238E27FC236}">
                <a16:creationId xmlns:a16="http://schemas.microsoft.com/office/drawing/2014/main" id="{C6F107C2-E2C9-208F-1299-ED17468A1172}"/>
              </a:ext>
            </a:extLst>
          </p:cNvPr>
          <p:cNvSpPr>
            <a:spLocks noGrp="1"/>
          </p:cNvSpPr>
          <p:nvPr>
            <p:ph type="sldNum" sz="quarter" idx="12"/>
          </p:nvPr>
        </p:nvSpPr>
        <p:spPr/>
        <p:txBody>
          <a:bodyPr/>
          <a:lstStyle/>
          <a:p>
            <a:pPr>
              <a:defRPr/>
            </a:pPr>
            <a:fld id="{D790D672-BA00-0B43-97D0-8AFD030C778C}" type="slidenum">
              <a:rPr lang="fr-FR" smtClean="0"/>
              <a:t>32</a:t>
            </a:fld>
            <a:endParaRPr lang="fr-FR"/>
          </a:p>
        </p:txBody>
      </p:sp>
    </p:spTree>
    <p:extLst>
      <p:ext uri="{BB962C8B-B14F-4D97-AF65-F5344CB8AC3E}">
        <p14:creationId xmlns:p14="http://schemas.microsoft.com/office/powerpoint/2010/main" val="1426944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E2033-687B-C968-8888-4667DB5E24B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CB05A63-868F-34AB-9CC5-38F34B4D4D12}"/>
              </a:ext>
            </a:extLst>
          </p:cNvPr>
          <p:cNvSpPr>
            <a:spLocks noGrp="1"/>
          </p:cNvSpPr>
          <p:nvPr>
            <p:ph type="title"/>
          </p:nvPr>
        </p:nvSpPr>
        <p:spPr/>
        <p:txBody>
          <a:bodyPr>
            <a:normAutofit/>
          </a:bodyPr>
          <a:lstStyle/>
          <a:p>
            <a:r>
              <a:rPr lang="fr-FR" sz="2400" dirty="0"/>
              <a:t>IMAGINE THAT PLANT HEALTH IS MONITORED LIKE A RIVER NETWORK …</a:t>
            </a:r>
          </a:p>
        </p:txBody>
      </p:sp>
      <p:sp>
        <p:nvSpPr>
          <p:cNvPr id="4" name="Espace réservé de la date 3">
            <a:extLst>
              <a:ext uri="{FF2B5EF4-FFF2-40B4-BE49-F238E27FC236}">
                <a16:creationId xmlns:a16="http://schemas.microsoft.com/office/drawing/2014/main" id="{5C9BB3C2-1F0C-DCEA-D6A0-5352589D28CD}"/>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D564A4EA-F41B-0F53-86F8-66EEC2743544}"/>
              </a:ext>
            </a:extLst>
          </p:cNvPr>
          <p:cNvSpPr>
            <a:spLocks noGrp="1"/>
          </p:cNvSpPr>
          <p:nvPr>
            <p:ph type="ftr" sz="quarter" idx="11"/>
          </p:nvPr>
        </p:nvSpPr>
        <p:spPr/>
        <p:txBody>
          <a:bodyPr/>
          <a:lstStyle/>
          <a:p>
            <a:r>
              <a:rPr lang="fr-FR"/>
              <a:t>ModStatSAP Workshop </a:t>
            </a:r>
          </a:p>
        </p:txBody>
      </p:sp>
      <p:sp>
        <p:nvSpPr>
          <p:cNvPr id="6" name="Espace réservé du numéro de diapositive 5">
            <a:extLst>
              <a:ext uri="{FF2B5EF4-FFF2-40B4-BE49-F238E27FC236}">
                <a16:creationId xmlns:a16="http://schemas.microsoft.com/office/drawing/2014/main" id="{9F81AAFF-9540-ADEE-500D-3F528686C1E9}"/>
              </a:ext>
            </a:extLst>
          </p:cNvPr>
          <p:cNvSpPr>
            <a:spLocks noGrp="1"/>
          </p:cNvSpPr>
          <p:nvPr>
            <p:ph type="sldNum" sz="quarter" idx="12"/>
          </p:nvPr>
        </p:nvSpPr>
        <p:spPr/>
        <p:txBody>
          <a:bodyPr/>
          <a:lstStyle/>
          <a:p>
            <a:pPr>
              <a:defRPr/>
            </a:pPr>
            <a:fld id="{D790D672-BA00-0B43-97D0-8AFD030C778C}" type="slidenum">
              <a:rPr lang="fr-FR" smtClean="0"/>
              <a:t>33</a:t>
            </a:fld>
            <a:endParaRPr lang="fr-FR"/>
          </a:p>
        </p:txBody>
      </p:sp>
      <p:pic>
        <p:nvPicPr>
          <p:cNvPr id="7" name="Image 6">
            <a:extLst>
              <a:ext uri="{FF2B5EF4-FFF2-40B4-BE49-F238E27FC236}">
                <a16:creationId xmlns:a16="http://schemas.microsoft.com/office/drawing/2014/main" id="{97B82240-B3B7-1084-C226-389F1926FDE0}"/>
              </a:ext>
            </a:extLst>
          </p:cNvPr>
          <p:cNvPicPr>
            <a:picLocks noChangeAspect="1"/>
          </p:cNvPicPr>
          <p:nvPr/>
        </p:nvPicPr>
        <p:blipFill>
          <a:blip r:embed="rId3"/>
          <a:stretch>
            <a:fillRect/>
          </a:stretch>
        </p:blipFill>
        <p:spPr bwMode="auto">
          <a:xfrm>
            <a:off x="119336" y="6077075"/>
            <a:ext cx="590496" cy="644400"/>
          </a:xfrm>
          <a:prstGeom prst="rect">
            <a:avLst/>
          </a:prstGeom>
        </p:spPr>
      </p:pic>
      <p:cxnSp>
        <p:nvCxnSpPr>
          <p:cNvPr id="9" name="Connecteur droit 8">
            <a:extLst>
              <a:ext uri="{FF2B5EF4-FFF2-40B4-BE49-F238E27FC236}">
                <a16:creationId xmlns:a16="http://schemas.microsoft.com/office/drawing/2014/main" id="{E449FA83-778E-1C4F-DCD8-6E91D1D66D4A}"/>
              </a:ext>
            </a:extLst>
          </p:cNvPr>
          <p:cNvCxnSpPr/>
          <p:nvPr/>
        </p:nvCxnSpPr>
        <p:spPr>
          <a:xfrm>
            <a:off x="911424" y="1340768"/>
            <a:ext cx="5544616" cy="0"/>
          </a:xfrm>
          <a:prstGeom prst="line">
            <a:avLst/>
          </a:prstGeom>
          <a:ln w="12700">
            <a:solidFill>
              <a:srgbClr val="009800"/>
            </a:solidFill>
          </a:ln>
        </p:spPr>
        <p:style>
          <a:lnRef idx="1">
            <a:schemeClr val="accent1"/>
          </a:lnRef>
          <a:fillRef idx="0">
            <a:schemeClr val="accent1"/>
          </a:fillRef>
          <a:effectRef idx="0">
            <a:schemeClr val="accent1"/>
          </a:effectRef>
          <a:fontRef idx="minor">
            <a:schemeClr val="tx1"/>
          </a:fontRef>
        </p:style>
      </p:cxnSp>
      <p:pic>
        <p:nvPicPr>
          <p:cNvPr id="27" name="Image 10">
            <a:extLst>
              <a:ext uri="{FF2B5EF4-FFF2-40B4-BE49-F238E27FC236}">
                <a16:creationId xmlns:a16="http://schemas.microsoft.com/office/drawing/2014/main" id="{15167093-FF90-0599-0976-2D3A57BBE7B9}"/>
              </a:ext>
            </a:extLst>
          </p:cNvPr>
          <p:cNvPicPr>
            <a:picLocks noChangeAspect="1"/>
          </p:cNvPicPr>
          <p:nvPr/>
        </p:nvPicPr>
        <p:blipFill>
          <a:blip r:embed="rId4"/>
          <a:stretch/>
        </p:blipFill>
        <p:spPr bwMode="auto">
          <a:xfrm>
            <a:off x="4419598" y="2661403"/>
            <a:ext cx="3098799" cy="4165599"/>
          </a:xfrm>
          <a:prstGeom prst="rect">
            <a:avLst/>
          </a:prstGeom>
        </p:spPr>
      </p:pic>
      <p:pic>
        <p:nvPicPr>
          <p:cNvPr id="28" name="Image 11">
            <a:extLst>
              <a:ext uri="{FF2B5EF4-FFF2-40B4-BE49-F238E27FC236}">
                <a16:creationId xmlns:a16="http://schemas.microsoft.com/office/drawing/2014/main" id="{EBAB053E-40D0-55D2-EB77-8468F6294086}"/>
              </a:ext>
            </a:extLst>
          </p:cNvPr>
          <p:cNvPicPr>
            <a:picLocks noChangeAspect="1"/>
          </p:cNvPicPr>
          <p:nvPr/>
        </p:nvPicPr>
        <p:blipFill>
          <a:blip r:embed="rId5"/>
          <a:stretch/>
        </p:blipFill>
        <p:spPr bwMode="auto">
          <a:xfrm>
            <a:off x="4711699" y="2002908"/>
            <a:ext cx="3098799" cy="1316989"/>
          </a:xfrm>
          <a:prstGeom prst="rect">
            <a:avLst/>
          </a:prstGeom>
        </p:spPr>
      </p:pic>
      <p:pic>
        <p:nvPicPr>
          <p:cNvPr id="29" name="Image 12">
            <a:extLst>
              <a:ext uri="{FF2B5EF4-FFF2-40B4-BE49-F238E27FC236}">
                <a16:creationId xmlns:a16="http://schemas.microsoft.com/office/drawing/2014/main" id="{A13B892C-69F3-D5AF-9684-7FD737BABF7F}"/>
              </a:ext>
            </a:extLst>
          </p:cNvPr>
          <p:cNvPicPr>
            <a:picLocks noChangeAspect="1"/>
          </p:cNvPicPr>
          <p:nvPr/>
        </p:nvPicPr>
        <p:blipFill>
          <a:blip r:embed="rId6"/>
          <a:stretch/>
        </p:blipFill>
        <p:spPr bwMode="auto">
          <a:xfrm>
            <a:off x="4127497" y="4504450"/>
            <a:ext cx="438151" cy="1396999"/>
          </a:xfrm>
          <a:prstGeom prst="rect">
            <a:avLst/>
          </a:prstGeom>
        </p:spPr>
      </p:pic>
      <p:pic>
        <p:nvPicPr>
          <p:cNvPr id="30" name="Image 13">
            <a:extLst>
              <a:ext uri="{FF2B5EF4-FFF2-40B4-BE49-F238E27FC236}">
                <a16:creationId xmlns:a16="http://schemas.microsoft.com/office/drawing/2014/main" id="{0C9A3681-D10F-4CCD-A310-33B6BABFCEE8}"/>
              </a:ext>
            </a:extLst>
          </p:cNvPr>
          <p:cNvPicPr>
            <a:picLocks noChangeAspect="1"/>
          </p:cNvPicPr>
          <p:nvPr/>
        </p:nvPicPr>
        <p:blipFill>
          <a:blip r:embed="rId7"/>
          <a:stretch/>
        </p:blipFill>
        <p:spPr bwMode="auto">
          <a:xfrm>
            <a:off x="5822949" y="6042945"/>
            <a:ext cx="1405660" cy="707886"/>
          </a:xfrm>
          <a:prstGeom prst="rect">
            <a:avLst/>
          </a:prstGeom>
        </p:spPr>
      </p:pic>
      <p:sp>
        <p:nvSpPr>
          <p:cNvPr id="31" name="ZoneTexte 15">
            <a:extLst>
              <a:ext uri="{FF2B5EF4-FFF2-40B4-BE49-F238E27FC236}">
                <a16:creationId xmlns:a16="http://schemas.microsoft.com/office/drawing/2014/main" id="{C08B3045-E7F7-91FC-3C9C-161F9BD1E62A}"/>
              </a:ext>
            </a:extLst>
          </p:cNvPr>
          <p:cNvSpPr txBox="1"/>
          <p:nvPr/>
        </p:nvSpPr>
        <p:spPr bwMode="auto">
          <a:xfrm>
            <a:off x="8371611" y="2865186"/>
            <a:ext cx="3717235" cy="1754326"/>
          </a:xfrm>
          <a:prstGeom prst="rect">
            <a:avLst/>
          </a:prstGeom>
          <a:noFill/>
        </p:spPr>
        <p:txBody>
          <a:bodyPr wrap="square">
            <a:spAutoFit/>
          </a:bodyPr>
          <a:lstStyle/>
          <a:p>
            <a:pPr>
              <a:defRPr/>
            </a:pPr>
            <a:r>
              <a:rPr lang="fr-FR" b="1" dirty="0">
                <a:latin typeface="Arial"/>
              </a:rPr>
              <a:t>Data science and</a:t>
            </a:r>
          </a:p>
          <a:p>
            <a:pPr>
              <a:defRPr/>
            </a:pPr>
            <a:r>
              <a:rPr lang="fr-FR" b="1" dirty="0" err="1">
                <a:latin typeface="Arial"/>
              </a:rPr>
              <a:t>evaluation</a:t>
            </a:r>
            <a:r>
              <a:rPr lang="fr-FR" b="1" dirty="0">
                <a:latin typeface="Arial"/>
              </a:rPr>
              <a:t> </a:t>
            </a:r>
            <a:r>
              <a:rPr lang="fr-FR" b="1" dirty="0" err="1">
                <a:latin typeface="Arial"/>
              </a:rPr>
              <a:t>approaches</a:t>
            </a:r>
            <a:endParaRPr lang="fr-FR" b="1" dirty="0">
              <a:latin typeface="Arial"/>
            </a:endParaRPr>
          </a:p>
          <a:p>
            <a:pPr>
              <a:defRPr/>
            </a:pPr>
            <a:r>
              <a:rPr lang="fr-FR" b="1" dirty="0">
                <a:latin typeface="Arial"/>
              </a:rPr>
              <a:t>to </a:t>
            </a:r>
            <a:r>
              <a:rPr lang="fr-FR" b="1" dirty="0" err="1">
                <a:solidFill>
                  <a:schemeClr val="accent6"/>
                </a:solidFill>
                <a:latin typeface="Arial"/>
              </a:rPr>
              <a:t>analyze</a:t>
            </a:r>
            <a:r>
              <a:rPr lang="fr-FR" b="1" dirty="0">
                <a:solidFill>
                  <a:schemeClr val="accent6"/>
                </a:solidFill>
                <a:latin typeface="Arial"/>
              </a:rPr>
              <a:t> and </a:t>
            </a:r>
            <a:r>
              <a:rPr lang="fr-FR" b="1" dirty="0" err="1">
                <a:solidFill>
                  <a:schemeClr val="accent6"/>
                </a:solidFill>
                <a:latin typeface="Arial"/>
              </a:rPr>
              <a:t>improve</a:t>
            </a:r>
            <a:endParaRPr lang="fr-FR" b="1" dirty="0">
              <a:solidFill>
                <a:schemeClr val="accent6"/>
              </a:solidFill>
              <a:latin typeface="Arial"/>
            </a:endParaRPr>
          </a:p>
          <a:p>
            <a:pPr>
              <a:defRPr/>
            </a:pPr>
            <a:r>
              <a:rPr lang="fr-FR" b="1" dirty="0" err="1">
                <a:solidFill>
                  <a:schemeClr val="accent5"/>
                </a:solidFill>
                <a:latin typeface="Arial"/>
              </a:rPr>
              <a:t>focused</a:t>
            </a:r>
            <a:r>
              <a:rPr lang="fr-FR" b="1" dirty="0">
                <a:solidFill>
                  <a:schemeClr val="accent5"/>
                </a:solidFill>
                <a:latin typeface="Arial"/>
              </a:rPr>
              <a:t> </a:t>
            </a:r>
            <a:r>
              <a:rPr lang="fr-FR" b="1" dirty="0" err="1">
                <a:solidFill>
                  <a:schemeClr val="accent5"/>
                </a:solidFill>
                <a:latin typeface="Arial"/>
              </a:rPr>
              <a:t>downstream</a:t>
            </a:r>
            <a:endParaRPr lang="fr-FR" b="1" dirty="0">
              <a:solidFill>
                <a:schemeClr val="accent5"/>
              </a:solidFill>
              <a:latin typeface="Arial"/>
            </a:endParaRPr>
          </a:p>
          <a:p>
            <a:pPr>
              <a:defRPr/>
            </a:pPr>
            <a:r>
              <a:rPr lang="fr-FR" b="1" dirty="0">
                <a:latin typeface="Arial"/>
              </a:rPr>
              <a:t>surveillance and </a:t>
            </a:r>
            <a:r>
              <a:rPr lang="fr-FR" b="1" dirty="0" err="1">
                <a:latin typeface="Arial"/>
              </a:rPr>
              <a:t>quickly</a:t>
            </a:r>
            <a:endParaRPr lang="fr-FR" b="1" dirty="0">
              <a:latin typeface="Arial"/>
            </a:endParaRPr>
          </a:p>
          <a:p>
            <a:pPr>
              <a:defRPr/>
            </a:pPr>
            <a:r>
              <a:rPr lang="fr-FR" b="1" dirty="0" err="1">
                <a:latin typeface="Arial"/>
              </a:rPr>
              <a:t>detect</a:t>
            </a:r>
            <a:r>
              <a:rPr lang="fr-FR" b="1" dirty="0">
                <a:latin typeface="Arial"/>
              </a:rPr>
              <a:t> new </a:t>
            </a:r>
            <a:r>
              <a:rPr lang="fr-FR" b="1" dirty="0" err="1">
                <a:latin typeface="Arial"/>
              </a:rPr>
              <a:t>outbreaks</a:t>
            </a:r>
            <a:endParaRPr lang="fr-FR" b="1" dirty="0">
              <a:latin typeface="Arial"/>
            </a:endParaRPr>
          </a:p>
        </p:txBody>
      </p:sp>
      <p:sp>
        <p:nvSpPr>
          <p:cNvPr id="32" name="ZoneTexte 16">
            <a:extLst>
              <a:ext uri="{FF2B5EF4-FFF2-40B4-BE49-F238E27FC236}">
                <a16:creationId xmlns:a16="http://schemas.microsoft.com/office/drawing/2014/main" id="{F47A7719-B5EE-F768-1267-2AC40607442D}"/>
              </a:ext>
            </a:extLst>
          </p:cNvPr>
          <p:cNvSpPr txBox="1"/>
          <p:nvPr/>
        </p:nvSpPr>
        <p:spPr bwMode="auto">
          <a:xfrm>
            <a:off x="7290603" y="5508801"/>
            <a:ext cx="4224729" cy="923330"/>
          </a:xfrm>
          <a:prstGeom prst="rect">
            <a:avLst/>
          </a:prstGeom>
          <a:noFill/>
        </p:spPr>
        <p:txBody>
          <a:bodyPr wrap="square">
            <a:spAutoFit/>
          </a:bodyPr>
          <a:lstStyle/>
          <a:p>
            <a:pPr>
              <a:defRPr/>
            </a:pPr>
            <a:r>
              <a:rPr lang="fr-FR" b="1" dirty="0" err="1">
                <a:latin typeface="Arial"/>
              </a:rPr>
              <a:t>Visibility</a:t>
            </a:r>
            <a:r>
              <a:rPr lang="fr-FR" b="1" dirty="0">
                <a:latin typeface="Arial"/>
              </a:rPr>
              <a:t> and communication to</a:t>
            </a:r>
          </a:p>
          <a:p>
            <a:pPr>
              <a:defRPr/>
            </a:pPr>
            <a:r>
              <a:rPr lang="fr-FR" b="1" dirty="0" err="1">
                <a:latin typeface="Arial"/>
              </a:rPr>
              <a:t>develop</a:t>
            </a:r>
            <a:r>
              <a:rPr lang="fr-FR" b="1" dirty="0">
                <a:latin typeface="Arial"/>
              </a:rPr>
              <a:t> multi-</a:t>
            </a:r>
            <a:r>
              <a:rPr lang="fr-FR" b="1" dirty="0" err="1">
                <a:latin typeface="Arial"/>
              </a:rPr>
              <a:t>actor</a:t>
            </a:r>
            <a:r>
              <a:rPr lang="fr-FR" b="1" dirty="0">
                <a:latin typeface="Arial"/>
              </a:rPr>
              <a:t> </a:t>
            </a:r>
            <a:r>
              <a:rPr lang="fr-FR" b="1" dirty="0" err="1">
                <a:solidFill>
                  <a:schemeClr val="accent6"/>
                </a:solidFill>
                <a:latin typeface="Arial"/>
              </a:rPr>
              <a:t>awareness</a:t>
            </a:r>
            <a:r>
              <a:rPr lang="fr-FR" b="1" dirty="0">
                <a:latin typeface="Arial"/>
              </a:rPr>
              <a:t> for</a:t>
            </a:r>
          </a:p>
          <a:p>
            <a:pPr>
              <a:defRPr/>
            </a:pPr>
            <a:r>
              <a:rPr lang="fr-FR" b="1" dirty="0">
                <a:latin typeface="Arial"/>
              </a:rPr>
              <a:t>plant </a:t>
            </a:r>
            <a:r>
              <a:rPr lang="fr-FR" b="1" dirty="0" err="1">
                <a:latin typeface="Arial"/>
              </a:rPr>
              <a:t>health</a:t>
            </a:r>
            <a:r>
              <a:rPr lang="fr-FR" b="1" dirty="0">
                <a:latin typeface="Arial"/>
              </a:rPr>
              <a:t> issues</a:t>
            </a:r>
            <a:endParaRPr sz="1600" dirty="0">
              <a:latin typeface="Arial"/>
              <a:ea typeface="Arial"/>
              <a:cs typeface="Arial"/>
            </a:endParaRPr>
          </a:p>
        </p:txBody>
      </p:sp>
      <p:sp>
        <p:nvSpPr>
          <p:cNvPr id="33" name="ZoneTexte 17">
            <a:extLst>
              <a:ext uri="{FF2B5EF4-FFF2-40B4-BE49-F238E27FC236}">
                <a16:creationId xmlns:a16="http://schemas.microsoft.com/office/drawing/2014/main" id="{9283232A-FD1C-4133-7B3D-6ECD0F8F31CB}"/>
              </a:ext>
            </a:extLst>
          </p:cNvPr>
          <p:cNvSpPr txBox="1"/>
          <p:nvPr/>
        </p:nvSpPr>
        <p:spPr bwMode="auto">
          <a:xfrm>
            <a:off x="300936" y="2613529"/>
            <a:ext cx="3680615" cy="923330"/>
          </a:xfrm>
          <a:prstGeom prst="rect">
            <a:avLst/>
          </a:prstGeom>
          <a:noFill/>
        </p:spPr>
        <p:txBody>
          <a:bodyPr wrap="square">
            <a:spAutoFit/>
          </a:bodyPr>
          <a:lstStyle/>
          <a:p>
            <a:pPr>
              <a:defRPr/>
            </a:pPr>
            <a:r>
              <a:rPr lang="fr-FR" b="1" dirty="0" err="1">
                <a:solidFill>
                  <a:srgbClr val="00B050"/>
                </a:solidFill>
                <a:latin typeface="Arial"/>
              </a:rPr>
              <a:t>What</a:t>
            </a:r>
            <a:r>
              <a:rPr lang="fr-FR" b="1" dirty="0">
                <a:solidFill>
                  <a:srgbClr val="00B050"/>
                </a:solidFill>
                <a:latin typeface="Arial"/>
              </a:rPr>
              <a:t> are the </a:t>
            </a:r>
            <a:r>
              <a:rPr lang="fr-FR" b="1" dirty="0" err="1">
                <a:solidFill>
                  <a:srgbClr val="00B050"/>
                </a:solidFill>
                <a:latin typeface="Arial"/>
              </a:rPr>
              <a:t>current</a:t>
            </a:r>
            <a:r>
              <a:rPr lang="fr-FR" b="1" dirty="0">
                <a:solidFill>
                  <a:srgbClr val="00B050"/>
                </a:solidFill>
                <a:latin typeface="Arial"/>
              </a:rPr>
              <a:t> actions</a:t>
            </a:r>
          </a:p>
          <a:p>
            <a:pPr>
              <a:defRPr/>
            </a:pPr>
            <a:r>
              <a:rPr lang="fr-FR" b="1" dirty="0">
                <a:solidFill>
                  <a:srgbClr val="00B050"/>
                </a:solidFill>
                <a:latin typeface="Arial"/>
              </a:rPr>
              <a:t>of the ESV Platform</a:t>
            </a:r>
          </a:p>
          <a:p>
            <a:pPr>
              <a:defRPr/>
            </a:pPr>
            <a:r>
              <a:rPr lang="fr-FR" b="1" dirty="0">
                <a:solidFill>
                  <a:srgbClr val="00B050"/>
                </a:solidFill>
                <a:latin typeface="Arial"/>
              </a:rPr>
              <a:t>to monitor the network?</a:t>
            </a:r>
            <a:endParaRPr sz="1600" dirty="0">
              <a:latin typeface="Arial"/>
              <a:ea typeface="Arial"/>
              <a:cs typeface="Arial"/>
            </a:endParaRPr>
          </a:p>
        </p:txBody>
      </p:sp>
      <p:pic>
        <p:nvPicPr>
          <p:cNvPr id="34" name="Image 18">
            <a:extLst>
              <a:ext uri="{FF2B5EF4-FFF2-40B4-BE49-F238E27FC236}">
                <a16:creationId xmlns:a16="http://schemas.microsoft.com/office/drawing/2014/main" id="{7B5A9884-6531-A87E-836F-5F4DC1A8D1E5}"/>
              </a:ext>
            </a:extLst>
          </p:cNvPr>
          <p:cNvPicPr>
            <a:picLocks noChangeAspect="1"/>
          </p:cNvPicPr>
          <p:nvPr/>
        </p:nvPicPr>
        <p:blipFill>
          <a:blip r:embed="rId7"/>
          <a:stretch/>
        </p:blipFill>
        <p:spPr bwMode="auto">
          <a:xfrm>
            <a:off x="6945922" y="4392964"/>
            <a:ext cx="1405660" cy="707886"/>
          </a:xfrm>
          <a:prstGeom prst="rect">
            <a:avLst/>
          </a:prstGeom>
        </p:spPr>
      </p:pic>
      <p:sp>
        <p:nvSpPr>
          <p:cNvPr id="35" name="ZoneTexte 19">
            <a:extLst>
              <a:ext uri="{FF2B5EF4-FFF2-40B4-BE49-F238E27FC236}">
                <a16:creationId xmlns:a16="http://schemas.microsoft.com/office/drawing/2014/main" id="{B5579A96-5319-C7A0-4957-65FA4FA2A4EA}"/>
              </a:ext>
            </a:extLst>
          </p:cNvPr>
          <p:cNvSpPr txBox="1"/>
          <p:nvPr/>
        </p:nvSpPr>
        <p:spPr bwMode="auto">
          <a:xfrm>
            <a:off x="3002357" y="1304784"/>
            <a:ext cx="6517622" cy="646331"/>
          </a:xfrm>
          <a:prstGeom prst="rect">
            <a:avLst/>
          </a:prstGeom>
          <a:noFill/>
        </p:spPr>
        <p:txBody>
          <a:bodyPr wrap="square">
            <a:spAutoFit/>
          </a:bodyPr>
          <a:lstStyle/>
          <a:p>
            <a:pPr algn="ctr">
              <a:defRPr/>
            </a:pPr>
            <a:r>
              <a:rPr lang="fr-FR" b="1" dirty="0" err="1">
                <a:latin typeface="Arial"/>
              </a:rPr>
              <a:t>Epidemic</a:t>
            </a:r>
            <a:r>
              <a:rPr lang="fr-FR" b="1" dirty="0">
                <a:latin typeface="Arial"/>
              </a:rPr>
              <a:t> intelligence to </a:t>
            </a:r>
            <a:r>
              <a:rPr lang="fr-FR" b="1" dirty="0" err="1">
                <a:latin typeface="Arial"/>
              </a:rPr>
              <a:t>develop</a:t>
            </a:r>
            <a:endParaRPr lang="fr-FR" b="1" dirty="0">
              <a:latin typeface="Arial"/>
            </a:endParaRPr>
          </a:p>
          <a:p>
            <a:pPr algn="ctr">
              <a:defRPr/>
            </a:pPr>
            <a:r>
              <a:rPr lang="fr-FR" b="1" dirty="0">
                <a:latin typeface="Arial"/>
              </a:rPr>
              <a:t>a </a:t>
            </a:r>
            <a:r>
              <a:rPr lang="fr-FR" b="1" dirty="0">
                <a:solidFill>
                  <a:schemeClr val="accent5"/>
                </a:solidFill>
                <a:latin typeface="Arial"/>
                <a:cs typeface="Arial"/>
              </a:rPr>
              <a:t>global </a:t>
            </a:r>
            <a:r>
              <a:rPr lang="fr-FR" b="1" dirty="0" err="1">
                <a:solidFill>
                  <a:schemeClr val="accent5"/>
                </a:solidFill>
                <a:latin typeface="Arial"/>
                <a:cs typeface="Arial"/>
              </a:rPr>
              <a:t>upstream</a:t>
            </a:r>
            <a:r>
              <a:rPr lang="fr-FR" b="1" dirty="0">
                <a:solidFill>
                  <a:schemeClr val="accent5"/>
                </a:solidFill>
                <a:latin typeface="Arial"/>
                <a:cs typeface="Arial"/>
              </a:rPr>
              <a:t> </a:t>
            </a:r>
            <a:r>
              <a:rPr lang="fr-FR" b="1" dirty="0">
                <a:latin typeface="Arial"/>
              </a:rPr>
              <a:t>vision of </a:t>
            </a:r>
            <a:r>
              <a:rPr lang="fr-FR" b="1" dirty="0" err="1">
                <a:latin typeface="Arial"/>
              </a:rPr>
              <a:t>risks</a:t>
            </a:r>
            <a:endParaRPr sz="1600" dirty="0">
              <a:latin typeface="Arial"/>
              <a:ea typeface="Arial"/>
              <a:cs typeface="Arial"/>
            </a:endParaRPr>
          </a:p>
        </p:txBody>
      </p:sp>
      <p:sp>
        <p:nvSpPr>
          <p:cNvPr id="36" name="ZoneTexte 20">
            <a:extLst>
              <a:ext uri="{FF2B5EF4-FFF2-40B4-BE49-F238E27FC236}">
                <a16:creationId xmlns:a16="http://schemas.microsoft.com/office/drawing/2014/main" id="{3CEDC9A7-1F86-D280-C4BB-6026D077BABA}"/>
              </a:ext>
            </a:extLst>
          </p:cNvPr>
          <p:cNvSpPr txBox="1"/>
          <p:nvPr/>
        </p:nvSpPr>
        <p:spPr bwMode="auto">
          <a:xfrm>
            <a:off x="61116" y="4387341"/>
            <a:ext cx="3920436" cy="1477328"/>
          </a:xfrm>
          <a:prstGeom prst="rect">
            <a:avLst/>
          </a:prstGeom>
          <a:noFill/>
        </p:spPr>
        <p:txBody>
          <a:bodyPr wrap="square">
            <a:spAutoFit/>
          </a:bodyPr>
          <a:lstStyle/>
          <a:p>
            <a:pPr algn="r">
              <a:defRPr/>
            </a:pPr>
            <a:r>
              <a:rPr lang="fr-FR" b="1" dirty="0">
                <a:latin typeface="Arial"/>
                <a:cs typeface="Arial"/>
              </a:rPr>
              <a:t>Tools for and design of</a:t>
            </a:r>
          </a:p>
          <a:p>
            <a:pPr algn="r">
              <a:defRPr/>
            </a:pPr>
            <a:r>
              <a:rPr lang="fr-FR" b="1" dirty="0" err="1">
                <a:solidFill>
                  <a:schemeClr val="accent5"/>
                </a:solidFill>
                <a:latin typeface="Arial"/>
                <a:cs typeface="Arial"/>
              </a:rPr>
              <a:t>focused</a:t>
            </a:r>
            <a:r>
              <a:rPr lang="fr-FR" b="1" dirty="0">
                <a:solidFill>
                  <a:schemeClr val="accent5"/>
                </a:solidFill>
                <a:latin typeface="Arial"/>
                <a:cs typeface="Arial"/>
              </a:rPr>
              <a:t> </a:t>
            </a:r>
            <a:r>
              <a:rPr lang="fr-FR" b="1" dirty="0" err="1">
                <a:solidFill>
                  <a:schemeClr val="accent5"/>
                </a:solidFill>
                <a:latin typeface="Arial"/>
                <a:cs typeface="Arial"/>
              </a:rPr>
              <a:t>upstream</a:t>
            </a:r>
            <a:endParaRPr lang="fr-FR" b="1" dirty="0">
              <a:solidFill>
                <a:schemeClr val="accent5"/>
              </a:solidFill>
              <a:latin typeface="Arial"/>
              <a:cs typeface="Arial"/>
            </a:endParaRPr>
          </a:p>
          <a:p>
            <a:pPr algn="r">
              <a:defRPr/>
            </a:pPr>
            <a:r>
              <a:rPr lang="fr-FR" b="1" dirty="0">
                <a:latin typeface="Arial"/>
                <a:cs typeface="Arial"/>
              </a:rPr>
              <a:t>surveillance to </a:t>
            </a:r>
            <a:r>
              <a:rPr lang="fr-FR" b="1" dirty="0" err="1">
                <a:solidFill>
                  <a:schemeClr val="accent6"/>
                </a:solidFill>
                <a:latin typeface="Arial"/>
                <a:cs typeface="Arial"/>
              </a:rPr>
              <a:t>anticipate</a:t>
            </a:r>
            <a:endParaRPr lang="fr-FR" b="1" dirty="0">
              <a:solidFill>
                <a:schemeClr val="accent6"/>
              </a:solidFill>
              <a:latin typeface="Arial"/>
              <a:cs typeface="Arial"/>
            </a:endParaRPr>
          </a:p>
          <a:p>
            <a:pPr algn="r">
              <a:defRPr/>
            </a:pPr>
            <a:r>
              <a:rPr lang="fr-FR" b="1" dirty="0" err="1">
                <a:solidFill>
                  <a:schemeClr val="accent6"/>
                </a:solidFill>
                <a:latin typeface="Arial"/>
                <a:cs typeface="Arial"/>
              </a:rPr>
              <a:t>likely</a:t>
            </a:r>
            <a:r>
              <a:rPr lang="fr-FR" b="1" dirty="0">
                <a:solidFill>
                  <a:schemeClr val="accent6"/>
                </a:solidFill>
                <a:latin typeface="Arial"/>
                <a:cs typeface="Arial"/>
              </a:rPr>
              <a:t> </a:t>
            </a:r>
            <a:r>
              <a:rPr lang="fr-FR" b="1" dirty="0" err="1">
                <a:solidFill>
                  <a:schemeClr val="accent6"/>
                </a:solidFill>
                <a:latin typeface="Arial"/>
                <a:cs typeface="Arial"/>
              </a:rPr>
              <a:t>pest</a:t>
            </a:r>
            <a:r>
              <a:rPr lang="fr-FR" b="1" dirty="0">
                <a:solidFill>
                  <a:schemeClr val="accent6"/>
                </a:solidFill>
                <a:latin typeface="Arial"/>
                <a:cs typeface="Arial"/>
              </a:rPr>
              <a:t> </a:t>
            </a:r>
            <a:r>
              <a:rPr lang="fr-FR" b="1" dirty="0" err="1">
                <a:solidFill>
                  <a:schemeClr val="accent6"/>
                </a:solidFill>
                <a:latin typeface="Arial"/>
                <a:cs typeface="Arial"/>
              </a:rPr>
              <a:t>emergence</a:t>
            </a:r>
            <a:r>
              <a:rPr lang="fr-FR" b="1" dirty="0">
                <a:solidFill>
                  <a:schemeClr val="accent6"/>
                </a:solidFill>
                <a:latin typeface="Arial"/>
                <a:cs typeface="Arial"/>
              </a:rPr>
              <a:t> </a:t>
            </a:r>
            <a:r>
              <a:rPr lang="fr-FR" b="1" dirty="0">
                <a:latin typeface="Arial"/>
                <a:cs typeface="Arial"/>
              </a:rPr>
              <a:t>and</a:t>
            </a:r>
          </a:p>
          <a:p>
            <a:pPr algn="r">
              <a:defRPr/>
            </a:pPr>
            <a:r>
              <a:rPr lang="fr-FR" b="1" dirty="0" err="1">
                <a:latin typeface="Arial"/>
                <a:cs typeface="Arial"/>
              </a:rPr>
              <a:t>favor</a:t>
            </a:r>
            <a:r>
              <a:rPr lang="fr-FR" b="1" dirty="0">
                <a:latin typeface="Arial"/>
                <a:cs typeface="Arial"/>
              </a:rPr>
              <a:t> </a:t>
            </a:r>
            <a:r>
              <a:rPr lang="fr-FR" b="1" dirty="0" err="1">
                <a:latin typeface="Arial"/>
                <a:cs typeface="Arial"/>
              </a:rPr>
              <a:t>early</a:t>
            </a:r>
            <a:r>
              <a:rPr lang="fr-FR" b="1" dirty="0">
                <a:latin typeface="Arial"/>
                <a:cs typeface="Arial"/>
              </a:rPr>
              <a:t> </a:t>
            </a:r>
            <a:r>
              <a:rPr lang="fr-FR" b="1" dirty="0" err="1">
                <a:latin typeface="Arial"/>
                <a:cs typeface="Arial"/>
              </a:rPr>
              <a:t>detection</a:t>
            </a:r>
            <a:endParaRPr b="1" dirty="0">
              <a:latin typeface="Arial"/>
              <a:cs typeface="Arial"/>
            </a:endParaRPr>
          </a:p>
        </p:txBody>
      </p:sp>
      <p:grpSp>
        <p:nvGrpSpPr>
          <p:cNvPr id="37" name="Groupe 35">
            <a:extLst>
              <a:ext uri="{FF2B5EF4-FFF2-40B4-BE49-F238E27FC236}">
                <a16:creationId xmlns:a16="http://schemas.microsoft.com/office/drawing/2014/main" id="{042DB4BD-3E3B-5BBF-BEA4-EB7FCBC05736}"/>
              </a:ext>
            </a:extLst>
          </p:cNvPr>
          <p:cNvGrpSpPr/>
          <p:nvPr/>
        </p:nvGrpSpPr>
        <p:grpSpPr bwMode="auto">
          <a:xfrm>
            <a:off x="9519840" y="1622631"/>
            <a:ext cx="2615393" cy="4395926"/>
            <a:chOff x="9519840" y="1622631"/>
            <a:chExt cx="2615393" cy="4395926"/>
          </a:xfrm>
        </p:grpSpPr>
        <p:cxnSp>
          <p:nvCxnSpPr>
            <p:cNvPr id="38" name="Connecteur droit avec flèche 24">
              <a:extLst>
                <a:ext uri="{FF2B5EF4-FFF2-40B4-BE49-F238E27FC236}">
                  <a16:creationId xmlns:a16="http://schemas.microsoft.com/office/drawing/2014/main" id="{CEBF8F45-81EF-3A96-14A9-54BFCBB1D2BB}"/>
                </a:ext>
              </a:extLst>
            </p:cNvPr>
            <p:cNvCxnSpPr>
              <a:cxnSpLocks/>
            </p:cNvCxnSpPr>
            <p:nvPr/>
          </p:nvCxnSpPr>
          <p:spPr bwMode="auto">
            <a:xfrm flipH="1">
              <a:off x="9519840" y="1658318"/>
              <a:ext cx="2568899" cy="0"/>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27">
              <a:extLst>
                <a:ext uri="{FF2B5EF4-FFF2-40B4-BE49-F238E27FC236}">
                  <a16:creationId xmlns:a16="http://schemas.microsoft.com/office/drawing/2014/main" id="{6ECCF85E-9F42-EB32-2AAB-C9FCC861D43B}"/>
                </a:ext>
              </a:extLst>
            </p:cNvPr>
            <p:cNvCxnSpPr>
              <a:cxnSpLocks/>
            </p:cNvCxnSpPr>
            <p:nvPr/>
          </p:nvCxnSpPr>
          <p:spPr bwMode="auto">
            <a:xfrm>
              <a:off x="12088739" y="1622631"/>
              <a:ext cx="0" cy="4395926"/>
            </a:xfrm>
            <a:prstGeom prst="straightConnector1">
              <a:avLst/>
            </a:prstGeom>
            <a:ln w="952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Connecteur droit avec flèche 31">
              <a:extLst>
                <a:ext uri="{FF2B5EF4-FFF2-40B4-BE49-F238E27FC236}">
                  <a16:creationId xmlns:a16="http://schemas.microsoft.com/office/drawing/2014/main" id="{3330E373-EE57-E912-F12E-FC932F0F5153}"/>
                </a:ext>
              </a:extLst>
            </p:cNvPr>
            <p:cNvCxnSpPr>
              <a:cxnSpLocks/>
            </p:cNvCxnSpPr>
            <p:nvPr/>
          </p:nvCxnSpPr>
          <p:spPr bwMode="auto">
            <a:xfrm>
              <a:off x="11515239" y="6018558"/>
              <a:ext cx="619993" cy="0"/>
            </a:xfrm>
            <a:prstGeom prst="straightConnector1">
              <a:avLst/>
            </a:prstGeom>
            <a:ln w="9525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8" name="ZoneTexte 7">
            <a:extLst>
              <a:ext uri="{FF2B5EF4-FFF2-40B4-BE49-F238E27FC236}">
                <a16:creationId xmlns:a16="http://schemas.microsoft.com/office/drawing/2014/main" id="{C77281B2-6E29-BB9E-E173-7B1477A7187F}"/>
              </a:ext>
            </a:extLst>
          </p:cNvPr>
          <p:cNvSpPr txBox="1"/>
          <p:nvPr/>
        </p:nvSpPr>
        <p:spPr>
          <a:xfrm>
            <a:off x="7492653" y="6586166"/>
            <a:ext cx="3328155" cy="253916"/>
          </a:xfrm>
          <a:prstGeom prst="rect">
            <a:avLst/>
          </a:prstGeom>
          <a:noFill/>
        </p:spPr>
        <p:txBody>
          <a:bodyPr wrap="none" rtlCol="0">
            <a:spAutoFit/>
          </a:bodyPr>
          <a:lstStyle/>
          <a:p>
            <a:r>
              <a:rPr lang="fr-FR" sz="1050" i="1" dirty="0"/>
              <a:t>Illustration of the concept by Samuel Soubeyrand (INRAE)</a:t>
            </a:r>
          </a:p>
        </p:txBody>
      </p:sp>
    </p:spTree>
    <p:extLst>
      <p:ext uri="{BB962C8B-B14F-4D97-AF65-F5344CB8AC3E}">
        <p14:creationId xmlns:p14="http://schemas.microsoft.com/office/powerpoint/2010/main" val="70901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1352624-236E-6DC7-FD1B-66981B20FE4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E3982C6-A496-385A-8283-E1091EF71509}"/>
              </a:ext>
            </a:extLst>
          </p:cNvPr>
          <p:cNvSpPr>
            <a:spLocks noGrp="1"/>
          </p:cNvSpPr>
          <p:nvPr>
            <p:ph type="title"/>
          </p:nvPr>
        </p:nvSpPr>
        <p:spPr/>
        <p:txBody>
          <a:bodyPr>
            <a:normAutofit fontScale="90000"/>
          </a:bodyPr>
          <a:lstStyle/>
          <a:p>
            <a:r>
              <a:rPr lang="fr-FR" sz="2800" dirty="0"/>
              <a:t>TOOLS FOR AND DESIGN OF GLOBAL UPSTREAM SURVEILLANCE: </a:t>
            </a:r>
            <a:br>
              <a:rPr lang="fr-FR" sz="2800" dirty="0"/>
            </a:br>
            <a:r>
              <a:rPr lang="fr-FR" b="1" dirty="0"/>
              <a:t>INTERNATIONAL PLANT HEALTH MONITORING</a:t>
            </a:r>
            <a:br>
              <a:rPr lang="fr-FR" sz="2800" dirty="0"/>
            </a:br>
            <a:endParaRPr lang="fr-FR" sz="2800" dirty="0"/>
          </a:p>
        </p:txBody>
      </p:sp>
      <p:sp>
        <p:nvSpPr>
          <p:cNvPr id="4" name="Espace réservé de la date 3">
            <a:extLst>
              <a:ext uri="{FF2B5EF4-FFF2-40B4-BE49-F238E27FC236}">
                <a16:creationId xmlns:a16="http://schemas.microsoft.com/office/drawing/2014/main" id="{92107D8B-2298-EC05-BF40-DB27A586B963}"/>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F47CE51B-0F71-71CF-5309-C963D57E6DBB}"/>
              </a:ext>
            </a:extLst>
          </p:cNvPr>
          <p:cNvSpPr>
            <a:spLocks noGrp="1"/>
          </p:cNvSpPr>
          <p:nvPr>
            <p:ph type="ftr" sz="quarter" idx="11"/>
          </p:nvPr>
        </p:nvSpPr>
        <p:spPr/>
        <p:txBody>
          <a:bodyPr/>
          <a:lstStyle/>
          <a:p>
            <a:r>
              <a:rPr lang="fr-FR"/>
              <a:t>ModStatSAP Workshop </a:t>
            </a:r>
          </a:p>
        </p:txBody>
      </p:sp>
      <p:pic>
        <p:nvPicPr>
          <p:cNvPr id="7" name="Image 6">
            <a:extLst>
              <a:ext uri="{FF2B5EF4-FFF2-40B4-BE49-F238E27FC236}">
                <a16:creationId xmlns:a16="http://schemas.microsoft.com/office/drawing/2014/main" id="{A507FC18-2927-47AA-272E-6C9A47B4B3D7}"/>
              </a:ext>
            </a:extLst>
          </p:cNvPr>
          <p:cNvPicPr>
            <a:picLocks noChangeAspect="1"/>
          </p:cNvPicPr>
          <p:nvPr/>
        </p:nvPicPr>
        <p:blipFill>
          <a:blip r:embed="rId3"/>
          <a:stretch>
            <a:fillRect/>
          </a:stretch>
        </p:blipFill>
        <p:spPr bwMode="auto">
          <a:xfrm>
            <a:off x="119336" y="6077075"/>
            <a:ext cx="590496" cy="644400"/>
          </a:xfrm>
          <a:prstGeom prst="rect">
            <a:avLst/>
          </a:prstGeom>
        </p:spPr>
      </p:pic>
      <p:cxnSp>
        <p:nvCxnSpPr>
          <p:cNvPr id="9" name="Connecteur droit 8">
            <a:extLst>
              <a:ext uri="{FF2B5EF4-FFF2-40B4-BE49-F238E27FC236}">
                <a16:creationId xmlns:a16="http://schemas.microsoft.com/office/drawing/2014/main" id="{591195DE-9F8F-807D-1109-060177CC50D4}"/>
              </a:ext>
            </a:extLst>
          </p:cNvPr>
          <p:cNvCxnSpPr/>
          <p:nvPr/>
        </p:nvCxnSpPr>
        <p:spPr>
          <a:xfrm>
            <a:off x="911424" y="1340768"/>
            <a:ext cx="5544616" cy="0"/>
          </a:xfrm>
          <a:prstGeom prst="line">
            <a:avLst/>
          </a:prstGeom>
          <a:ln w="12700">
            <a:solidFill>
              <a:srgbClr val="009800"/>
            </a:solidFill>
          </a:ln>
        </p:spPr>
        <p:style>
          <a:lnRef idx="1">
            <a:schemeClr val="accent1"/>
          </a:lnRef>
          <a:fillRef idx="0">
            <a:schemeClr val="accent1"/>
          </a:fillRef>
          <a:effectRef idx="0">
            <a:schemeClr val="accent1"/>
          </a:effectRef>
          <a:fontRef idx="minor">
            <a:schemeClr val="tx1"/>
          </a:fontRef>
        </p:style>
      </p:cxnSp>
      <p:sp>
        <p:nvSpPr>
          <p:cNvPr id="13" name="Espace réservé du contenu 2">
            <a:extLst>
              <a:ext uri="{FF2B5EF4-FFF2-40B4-BE49-F238E27FC236}">
                <a16:creationId xmlns:a16="http://schemas.microsoft.com/office/drawing/2014/main" id="{5386C275-1798-2142-43D6-9B987C8EC0ED}"/>
              </a:ext>
            </a:extLst>
          </p:cNvPr>
          <p:cNvSpPr>
            <a:spLocks noGrp="1"/>
          </p:cNvSpPr>
          <p:nvPr>
            <p:ph sz="half" idx="1"/>
          </p:nvPr>
        </p:nvSpPr>
        <p:spPr>
          <a:xfrm>
            <a:off x="838200" y="1556791"/>
            <a:ext cx="5181600" cy="4936079"/>
          </a:xfrm>
          <a:solidFill>
            <a:schemeClr val="bg1"/>
          </a:solidFill>
        </p:spPr>
        <p:txBody>
          <a:bodyPr>
            <a:normAutofit/>
          </a:bodyPr>
          <a:lstStyle/>
          <a:p>
            <a:pPr marL="0" indent="0" algn="ctr">
              <a:buNone/>
            </a:pPr>
            <a:r>
              <a:rPr lang="fr-FR" sz="1800" b="1" dirty="0" err="1"/>
              <a:t>Why</a:t>
            </a:r>
            <a:r>
              <a:rPr lang="fr-FR" sz="1800" b="1" dirty="0"/>
              <a:t> </a:t>
            </a:r>
            <a:r>
              <a:rPr lang="fr-FR" sz="1800" b="1" dirty="0" err="1"/>
              <a:t>is</a:t>
            </a:r>
            <a:r>
              <a:rPr lang="fr-FR" sz="1800" b="1" dirty="0"/>
              <a:t> </a:t>
            </a:r>
            <a:r>
              <a:rPr lang="fr-FR" sz="1800" b="1" dirty="0" err="1"/>
              <a:t>it</a:t>
            </a:r>
            <a:r>
              <a:rPr lang="fr-FR" sz="1800" b="1" dirty="0"/>
              <a:t> important ?</a:t>
            </a:r>
          </a:p>
          <a:p>
            <a:r>
              <a:rPr lang="fr-FR" sz="1800" dirty="0" err="1"/>
              <a:t>Stay</a:t>
            </a:r>
            <a:r>
              <a:rPr lang="fr-FR" sz="1800" dirty="0"/>
              <a:t> up-to-date </a:t>
            </a:r>
            <a:r>
              <a:rPr lang="fr-FR" sz="1800" dirty="0" err="1"/>
              <a:t>with</a:t>
            </a:r>
            <a:r>
              <a:rPr lang="fr-FR" sz="1800" dirty="0"/>
              <a:t> the </a:t>
            </a:r>
            <a:r>
              <a:rPr lang="fr-FR" sz="1800" dirty="0" err="1"/>
              <a:t>latest</a:t>
            </a:r>
            <a:r>
              <a:rPr lang="fr-FR" sz="1800" dirty="0"/>
              <a:t> </a:t>
            </a:r>
            <a:r>
              <a:rPr lang="fr-FR" sz="1800" dirty="0" err="1"/>
              <a:t>advances</a:t>
            </a:r>
            <a:r>
              <a:rPr lang="fr-FR" sz="1800" dirty="0"/>
              <a:t> and </a:t>
            </a:r>
            <a:r>
              <a:rPr lang="fr-FR" sz="1800" dirty="0" err="1"/>
              <a:t>knowledge</a:t>
            </a:r>
            <a:r>
              <a:rPr lang="fr-FR" sz="1800" dirty="0"/>
              <a:t> </a:t>
            </a:r>
          </a:p>
          <a:p>
            <a:r>
              <a:rPr lang="fr-FR" sz="1800" dirty="0" err="1"/>
              <a:t>Detect</a:t>
            </a:r>
            <a:r>
              <a:rPr lang="fr-FR" sz="1800" dirty="0"/>
              <a:t> </a:t>
            </a:r>
            <a:r>
              <a:rPr lang="fr-FR" sz="1800" dirty="0" err="1"/>
              <a:t>weak</a:t>
            </a:r>
            <a:r>
              <a:rPr lang="fr-FR" sz="1800" dirty="0"/>
              <a:t> </a:t>
            </a:r>
            <a:r>
              <a:rPr lang="fr-FR" sz="1800" dirty="0" err="1"/>
              <a:t>signals</a:t>
            </a:r>
            <a:r>
              <a:rPr lang="fr-FR" sz="1800" dirty="0"/>
              <a:t> </a:t>
            </a:r>
          </a:p>
          <a:p>
            <a:r>
              <a:rPr lang="fr-FR" sz="1800" dirty="0"/>
              <a:t>Monitor </a:t>
            </a:r>
            <a:r>
              <a:rPr lang="fr-FR" sz="1800" dirty="0" err="1"/>
              <a:t>disease</a:t>
            </a:r>
            <a:r>
              <a:rPr lang="fr-FR" sz="1800" dirty="0"/>
              <a:t> </a:t>
            </a:r>
            <a:r>
              <a:rPr lang="fr-FR" sz="1800" dirty="0" err="1"/>
              <a:t>development</a:t>
            </a:r>
            <a:r>
              <a:rPr lang="fr-FR" sz="1800" dirty="0"/>
              <a:t> </a:t>
            </a:r>
          </a:p>
          <a:p>
            <a:r>
              <a:rPr lang="fr-FR" sz="1800" dirty="0"/>
              <a:t>Support for </a:t>
            </a:r>
            <a:r>
              <a:rPr lang="fr-FR" sz="1800" dirty="0" err="1"/>
              <a:t>risk</a:t>
            </a:r>
            <a:r>
              <a:rPr lang="fr-FR" sz="1800" dirty="0"/>
              <a:t> managers  </a:t>
            </a:r>
          </a:p>
          <a:p>
            <a:pPr marL="0" indent="0">
              <a:buNone/>
            </a:pPr>
            <a:endParaRPr lang="fr-FR" sz="1800" dirty="0"/>
          </a:p>
          <a:p>
            <a:r>
              <a:rPr lang="fr-FR" sz="1800" dirty="0" err="1"/>
              <a:t>Regulation</a:t>
            </a:r>
            <a:r>
              <a:rPr lang="fr-FR" sz="1800" dirty="0"/>
              <a:t> (EU) 2016/2031 on protective </a:t>
            </a:r>
            <a:r>
              <a:rPr lang="fr-FR" sz="1800" dirty="0" err="1"/>
              <a:t>measures</a:t>
            </a:r>
            <a:r>
              <a:rPr lang="fr-FR" sz="1800" dirty="0"/>
              <a:t> </a:t>
            </a:r>
            <a:r>
              <a:rPr lang="fr-FR" sz="1800" dirty="0" err="1"/>
              <a:t>against</a:t>
            </a:r>
            <a:r>
              <a:rPr lang="fr-FR" sz="1800" dirty="0"/>
              <a:t> </a:t>
            </a:r>
            <a:r>
              <a:rPr lang="fr-FR" sz="1800" dirty="0" err="1"/>
              <a:t>pests</a:t>
            </a:r>
            <a:r>
              <a:rPr lang="fr-FR" sz="1800" dirty="0"/>
              <a:t> of plants</a:t>
            </a:r>
          </a:p>
          <a:p>
            <a:r>
              <a:rPr lang="fr-FR" sz="1800" dirty="0" err="1"/>
              <a:t>Implementing</a:t>
            </a:r>
            <a:r>
              <a:rPr lang="fr-FR" sz="1800" dirty="0"/>
              <a:t> </a:t>
            </a:r>
            <a:r>
              <a:rPr lang="fr-FR" sz="1800" dirty="0" err="1"/>
              <a:t>Regulation</a:t>
            </a:r>
            <a:r>
              <a:rPr lang="fr-FR" sz="1800" dirty="0"/>
              <a:t> (EU) 2019/2072 setting out the </a:t>
            </a:r>
            <a:r>
              <a:rPr lang="fr-FR" sz="1800" dirty="0" err="1"/>
              <a:t>list</a:t>
            </a:r>
            <a:r>
              <a:rPr lang="fr-FR" sz="1800" dirty="0"/>
              <a:t> of Union </a:t>
            </a:r>
            <a:r>
              <a:rPr lang="fr-FR" sz="1800" dirty="0" err="1"/>
              <a:t>quarantine</a:t>
            </a:r>
            <a:r>
              <a:rPr lang="fr-FR" sz="1800" dirty="0"/>
              <a:t> </a:t>
            </a:r>
            <a:r>
              <a:rPr lang="fr-FR" sz="1800" dirty="0" err="1"/>
              <a:t>pests</a:t>
            </a:r>
            <a:r>
              <a:rPr lang="fr-FR" sz="1800" dirty="0"/>
              <a:t> (</a:t>
            </a:r>
            <a:r>
              <a:rPr lang="fr-FR" sz="1800" dirty="0" err="1"/>
              <a:t>including</a:t>
            </a:r>
            <a:r>
              <a:rPr lang="fr-FR" sz="1800" dirty="0"/>
              <a:t> 20 </a:t>
            </a:r>
            <a:r>
              <a:rPr lang="fr-FR" sz="1800" dirty="0" err="1"/>
              <a:t>priority</a:t>
            </a:r>
            <a:r>
              <a:rPr lang="fr-FR" sz="1800" dirty="0"/>
              <a:t> </a:t>
            </a:r>
            <a:r>
              <a:rPr lang="fr-FR" sz="1800" dirty="0" err="1"/>
              <a:t>pests</a:t>
            </a:r>
            <a:r>
              <a:rPr lang="fr-FR" sz="1800" dirty="0"/>
              <a:t>).</a:t>
            </a:r>
          </a:p>
          <a:p>
            <a:endParaRPr lang="fr-FR" sz="1800" dirty="0"/>
          </a:p>
        </p:txBody>
      </p:sp>
      <p:sp>
        <p:nvSpPr>
          <p:cNvPr id="14" name="Espace réservé du contenu 3">
            <a:extLst>
              <a:ext uri="{FF2B5EF4-FFF2-40B4-BE49-F238E27FC236}">
                <a16:creationId xmlns:a16="http://schemas.microsoft.com/office/drawing/2014/main" id="{B0CF0284-8B7E-6391-F468-4E0DED070FFB}"/>
              </a:ext>
            </a:extLst>
          </p:cNvPr>
          <p:cNvSpPr txBox="1">
            <a:spLocks/>
          </p:cNvSpPr>
          <p:nvPr/>
        </p:nvSpPr>
        <p:spPr>
          <a:xfrm>
            <a:off x="6172200" y="1556793"/>
            <a:ext cx="5181600" cy="4936078"/>
          </a:xfrm>
          <a:prstGeom prst="rect">
            <a:avLst/>
          </a:prstGeom>
          <a:solidFill>
            <a:schemeClr val="bg1"/>
          </a:solidFill>
        </p:spPr>
        <p:txBody>
          <a:bodyPr/>
          <a:lstStyle>
            <a:lvl1pPr marL="228600" indent="-228600" algn="l" defTabSz="914400">
              <a:lnSpc>
                <a:spcPct val="90000"/>
              </a:lnSpc>
              <a:spcBef>
                <a:spcPts val="1000"/>
              </a:spcBef>
              <a:buFont typeface="Arial"/>
              <a:buChar char="•"/>
              <a:defRPr sz="2800" b="0" i="0">
                <a:solidFill>
                  <a:schemeClr val="tx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ctr">
              <a:buNone/>
            </a:pPr>
            <a:r>
              <a:rPr lang="fr-FR" sz="1800" b="1" dirty="0" err="1"/>
              <a:t>Why</a:t>
            </a:r>
            <a:r>
              <a:rPr lang="fr-FR" sz="1800" b="1" dirty="0"/>
              <a:t> </a:t>
            </a:r>
            <a:r>
              <a:rPr lang="fr-FR" sz="1800" b="1" dirty="0" err="1"/>
              <a:t>our</a:t>
            </a:r>
            <a:r>
              <a:rPr lang="fr-FR" sz="1800" b="1" dirty="0"/>
              <a:t> </a:t>
            </a:r>
            <a:r>
              <a:rPr lang="fr-FR" sz="1800" b="1" dirty="0" err="1"/>
              <a:t>own</a:t>
            </a:r>
            <a:r>
              <a:rPr lang="fr-FR" sz="1800" b="1" dirty="0"/>
              <a:t> </a:t>
            </a:r>
            <a:r>
              <a:rPr lang="fr-FR" sz="1800" b="1" dirty="0" err="1"/>
              <a:t>tool</a:t>
            </a:r>
            <a:r>
              <a:rPr lang="fr-FR" sz="1800" b="1" dirty="0"/>
              <a:t> ?</a:t>
            </a:r>
          </a:p>
          <a:p>
            <a:pPr marL="0" indent="0">
              <a:buNone/>
            </a:pPr>
            <a:r>
              <a:rPr lang="fr-FR" sz="1800" dirty="0" err="1"/>
              <a:t>Existing</a:t>
            </a:r>
            <a:r>
              <a:rPr lang="fr-FR" sz="1800" dirty="0"/>
              <a:t> </a:t>
            </a:r>
            <a:r>
              <a:rPr lang="fr-FR" sz="1800" dirty="0" err="1"/>
              <a:t>tools</a:t>
            </a:r>
            <a:r>
              <a:rPr lang="fr-FR" sz="1800" dirty="0"/>
              <a:t> or newsletters : </a:t>
            </a:r>
          </a:p>
          <a:p>
            <a:r>
              <a:rPr lang="fr-FR" sz="1800" dirty="0"/>
              <a:t>EIOS (ex </a:t>
            </a:r>
            <a:r>
              <a:rPr lang="fr-FR" sz="1800" dirty="0" err="1"/>
              <a:t>Medysis</a:t>
            </a:r>
            <a:r>
              <a:rPr lang="fr-FR" sz="1800" dirty="0"/>
              <a:t>)</a:t>
            </a:r>
          </a:p>
          <a:p>
            <a:r>
              <a:rPr lang="fr-FR" sz="1800" dirty="0"/>
              <a:t>PADI-Web Platform (CIRAD)</a:t>
            </a:r>
          </a:p>
          <a:p>
            <a:r>
              <a:rPr lang="fr-FR" sz="1800" dirty="0" err="1"/>
              <a:t>Onclusive</a:t>
            </a:r>
            <a:r>
              <a:rPr lang="fr-FR" sz="1800" dirty="0"/>
              <a:t> Social (ex </a:t>
            </a:r>
            <a:r>
              <a:rPr lang="fr-FR" sz="1800" dirty="0" err="1"/>
              <a:t>DigiMing</a:t>
            </a:r>
            <a:r>
              <a:rPr lang="fr-FR" sz="1800" dirty="0"/>
              <a:t>)</a:t>
            </a:r>
          </a:p>
          <a:p>
            <a:r>
              <a:rPr lang="fr-FR" sz="1800" dirty="0"/>
              <a:t>EPPO </a:t>
            </a:r>
            <a:r>
              <a:rPr lang="fr-FR" sz="1800" dirty="0" err="1"/>
              <a:t>Reporting</a:t>
            </a:r>
            <a:r>
              <a:rPr lang="fr-FR" sz="1800" dirty="0"/>
              <a:t> Service</a:t>
            </a:r>
          </a:p>
          <a:p>
            <a:r>
              <a:rPr lang="fr-FR" sz="1800" dirty="0"/>
              <a:t>EUROPHYT</a:t>
            </a:r>
          </a:p>
          <a:p>
            <a:r>
              <a:rPr lang="fr-FR" sz="1800" dirty="0"/>
              <a:t>Plant Health Newsletter on Horizon </a:t>
            </a:r>
            <a:r>
              <a:rPr lang="fr-FR" sz="1800" dirty="0" err="1"/>
              <a:t>sanning</a:t>
            </a:r>
            <a:r>
              <a:rPr lang="fr-FR" sz="1800" dirty="0"/>
              <a:t> </a:t>
            </a:r>
            <a:r>
              <a:rPr lang="fr-FR" sz="1800" dirty="0" err="1"/>
              <a:t>project</a:t>
            </a:r>
            <a:r>
              <a:rPr lang="fr-FR" sz="1800" dirty="0"/>
              <a:t> (EFSA)</a:t>
            </a:r>
          </a:p>
          <a:p>
            <a:r>
              <a:rPr lang="fr-FR" sz="1800" dirty="0"/>
              <a:t>Newsletter DGAL</a:t>
            </a:r>
          </a:p>
          <a:p>
            <a:r>
              <a:rPr lang="fr-FR" sz="1800" dirty="0" err="1"/>
              <a:t>ProMED</a:t>
            </a:r>
            <a:endParaRPr lang="fr-FR" sz="1800" dirty="0"/>
          </a:p>
          <a:p>
            <a:r>
              <a:rPr lang="fr-FR" sz="1800" dirty="0"/>
              <a:t>CABI</a:t>
            </a:r>
          </a:p>
          <a:p>
            <a:pPr marL="0" indent="0">
              <a:buNone/>
            </a:pPr>
            <a:r>
              <a:rPr lang="fr-FR" sz="1800" dirty="0"/>
              <a:t>—&gt; Need a </a:t>
            </a:r>
            <a:r>
              <a:rPr lang="fr-FR" sz="1800" dirty="0" err="1"/>
              <a:t>tool</a:t>
            </a:r>
            <a:r>
              <a:rPr lang="fr-FR" sz="1800" dirty="0"/>
              <a:t> </a:t>
            </a:r>
            <a:r>
              <a:rPr lang="fr-FR" sz="1800" dirty="0" err="1"/>
              <a:t>adapted</a:t>
            </a:r>
            <a:r>
              <a:rPr lang="fr-FR" sz="1800" dirty="0"/>
              <a:t> to </a:t>
            </a:r>
            <a:r>
              <a:rPr lang="fr-FR" sz="1800" dirty="0" err="1"/>
              <a:t>our</a:t>
            </a:r>
            <a:r>
              <a:rPr lang="fr-FR" sz="1800" dirty="0"/>
              <a:t> </a:t>
            </a:r>
            <a:r>
              <a:rPr lang="fr-FR" sz="1800" dirty="0" err="1"/>
              <a:t>needs</a:t>
            </a:r>
            <a:r>
              <a:rPr lang="fr-FR" sz="1800" dirty="0"/>
              <a:t>, </a:t>
            </a:r>
            <a:r>
              <a:rPr lang="fr-FR" sz="1800" dirty="0" err="1"/>
              <a:t>easily</a:t>
            </a:r>
            <a:r>
              <a:rPr lang="fr-FR" sz="1800" dirty="0"/>
              <a:t> modifiable, </a:t>
            </a:r>
            <a:r>
              <a:rPr lang="fr-FR" sz="1800" dirty="0" err="1"/>
              <a:t>without</a:t>
            </a:r>
            <a:r>
              <a:rPr lang="fr-FR" sz="1800" dirty="0"/>
              <a:t> </a:t>
            </a:r>
            <a:r>
              <a:rPr lang="fr-FR" sz="1800" dirty="0" err="1"/>
              <a:t>technical</a:t>
            </a:r>
            <a:r>
              <a:rPr lang="fr-FR" sz="1800" dirty="0"/>
              <a:t> </a:t>
            </a:r>
            <a:r>
              <a:rPr lang="fr-FR" sz="1800" dirty="0" err="1"/>
              <a:t>dependencies</a:t>
            </a:r>
            <a:endParaRPr lang="fr-FR" sz="1800" dirty="0"/>
          </a:p>
          <a:p>
            <a:pPr marL="0" indent="0" algn="ctr">
              <a:buNone/>
            </a:pPr>
            <a:endParaRPr lang="fr-FR" sz="1800" dirty="0">
              <a:effectLst/>
            </a:endParaRPr>
          </a:p>
        </p:txBody>
      </p:sp>
      <p:pic>
        <p:nvPicPr>
          <p:cNvPr id="21508" name="Picture 4">
            <a:extLst>
              <a:ext uri="{FF2B5EF4-FFF2-40B4-BE49-F238E27FC236}">
                <a16:creationId xmlns:a16="http://schemas.microsoft.com/office/drawing/2014/main" id="{E30493A0-801E-7350-1F96-D8DB29B723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84" t="72805"/>
          <a:stretch>
            <a:fillRect/>
          </a:stretch>
        </p:blipFill>
        <p:spPr bwMode="auto">
          <a:xfrm>
            <a:off x="947976" y="5805264"/>
            <a:ext cx="4932000" cy="610267"/>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a:extLst>
              <a:ext uri="{FF2B5EF4-FFF2-40B4-BE49-F238E27FC236}">
                <a16:creationId xmlns:a16="http://schemas.microsoft.com/office/drawing/2014/main" id="{05158DF7-FE3B-B5A0-87BC-231FD1B4B95C}"/>
              </a:ext>
            </a:extLst>
          </p:cNvPr>
          <p:cNvSpPr>
            <a:spLocks noGrp="1"/>
          </p:cNvSpPr>
          <p:nvPr>
            <p:ph type="sldNum" sz="quarter" idx="12"/>
          </p:nvPr>
        </p:nvSpPr>
        <p:spPr/>
        <p:txBody>
          <a:bodyPr/>
          <a:lstStyle/>
          <a:p>
            <a:pPr>
              <a:defRPr/>
            </a:pPr>
            <a:fld id="{D790D672-BA00-0B43-97D0-8AFD030C778C}" type="slidenum">
              <a:rPr lang="fr-FR" smtClean="0"/>
              <a:t>34</a:t>
            </a:fld>
            <a:endParaRPr lang="fr-FR"/>
          </a:p>
        </p:txBody>
      </p:sp>
    </p:spTree>
    <p:extLst>
      <p:ext uri="{BB962C8B-B14F-4D97-AF65-F5344CB8AC3E}">
        <p14:creationId xmlns:p14="http://schemas.microsoft.com/office/powerpoint/2010/main" val="1855860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4EB0B-A60A-B66C-E4D8-8FD47B4ADB4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F0F8514-7020-F085-7777-EF8EEB0526A9}"/>
              </a:ext>
            </a:extLst>
          </p:cNvPr>
          <p:cNvSpPr>
            <a:spLocks noGrp="1"/>
          </p:cNvSpPr>
          <p:nvPr>
            <p:ph type="title"/>
          </p:nvPr>
        </p:nvSpPr>
        <p:spPr/>
        <p:txBody>
          <a:bodyPr>
            <a:normAutofit fontScale="90000"/>
          </a:bodyPr>
          <a:lstStyle/>
          <a:p>
            <a:r>
              <a:rPr lang="fr-FR" sz="2800" dirty="0"/>
              <a:t>TOOLS FOR AND DESIGN OF GLOBAL UPSTREAM SURVEILLANCE: </a:t>
            </a:r>
            <a:br>
              <a:rPr lang="fr-FR" sz="2800" dirty="0"/>
            </a:br>
            <a:r>
              <a:rPr lang="fr-FR" b="1" dirty="0"/>
              <a:t>INTERNATIONAL PLANT HEALTH MONITORING</a:t>
            </a:r>
            <a:br>
              <a:rPr lang="fr-FR" sz="2800" dirty="0"/>
            </a:br>
            <a:endParaRPr lang="fr-FR" sz="2800" dirty="0"/>
          </a:p>
        </p:txBody>
      </p:sp>
      <p:sp>
        <p:nvSpPr>
          <p:cNvPr id="4" name="Espace réservé de la date 3">
            <a:extLst>
              <a:ext uri="{FF2B5EF4-FFF2-40B4-BE49-F238E27FC236}">
                <a16:creationId xmlns:a16="http://schemas.microsoft.com/office/drawing/2014/main" id="{C36A3C59-FC00-2D2B-F9AE-7BABCBD3F31C}"/>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81A8DDD4-9F1D-7A99-F630-7C9D1E94F922}"/>
              </a:ext>
            </a:extLst>
          </p:cNvPr>
          <p:cNvSpPr>
            <a:spLocks noGrp="1"/>
          </p:cNvSpPr>
          <p:nvPr>
            <p:ph type="ftr" sz="quarter" idx="11"/>
          </p:nvPr>
        </p:nvSpPr>
        <p:spPr/>
        <p:txBody>
          <a:bodyPr/>
          <a:lstStyle/>
          <a:p>
            <a:r>
              <a:rPr lang="fr-FR"/>
              <a:t>ModStatSAP Workshop </a:t>
            </a:r>
          </a:p>
        </p:txBody>
      </p:sp>
      <p:pic>
        <p:nvPicPr>
          <p:cNvPr id="7" name="Image 6">
            <a:extLst>
              <a:ext uri="{FF2B5EF4-FFF2-40B4-BE49-F238E27FC236}">
                <a16:creationId xmlns:a16="http://schemas.microsoft.com/office/drawing/2014/main" id="{C9B9BB31-1D85-062A-1B31-4CFE475F777D}"/>
              </a:ext>
            </a:extLst>
          </p:cNvPr>
          <p:cNvPicPr>
            <a:picLocks noChangeAspect="1"/>
          </p:cNvPicPr>
          <p:nvPr/>
        </p:nvPicPr>
        <p:blipFill>
          <a:blip r:embed="rId3"/>
          <a:stretch>
            <a:fillRect/>
          </a:stretch>
        </p:blipFill>
        <p:spPr bwMode="auto">
          <a:xfrm>
            <a:off x="119336" y="6077075"/>
            <a:ext cx="590496" cy="644400"/>
          </a:xfrm>
          <a:prstGeom prst="rect">
            <a:avLst/>
          </a:prstGeom>
        </p:spPr>
      </p:pic>
      <p:cxnSp>
        <p:nvCxnSpPr>
          <p:cNvPr id="9" name="Connecteur droit 8">
            <a:extLst>
              <a:ext uri="{FF2B5EF4-FFF2-40B4-BE49-F238E27FC236}">
                <a16:creationId xmlns:a16="http://schemas.microsoft.com/office/drawing/2014/main" id="{10E44196-DB5D-723A-1978-E44E6A8BC974}"/>
              </a:ext>
            </a:extLst>
          </p:cNvPr>
          <p:cNvCxnSpPr/>
          <p:nvPr/>
        </p:nvCxnSpPr>
        <p:spPr>
          <a:xfrm>
            <a:off x="911424" y="1340768"/>
            <a:ext cx="5544616" cy="0"/>
          </a:xfrm>
          <a:prstGeom prst="line">
            <a:avLst/>
          </a:prstGeom>
          <a:ln w="12700">
            <a:solidFill>
              <a:srgbClr val="009800"/>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a:extLst>
              <a:ext uri="{FF2B5EF4-FFF2-40B4-BE49-F238E27FC236}">
                <a16:creationId xmlns:a16="http://schemas.microsoft.com/office/drawing/2014/main" id="{2A0BB6E5-8282-B9BA-9EA3-49EB8C60554B}"/>
              </a:ext>
            </a:extLst>
          </p:cNvPr>
          <p:cNvSpPr>
            <a:spLocks noGrp="1"/>
          </p:cNvSpPr>
          <p:nvPr>
            <p:ph type="sldNum" sz="quarter" idx="12"/>
          </p:nvPr>
        </p:nvSpPr>
        <p:spPr/>
        <p:txBody>
          <a:bodyPr/>
          <a:lstStyle/>
          <a:p>
            <a:pPr>
              <a:defRPr/>
            </a:pPr>
            <a:fld id="{D790D672-BA00-0B43-97D0-8AFD030C778C}" type="slidenum">
              <a:rPr lang="fr-FR" smtClean="0"/>
              <a:t>35</a:t>
            </a:fld>
            <a:endParaRPr lang="fr-FR"/>
          </a:p>
        </p:txBody>
      </p:sp>
      <p:pic>
        <p:nvPicPr>
          <p:cNvPr id="30760" name="Picture 40">
            <a:extLst>
              <a:ext uri="{FF2B5EF4-FFF2-40B4-BE49-F238E27FC236}">
                <a16:creationId xmlns:a16="http://schemas.microsoft.com/office/drawing/2014/main" id="{0436A1CE-98CA-C5CD-C55E-5EBB9CC4A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1447749"/>
            <a:ext cx="9912424" cy="5437635"/>
          </a:xfrm>
          <a:prstGeom prst="rect">
            <a:avLst/>
          </a:prstGeom>
          <a:solidFill>
            <a:schemeClr val="bg1"/>
          </a:solidFill>
        </p:spPr>
      </p:pic>
      <p:sp>
        <p:nvSpPr>
          <p:cNvPr id="11" name="Espace réservé du contenu 2">
            <a:extLst>
              <a:ext uri="{FF2B5EF4-FFF2-40B4-BE49-F238E27FC236}">
                <a16:creationId xmlns:a16="http://schemas.microsoft.com/office/drawing/2014/main" id="{B23358FC-9E08-38FB-7E44-6BC075E4B97C}"/>
              </a:ext>
            </a:extLst>
          </p:cNvPr>
          <p:cNvSpPr>
            <a:spLocks noGrp="1"/>
          </p:cNvSpPr>
          <p:nvPr>
            <p:ph idx="1"/>
          </p:nvPr>
        </p:nvSpPr>
        <p:spPr>
          <a:xfrm>
            <a:off x="838200" y="1825625"/>
            <a:ext cx="10515600" cy="4351338"/>
          </a:xfrm>
        </p:spPr>
        <p:txBody>
          <a:bodyPr/>
          <a:lstStyle/>
          <a:p>
            <a:r>
              <a:rPr lang="fr-FR" dirty="0"/>
              <a:t>Methods and </a:t>
            </a:r>
            <a:r>
              <a:rPr lang="fr-FR" dirty="0" err="1"/>
              <a:t>tools</a:t>
            </a:r>
            <a:endParaRPr lang="fr-FR" dirty="0"/>
          </a:p>
        </p:txBody>
      </p:sp>
    </p:spTree>
    <p:extLst>
      <p:ext uri="{BB962C8B-B14F-4D97-AF65-F5344CB8AC3E}">
        <p14:creationId xmlns:p14="http://schemas.microsoft.com/office/powerpoint/2010/main" val="3061934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DDB33-713D-38EA-9EBF-18AF8FF5BE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C234F1-CE4D-1D0B-0656-617DB4C7D9BB}"/>
              </a:ext>
            </a:extLst>
          </p:cNvPr>
          <p:cNvSpPr>
            <a:spLocks noGrp="1"/>
          </p:cNvSpPr>
          <p:nvPr>
            <p:ph type="title"/>
          </p:nvPr>
        </p:nvSpPr>
        <p:spPr/>
        <p:txBody>
          <a:bodyPr>
            <a:normAutofit fontScale="90000"/>
          </a:bodyPr>
          <a:lstStyle/>
          <a:p>
            <a:r>
              <a:rPr lang="fr-FR" sz="2800" dirty="0"/>
              <a:t>TOOLS FOR AND DESIGN OF GLOBAL UPSTREAM SURVEILLANCE: </a:t>
            </a:r>
            <a:br>
              <a:rPr lang="fr-FR" sz="2800" dirty="0"/>
            </a:br>
            <a:r>
              <a:rPr lang="fr-FR" sz="4000" b="1" dirty="0"/>
              <a:t>INTERNATIONAL PLANT HEALTH MONITORING</a:t>
            </a:r>
            <a:br>
              <a:rPr lang="fr-FR" sz="2800" dirty="0"/>
            </a:br>
            <a:endParaRPr lang="fr-FR" sz="2800" dirty="0"/>
          </a:p>
        </p:txBody>
      </p:sp>
      <p:sp>
        <p:nvSpPr>
          <p:cNvPr id="4" name="Espace réservé de la date 3">
            <a:extLst>
              <a:ext uri="{FF2B5EF4-FFF2-40B4-BE49-F238E27FC236}">
                <a16:creationId xmlns:a16="http://schemas.microsoft.com/office/drawing/2014/main" id="{AAA4A9C3-5991-59E8-8014-005BA02DBDE1}"/>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733B0F47-59B0-6200-F410-1758679B3DDF}"/>
              </a:ext>
            </a:extLst>
          </p:cNvPr>
          <p:cNvSpPr>
            <a:spLocks noGrp="1"/>
          </p:cNvSpPr>
          <p:nvPr>
            <p:ph type="ftr" sz="quarter" idx="11"/>
          </p:nvPr>
        </p:nvSpPr>
        <p:spPr/>
        <p:txBody>
          <a:bodyPr/>
          <a:lstStyle/>
          <a:p>
            <a:r>
              <a:rPr lang="fr-FR"/>
              <a:t>ModStatSAP Workshop </a:t>
            </a:r>
            <a:endParaRPr lang="fr-FR" dirty="0"/>
          </a:p>
        </p:txBody>
      </p:sp>
      <p:pic>
        <p:nvPicPr>
          <p:cNvPr id="7" name="Image 6">
            <a:extLst>
              <a:ext uri="{FF2B5EF4-FFF2-40B4-BE49-F238E27FC236}">
                <a16:creationId xmlns:a16="http://schemas.microsoft.com/office/drawing/2014/main" id="{43D82F22-5FF5-EE33-3ABC-928C91E10F00}"/>
              </a:ext>
            </a:extLst>
          </p:cNvPr>
          <p:cNvPicPr>
            <a:picLocks noChangeAspect="1"/>
          </p:cNvPicPr>
          <p:nvPr/>
        </p:nvPicPr>
        <p:blipFill>
          <a:blip r:embed="rId3"/>
          <a:stretch>
            <a:fillRect/>
          </a:stretch>
        </p:blipFill>
        <p:spPr bwMode="auto">
          <a:xfrm>
            <a:off x="119336" y="6077075"/>
            <a:ext cx="590496" cy="644400"/>
          </a:xfrm>
          <a:prstGeom prst="rect">
            <a:avLst/>
          </a:prstGeom>
        </p:spPr>
      </p:pic>
      <p:cxnSp>
        <p:nvCxnSpPr>
          <p:cNvPr id="9" name="Connecteur droit 8">
            <a:extLst>
              <a:ext uri="{FF2B5EF4-FFF2-40B4-BE49-F238E27FC236}">
                <a16:creationId xmlns:a16="http://schemas.microsoft.com/office/drawing/2014/main" id="{7005C0DF-F1E0-8DE7-E656-F4F9C85B6889}"/>
              </a:ext>
            </a:extLst>
          </p:cNvPr>
          <p:cNvCxnSpPr/>
          <p:nvPr/>
        </p:nvCxnSpPr>
        <p:spPr>
          <a:xfrm>
            <a:off x="911424" y="1340768"/>
            <a:ext cx="5544616" cy="0"/>
          </a:xfrm>
          <a:prstGeom prst="line">
            <a:avLst/>
          </a:prstGeom>
          <a:ln w="12700">
            <a:solidFill>
              <a:srgbClr val="009800"/>
            </a:solidFill>
          </a:ln>
        </p:spPr>
        <p:style>
          <a:lnRef idx="1">
            <a:schemeClr val="accent1"/>
          </a:lnRef>
          <a:fillRef idx="0">
            <a:schemeClr val="accent1"/>
          </a:fillRef>
          <a:effectRef idx="0">
            <a:schemeClr val="accent1"/>
          </a:effectRef>
          <a:fontRef idx="minor">
            <a:schemeClr val="tx1"/>
          </a:fontRef>
        </p:style>
      </p:cxnSp>
      <p:sp>
        <p:nvSpPr>
          <p:cNvPr id="11" name="Espace réservé du contenu 2">
            <a:extLst>
              <a:ext uri="{FF2B5EF4-FFF2-40B4-BE49-F238E27FC236}">
                <a16:creationId xmlns:a16="http://schemas.microsoft.com/office/drawing/2014/main" id="{6033D0E5-D0AD-4436-4DCC-808A503117BC}"/>
              </a:ext>
            </a:extLst>
          </p:cNvPr>
          <p:cNvSpPr>
            <a:spLocks noGrp="1"/>
          </p:cNvSpPr>
          <p:nvPr>
            <p:ph idx="1"/>
          </p:nvPr>
        </p:nvSpPr>
        <p:spPr>
          <a:xfrm>
            <a:off x="838200" y="1825625"/>
            <a:ext cx="6629399" cy="4351338"/>
          </a:xfrm>
        </p:spPr>
        <p:txBody>
          <a:bodyPr>
            <a:normAutofit/>
          </a:bodyPr>
          <a:lstStyle/>
          <a:p>
            <a:r>
              <a:rPr lang="fr-FR" dirty="0"/>
              <a:t>Productions</a:t>
            </a:r>
          </a:p>
          <a:p>
            <a:endParaRPr lang="fr-FR" dirty="0"/>
          </a:p>
        </p:txBody>
      </p:sp>
      <p:pic>
        <p:nvPicPr>
          <p:cNvPr id="31748" name="Picture 4">
            <a:extLst>
              <a:ext uri="{FF2B5EF4-FFF2-40B4-BE49-F238E27FC236}">
                <a16:creationId xmlns:a16="http://schemas.microsoft.com/office/drawing/2014/main" id="{C7CDC627-61D1-19D7-608B-CD64F0504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5916" y="1905749"/>
            <a:ext cx="36576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a:extLst>
              <a:ext uri="{FF2B5EF4-FFF2-40B4-BE49-F238E27FC236}">
                <a16:creationId xmlns:a16="http://schemas.microsoft.com/office/drawing/2014/main" id="{B32B6C85-1CE9-6E97-B2A6-4F0CDB374C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0716" y="136525"/>
            <a:ext cx="1882800" cy="1882801"/>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a:extLst>
              <a:ext uri="{FF2B5EF4-FFF2-40B4-BE49-F238E27FC236}">
                <a16:creationId xmlns:a16="http://schemas.microsoft.com/office/drawing/2014/main" id="{F7314E7F-985D-8EEC-B584-5624BF11F112}"/>
              </a:ext>
            </a:extLst>
          </p:cNvPr>
          <p:cNvSpPr>
            <a:spLocks noGrp="1"/>
          </p:cNvSpPr>
          <p:nvPr>
            <p:ph type="sldNum" sz="quarter" idx="12"/>
          </p:nvPr>
        </p:nvSpPr>
        <p:spPr/>
        <p:txBody>
          <a:bodyPr/>
          <a:lstStyle/>
          <a:p>
            <a:pPr>
              <a:defRPr/>
            </a:pPr>
            <a:fld id="{D790D672-BA00-0B43-97D0-8AFD030C778C}" type="slidenum">
              <a:rPr lang="fr-FR" smtClean="0"/>
              <a:t>36</a:t>
            </a:fld>
            <a:endParaRPr lang="fr-FR"/>
          </a:p>
        </p:txBody>
      </p:sp>
      <p:sp>
        <p:nvSpPr>
          <p:cNvPr id="10" name="ZoneTexte 9">
            <a:extLst>
              <a:ext uri="{FF2B5EF4-FFF2-40B4-BE49-F238E27FC236}">
                <a16:creationId xmlns:a16="http://schemas.microsoft.com/office/drawing/2014/main" id="{EC784E61-8CB2-0D29-4556-3EDD12D7A9D2}"/>
              </a:ext>
            </a:extLst>
          </p:cNvPr>
          <p:cNvSpPr txBox="1"/>
          <p:nvPr/>
        </p:nvSpPr>
        <p:spPr>
          <a:xfrm>
            <a:off x="5646011" y="2726922"/>
            <a:ext cx="6103088" cy="954107"/>
          </a:xfrm>
          <a:prstGeom prst="rect">
            <a:avLst/>
          </a:prstGeom>
          <a:noFill/>
        </p:spPr>
        <p:txBody>
          <a:bodyPr wrap="square">
            <a:spAutoFit/>
          </a:bodyPr>
          <a:lstStyle/>
          <a:p>
            <a:r>
              <a:rPr lang="fr-FR" sz="2800" dirty="0" err="1"/>
              <a:t>Monthly</a:t>
            </a:r>
            <a:r>
              <a:rPr lang="fr-FR" sz="2800" dirty="0"/>
              <a:t> </a:t>
            </a:r>
            <a:r>
              <a:rPr lang="fr-FR" sz="2800" dirty="0" err="1"/>
              <a:t>synthesis</a:t>
            </a:r>
            <a:r>
              <a:rPr lang="fr-FR" sz="2800" dirty="0"/>
              <a:t> and </a:t>
            </a:r>
            <a:r>
              <a:rPr lang="fr-FR" sz="2800" dirty="0" err="1"/>
              <a:t>interpretation</a:t>
            </a:r>
            <a:r>
              <a:rPr lang="fr-FR" sz="2800" dirty="0"/>
              <a:t> of </a:t>
            </a:r>
            <a:r>
              <a:rPr lang="fr-FR" sz="2800" dirty="0" err="1"/>
              <a:t>sanitary</a:t>
            </a:r>
            <a:r>
              <a:rPr lang="fr-FR" sz="2800" dirty="0"/>
              <a:t> news</a:t>
            </a:r>
          </a:p>
        </p:txBody>
      </p:sp>
      <p:sp>
        <p:nvSpPr>
          <p:cNvPr id="12" name="ZoneTexte 11">
            <a:extLst>
              <a:ext uri="{FF2B5EF4-FFF2-40B4-BE49-F238E27FC236}">
                <a16:creationId xmlns:a16="http://schemas.microsoft.com/office/drawing/2014/main" id="{775FA030-1FA8-7974-D6D6-4DF0BD860E8F}"/>
              </a:ext>
            </a:extLst>
          </p:cNvPr>
          <p:cNvSpPr txBox="1"/>
          <p:nvPr/>
        </p:nvSpPr>
        <p:spPr>
          <a:xfrm>
            <a:off x="119336" y="2663874"/>
            <a:ext cx="4182177" cy="983963"/>
          </a:xfrm>
          <a:prstGeom prst="rect">
            <a:avLst/>
          </a:prstGeom>
          <a:noFill/>
        </p:spPr>
        <p:txBody>
          <a:bodyPr wrap="square">
            <a:spAutoFit/>
          </a:bodyPr>
          <a:lstStyle/>
          <a:p>
            <a:r>
              <a:rPr lang="fr-FR" sz="2800" dirty="0"/>
              <a:t>Weekly </a:t>
            </a:r>
            <a:r>
              <a:rPr lang="fr-FR" sz="2800" dirty="0" err="1"/>
              <a:t>review</a:t>
            </a:r>
            <a:r>
              <a:rPr lang="fr-FR" sz="2800" dirty="0"/>
              <a:t> of </a:t>
            </a:r>
            <a:r>
              <a:rPr lang="fr-FR" sz="2800" dirty="0" err="1"/>
              <a:t>sanitary</a:t>
            </a:r>
            <a:r>
              <a:rPr lang="fr-FR" sz="2800" dirty="0"/>
              <a:t> news </a:t>
            </a:r>
            <a:r>
              <a:rPr lang="fr-FR" sz="2800" dirty="0" err="1"/>
              <a:t>with</a:t>
            </a:r>
            <a:r>
              <a:rPr lang="fr-FR" sz="2800" dirty="0"/>
              <a:t> concise items</a:t>
            </a:r>
          </a:p>
        </p:txBody>
      </p:sp>
      <p:pic>
        <p:nvPicPr>
          <p:cNvPr id="31752" name="Picture 8">
            <a:extLst>
              <a:ext uri="{FF2B5EF4-FFF2-40B4-BE49-F238E27FC236}">
                <a16:creationId xmlns:a16="http://schemas.microsoft.com/office/drawing/2014/main" id="{BC6F9DDA-30CA-A6EF-8DC1-AAC1AE5563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6040" y="3852850"/>
            <a:ext cx="4846941" cy="2235399"/>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a:extLst>
              <a:ext uri="{FF2B5EF4-FFF2-40B4-BE49-F238E27FC236}">
                <a16:creationId xmlns:a16="http://schemas.microsoft.com/office/drawing/2014/main" id="{1AEB95B1-B448-DF46-10E4-D5A4CE87F0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074" y="3770676"/>
            <a:ext cx="4769476" cy="212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211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4A7F6-F062-3725-3B8D-77CA1893D5DC}"/>
            </a:ext>
          </a:extLst>
        </p:cNvPr>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DBC8F3F2-2D9F-9EF2-B44B-09C865E8C325}"/>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BF5DE61E-9414-C4EA-5DFD-F2F6AF1FA2F0}"/>
              </a:ext>
            </a:extLst>
          </p:cNvPr>
          <p:cNvSpPr>
            <a:spLocks noGrp="1"/>
          </p:cNvSpPr>
          <p:nvPr>
            <p:ph type="ftr" sz="quarter" idx="11"/>
          </p:nvPr>
        </p:nvSpPr>
        <p:spPr/>
        <p:txBody>
          <a:bodyPr/>
          <a:lstStyle/>
          <a:p>
            <a:r>
              <a:rPr lang="fr-FR"/>
              <a:t>ModStatSAP Workshop </a:t>
            </a:r>
          </a:p>
        </p:txBody>
      </p:sp>
      <p:sp>
        <p:nvSpPr>
          <p:cNvPr id="6" name="Espace réservé du numéro de diapositive 5">
            <a:extLst>
              <a:ext uri="{FF2B5EF4-FFF2-40B4-BE49-F238E27FC236}">
                <a16:creationId xmlns:a16="http://schemas.microsoft.com/office/drawing/2014/main" id="{01A617B2-1861-E272-069E-246E3204EDBB}"/>
              </a:ext>
            </a:extLst>
          </p:cNvPr>
          <p:cNvSpPr>
            <a:spLocks noGrp="1"/>
          </p:cNvSpPr>
          <p:nvPr>
            <p:ph type="sldNum" sz="quarter" idx="12"/>
          </p:nvPr>
        </p:nvSpPr>
        <p:spPr/>
        <p:txBody>
          <a:bodyPr/>
          <a:lstStyle/>
          <a:p>
            <a:pPr>
              <a:defRPr/>
            </a:pPr>
            <a:fld id="{D790D672-BA00-0B43-97D0-8AFD030C778C}" type="slidenum">
              <a:rPr lang="fr-FR" smtClean="0"/>
              <a:t>37</a:t>
            </a:fld>
            <a:endParaRPr lang="fr-FR"/>
          </a:p>
        </p:txBody>
      </p:sp>
      <p:pic>
        <p:nvPicPr>
          <p:cNvPr id="7" name="Image 6">
            <a:extLst>
              <a:ext uri="{FF2B5EF4-FFF2-40B4-BE49-F238E27FC236}">
                <a16:creationId xmlns:a16="http://schemas.microsoft.com/office/drawing/2014/main" id="{E0C0D551-7537-C27A-0BB9-5E569A890103}"/>
              </a:ext>
            </a:extLst>
          </p:cNvPr>
          <p:cNvPicPr>
            <a:picLocks noChangeAspect="1"/>
          </p:cNvPicPr>
          <p:nvPr/>
        </p:nvPicPr>
        <p:blipFill>
          <a:blip r:embed="rId3"/>
          <a:stretch>
            <a:fillRect/>
          </a:stretch>
        </p:blipFill>
        <p:spPr bwMode="auto">
          <a:xfrm>
            <a:off x="119336" y="6077075"/>
            <a:ext cx="590496" cy="644400"/>
          </a:xfrm>
          <a:prstGeom prst="rect">
            <a:avLst/>
          </a:prstGeom>
        </p:spPr>
      </p:pic>
      <p:cxnSp>
        <p:nvCxnSpPr>
          <p:cNvPr id="9" name="Connecteur droit 8">
            <a:extLst>
              <a:ext uri="{FF2B5EF4-FFF2-40B4-BE49-F238E27FC236}">
                <a16:creationId xmlns:a16="http://schemas.microsoft.com/office/drawing/2014/main" id="{F2AE1286-944D-5CE9-F236-906D4C275371}"/>
              </a:ext>
            </a:extLst>
          </p:cNvPr>
          <p:cNvCxnSpPr/>
          <p:nvPr/>
        </p:nvCxnSpPr>
        <p:spPr>
          <a:xfrm>
            <a:off x="911424" y="1340768"/>
            <a:ext cx="5544616" cy="0"/>
          </a:xfrm>
          <a:prstGeom prst="line">
            <a:avLst/>
          </a:prstGeom>
          <a:ln w="12700">
            <a:solidFill>
              <a:srgbClr val="009800"/>
            </a:solidFill>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582A406A-0E70-16C3-5825-F9EC3EB16C4B}"/>
              </a:ext>
            </a:extLst>
          </p:cNvPr>
          <p:cNvSpPr>
            <a:spLocks noGrp="1"/>
          </p:cNvSpPr>
          <p:nvPr>
            <p:ph type="title"/>
          </p:nvPr>
        </p:nvSpPr>
        <p:spPr>
          <a:xfrm>
            <a:off x="838200" y="365125"/>
            <a:ext cx="10515600" cy="1325563"/>
          </a:xfrm>
        </p:spPr>
        <p:txBody>
          <a:bodyPr>
            <a:normAutofit/>
          </a:bodyPr>
          <a:lstStyle/>
          <a:p>
            <a:r>
              <a:rPr lang="fr-FR" sz="2800" dirty="0"/>
              <a:t>TOOLS FOR AND DESIGN OF FOCUSED UPSTREAM SURVEILLANCE:</a:t>
            </a:r>
            <a:br>
              <a:rPr lang="fr-FR" sz="2800" dirty="0"/>
            </a:br>
            <a:r>
              <a:rPr lang="fr-FR" sz="2800" b="1" dirty="0"/>
              <a:t>SURVEILLANCE OF PINE NEMATODE</a:t>
            </a:r>
            <a:br>
              <a:rPr lang="fr-FR" sz="2800" dirty="0"/>
            </a:br>
            <a:endParaRPr lang="fr-FR" sz="2800" dirty="0"/>
          </a:p>
        </p:txBody>
      </p:sp>
      <p:pic>
        <p:nvPicPr>
          <p:cNvPr id="11" name="Picture 18" descr="ésultat de recherche d'images pour &quot;nématode du pin&quot;">
            <a:extLst>
              <a:ext uri="{FF2B5EF4-FFF2-40B4-BE49-F238E27FC236}">
                <a16:creationId xmlns:a16="http://schemas.microsoft.com/office/drawing/2014/main" id="{EBEB024A-E5FD-3EDE-B56E-4E67F027A599}"/>
              </a:ext>
            </a:extLst>
          </p:cNvPr>
          <p:cNvPicPr>
            <a:picLocks noChangeAspect="1" noChangeArrowheads="1"/>
          </p:cNvPicPr>
          <p:nvPr/>
        </p:nvPicPr>
        <p:blipFill>
          <a:blip r:embed="rId4"/>
          <a:stretch/>
        </p:blipFill>
        <p:spPr bwMode="auto">
          <a:xfrm>
            <a:off x="9768408" y="870362"/>
            <a:ext cx="2244434" cy="1262494"/>
          </a:xfrm>
          <a:prstGeom prst="rect">
            <a:avLst/>
          </a:prstGeom>
          <a:noFill/>
          <a:effectLst>
            <a:outerShdw blurRad="50800" dist="38100" dir="5400000" algn="t" rotWithShape="0">
              <a:prstClr val="black">
                <a:alpha val="40000"/>
              </a:prstClr>
            </a:outerShdw>
          </a:effectLst>
        </p:spPr>
      </p:pic>
      <p:sp>
        <p:nvSpPr>
          <p:cNvPr id="12" name="ZoneTexte 11">
            <a:extLst>
              <a:ext uri="{FF2B5EF4-FFF2-40B4-BE49-F238E27FC236}">
                <a16:creationId xmlns:a16="http://schemas.microsoft.com/office/drawing/2014/main" id="{0EF75981-29D9-50BE-5081-FDE80B631F8F}"/>
              </a:ext>
            </a:extLst>
          </p:cNvPr>
          <p:cNvSpPr txBox="1"/>
          <p:nvPr/>
        </p:nvSpPr>
        <p:spPr bwMode="auto">
          <a:xfrm>
            <a:off x="9735008" y="811833"/>
            <a:ext cx="2616192" cy="276999"/>
          </a:xfrm>
          <a:prstGeom prst="rect">
            <a:avLst/>
          </a:prstGeom>
          <a:noFill/>
        </p:spPr>
        <p:txBody>
          <a:bodyPr wrap="square" rtlCol="0">
            <a:spAutoFit/>
          </a:bodyPr>
          <a:lstStyle/>
          <a:p>
            <a:pPr>
              <a:defRPr/>
            </a:pPr>
            <a:r>
              <a:rPr lang="fr-FR" sz="1200" i="1" dirty="0" err="1">
                <a:solidFill>
                  <a:schemeClr val="bg1"/>
                </a:solidFill>
              </a:rPr>
              <a:t>Bursaphelenchus</a:t>
            </a:r>
            <a:r>
              <a:rPr lang="fr-FR" sz="1200" i="1" dirty="0">
                <a:solidFill>
                  <a:schemeClr val="bg1"/>
                </a:solidFill>
              </a:rPr>
              <a:t> </a:t>
            </a:r>
            <a:r>
              <a:rPr lang="fr-FR" sz="1200" i="1" dirty="0" err="1">
                <a:solidFill>
                  <a:schemeClr val="bg1"/>
                </a:solidFill>
              </a:rPr>
              <a:t>xylophilus</a:t>
            </a:r>
            <a:endParaRPr lang="fr-FR" sz="1200" i="1" dirty="0">
              <a:solidFill>
                <a:schemeClr val="bg1"/>
              </a:solidFill>
            </a:endParaRPr>
          </a:p>
        </p:txBody>
      </p:sp>
      <p:sp>
        <p:nvSpPr>
          <p:cNvPr id="13" name="ZoneTexte 12">
            <a:extLst>
              <a:ext uri="{FF2B5EF4-FFF2-40B4-BE49-F238E27FC236}">
                <a16:creationId xmlns:a16="http://schemas.microsoft.com/office/drawing/2014/main" id="{99AF09CF-DA36-212A-9815-89AF81996BA5}"/>
              </a:ext>
            </a:extLst>
          </p:cNvPr>
          <p:cNvSpPr txBox="1"/>
          <p:nvPr/>
        </p:nvSpPr>
        <p:spPr bwMode="auto">
          <a:xfrm>
            <a:off x="695400" y="1547500"/>
            <a:ext cx="6718506" cy="369332"/>
          </a:xfrm>
          <a:prstGeom prst="rect">
            <a:avLst/>
          </a:prstGeom>
          <a:noFill/>
        </p:spPr>
        <p:txBody>
          <a:bodyPr wrap="none" rtlCol="0">
            <a:spAutoFit/>
          </a:bodyPr>
          <a:lstStyle/>
          <a:p>
            <a:r>
              <a:rPr lang="fr-FR" b="1" i="1" dirty="0" err="1"/>
              <a:t>Bursaphelenchus</a:t>
            </a:r>
            <a:r>
              <a:rPr lang="fr-FR" b="1" i="1" dirty="0"/>
              <a:t> </a:t>
            </a:r>
            <a:r>
              <a:rPr lang="fr-FR" b="1" i="1" dirty="0" err="1"/>
              <a:t>xylophilus</a:t>
            </a:r>
            <a:r>
              <a:rPr lang="fr-FR" b="1" i="1" dirty="0">
                <a:latin typeface="Doppio One"/>
              </a:rPr>
              <a:t>: </a:t>
            </a:r>
            <a:r>
              <a:rPr lang="fr-FR" dirty="0"/>
              <a:t>Causal agent of Pine </a:t>
            </a:r>
            <a:r>
              <a:rPr lang="fr-FR" dirty="0" err="1"/>
              <a:t>Wilt</a:t>
            </a:r>
            <a:r>
              <a:rPr lang="fr-FR" dirty="0"/>
              <a:t> </a:t>
            </a:r>
            <a:r>
              <a:rPr lang="fr-FR" dirty="0" err="1"/>
              <a:t>Disease</a:t>
            </a:r>
            <a:r>
              <a:rPr lang="fr-FR" dirty="0"/>
              <a:t> (PWD)</a:t>
            </a:r>
          </a:p>
        </p:txBody>
      </p:sp>
      <p:sp>
        <p:nvSpPr>
          <p:cNvPr id="14" name="ZoneTexte 13">
            <a:extLst>
              <a:ext uri="{FF2B5EF4-FFF2-40B4-BE49-F238E27FC236}">
                <a16:creationId xmlns:a16="http://schemas.microsoft.com/office/drawing/2014/main" id="{442DE546-C7B6-1DF6-AD7F-08F84A566ECD}"/>
              </a:ext>
            </a:extLst>
          </p:cNvPr>
          <p:cNvSpPr txBox="1"/>
          <p:nvPr/>
        </p:nvSpPr>
        <p:spPr bwMode="auto">
          <a:xfrm>
            <a:off x="896786" y="2416130"/>
            <a:ext cx="840295" cy="276999"/>
          </a:xfrm>
          <a:prstGeom prst="rect">
            <a:avLst/>
          </a:prstGeom>
          <a:noFill/>
        </p:spPr>
        <p:txBody>
          <a:bodyPr wrap="none" rtlCol="0">
            <a:spAutoFit/>
          </a:bodyPr>
          <a:lstStyle/>
          <a:p>
            <a:r>
              <a:rPr lang="fr-FR" sz="1200" dirty="0">
                <a:latin typeface="Century Gothic" panose="020B0502020202020204" pitchFamily="34" charset="0"/>
                <a:cs typeface="Courier New" panose="02070309020205020404" pitchFamily="49" charset="0"/>
              </a:rPr>
              <a:t>Infection</a:t>
            </a:r>
          </a:p>
        </p:txBody>
      </p:sp>
      <p:cxnSp>
        <p:nvCxnSpPr>
          <p:cNvPr id="15" name="Connecteur droit avec flèche 14">
            <a:extLst>
              <a:ext uri="{FF2B5EF4-FFF2-40B4-BE49-F238E27FC236}">
                <a16:creationId xmlns:a16="http://schemas.microsoft.com/office/drawing/2014/main" id="{8685C208-DA12-02AC-3A6B-C55E7185211E}"/>
              </a:ext>
            </a:extLst>
          </p:cNvPr>
          <p:cNvCxnSpPr>
            <a:cxnSpLocks/>
            <a:stCxn id="14" idx="3"/>
            <a:endCxn id="16" idx="1"/>
          </p:cNvCxnSpPr>
          <p:nvPr/>
        </p:nvCxnSpPr>
        <p:spPr bwMode="auto">
          <a:xfrm>
            <a:off x="1737081" y="2554630"/>
            <a:ext cx="7043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45162C2C-C877-A75F-0703-BEAC9E12B3EB}"/>
              </a:ext>
            </a:extLst>
          </p:cNvPr>
          <p:cNvSpPr txBox="1"/>
          <p:nvPr/>
        </p:nvSpPr>
        <p:spPr bwMode="auto">
          <a:xfrm>
            <a:off x="2441404" y="2139131"/>
            <a:ext cx="1224136" cy="830997"/>
          </a:xfrm>
          <a:prstGeom prst="rect">
            <a:avLst/>
          </a:prstGeom>
          <a:noFill/>
        </p:spPr>
        <p:txBody>
          <a:bodyPr wrap="square" rtlCol="0">
            <a:spAutoFit/>
          </a:bodyPr>
          <a:lstStyle/>
          <a:p>
            <a:r>
              <a:rPr lang="fr-FR" sz="1200" dirty="0">
                <a:latin typeface="Century Gothic" panose="020B0502020202020204" pitchFamily="34" charset="0"/>
                <a:cs typeface="Courier New" panose="02070309020205020404" pitchFamily="49" charset="0"/>
              </a:rPr>
              <a:t>Multiplication in the conductive </a:t>
            </a:r>
            <a:r>
              <a:rPr lang="fr-FR" sz="1200" dirty="0" err="1">
                <a:latin typeface="Century Gothic" panose="020B0502020202020204" pitchFamily="34" charset="0"/>
                <a:cs typeface="Courier New" panose="02070309020205020404" pitchFamily="49" charset="0"/>
              </a:rPr>
              <a:t>vessels</a:t>
            </a:r>
            <a:endParaRPr lang="fr-FR" sz="1200" dirty="0">
              <a:latin typeface="Century Gothic" panose="020B0502020202020204" pitchFamily="34" charset="0"/>
              <a:cs typeface="Courier New" panose="02070309020205020404" pitchFamily="49" charset="0"/>
            </a:endParaRPr>
          </a:p>
        </p:txBody>
      </p:sp>
      <p:sp>
        <p:nvSpPr>
          <p:cNvPr id="17" name="ZoneTexte 16">
            <a:extLst>
              <a:ext uri="{FF2B5EF4-FFF2-40B4-BE49-F238E27FC236}">
                <a16:creationId xmlns:a16="http://schemas.microsoft.com/office/drawing/2014/main" id="{7602CA53-A929-4C8F-7A41-26644853BC4A}"/>
              </a:ext>
            </a:extLst>
          </p:cNvPr>
          <p:cNvSpPr txBox="1"/>
          <p:nvPr/>
        </p:nvSpPr>
        <p:spPr bwMode="auto">
          <a:xfrm>
            <a:off x="4568731" y="2240473"/>
            <a:ext cx="1224136" cy="646331"/>
          </a:xfrm>
          <a:prstGeom prst="rect">
            <a:avLst/>
          </a:prstGeom>
          <a:noFill/>
        </p:spPr>
        <p:txBody>
          <a:bodyPr wrap="square" rtlCol="0">
            <a:spAutoFit/>
          </a:bodyPr>
          <a:lstStyle/>
          <a:p>
            <a:r>
              <a:rPr lang="fr-FR" sz="1200" dirty="0">
                <a:latin typeface="Century Gothic" panose="020B0502020202020204" pitchFamily="34" charset="0"/>
                <a:cs typeface="Courier New" panose="02070309020205020404" pitchFamily="49" charset="0"/>
              </a:rPr>
              <a:t>Stop of the soap circulation</a:t>
            </a:r>
          </a:p>
        </p:txBody>
      </p:sp>
      <p:sp>
        <p:nvSpPr>
          <p:cNvPr id="18" name="ZoneTexte 17">
            <a:extLst>
              <a:ext uri="{FF2B5EF4-FFF2-40B4-BE49-F238E27FC236}">
                <a16:creationId xmlns:a16="http://schemas.microsoft.com/office/drawing/2014/main" id="{41FB194A-E436-1ADF-69FF-58EE84A90150}"/>
              </a:ext>
            </a:extLst>
          </p:cNvPr>
          <p:cNvSpPr txBox="1"/>
          <p:nvPr/>
        </p:nvSpPr>
        <p:spPr bwMode="auto">
          <a:xfrm>
            <a:off x="6418337" y="2323796"/>
            <a:ext cx="1549871" cy="461665"/>
          </a:xfrm>
          <a:prstGeom prst="rect">
            <a:avLst/>
          </a:prstGeom>
          <a:noFill/>
        </p:spPr>
        <p:txBody>
          <a:bodyPr wrap="square" rtlCol="0">
            <a:spAutoFit/>
          </a:bodyPr>
          <a:lstStyle/>
          <a:p>
            <a:r>
              <a:rPr lang="fr-FR" sz="1200" dirty="0" err="1">
                <a:latin typeface="Century Gothic" panose="020B0502020202020204" pitchFamily="34" charset="0"/>
                <a:cs typeface="Courier New" panose="02070309020205020404" pitchFamily="49" charset="0"/>
              </a:rPr>
              <a:t>Wilt</a:t>
            </a:r>
            <a:r>
              <a:rPr lang="fr-FR" sz="1200" dirty="0">
                <a:latin typeface="Century Gothic" panose="020B0502020202020204" pitchFamily="34" charset="0"/>
                <a:cs typeface="Courier New" panose="02070309020205020404" pitchFamily="49" charset="0"/>
              </a:rPr>
              <a:t> and </a:t>
            </a:r>
            <a:r>
              <a:rPr lang="fr-FR" sz="1200" dirty="0" err="1">
                <a:latin typeface="Century Gothic" panose="020B0502020202020204" pitchFamily="34" charset="0"/>
                <a:cs typeface="Courier New" panose="02070309020205020404" pitchFamily="49" charset="0"/>
              </a:rPr>
              <a:t>death</a:t>
            </a:r>
            <a:r>
              <a:rPr lang="fr-FR" sz="1200" dirty="0">
                <a:latin typeface="Century Gothic" panose="020B0502020202020204" pitchFamily="34" charset="0"/>
                <a:cs typeface="Courier New" panose="02070309020205020404" pitchFamily="49" charset="0"/>
              </a:rPr>
              <a:t> of the </a:t>
            </a:r>
            <a:r>
              <a:rPr lang="fr-FR" sz="1200" dirty="0" err="1">
                <a:latin typeface="Century Gothic" panose="020B0502020202020204" pitchFamily="34" charset="0"/>
                <a:cs typeface="Courier New" panose="02070309020205020404" pitchFamily="49" charset="0"/>
              </a:rPr>
              <a:t>tree</a:t>
            </a:r>
            <a:endParaRPr lang="fr-FR" sz="1200" dirty="0">
              <a:latin typeface="Century Gothic" panose="020B0502020202020204" pitchFamily="34" charset="0"/>
              <a:cs typeface="Courier New" panose="02070309020205020404" pitchFamily="49" charset="0"/>
            </a:endParaRPr>
          </a:p>
        </p:txBody>
      </p:sp>
      <p:cxnSp>
        <p:nvCxnSpPr>
          <p:cNvPr id="19" name="Connecteur droit avec flèche 18">
            <a:extLst>
              <a:ext uri="{FF2B5EF4-FFF2-40B4-BE49-F238E27FC236}">
                <a16:creationId xmlns:a16="http://schemas.microsoft.com/office/drawing/2014/main" id="{DAD2E9CB-D1F4-AB8E-38A9-E02C94D28469}"/>
              </a:ext>
            </a:extLst>
          </p:cNvPr>
          <p:cNvCxnSpPr>
            <a:cxnSpLocks/>
            <a:stCxn id="16" idx="3"/>
            <a:endCxn id="17" idx="1"/>
          </p:cNvCxnSpPr>
          <p:nvPr/>
        </p:nvCxnSpPr>
        <p:spPr bwMode="auto">
          <a:xfrm>
            <a:off x="3665540" y="2554630"/>
            <a:ext cx="903191" cy="9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04F9D1DC-7DD9-814B-BB89-D03B74ECDD48}"/>
              </a:ext>
            </a:extLst>
          </p:cNvPr>
          <p:cNvCxnSpPr>
            <a:cxnSpLocks/>
            <a:stCxn id="17" idx="3"/>
            <a:endCxn id="18" idx="1"/>
          </p:cNvCxnSpPr>
          <p:nvPr/>
        </p:nvCxnSpPr>
        <p:spPr bwMode="auto">
          <a:xfrm flipV="1">
            <a:off x="5792867" y="2554629"/>
            <a:ext cx="625470" cy="9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8900D518-F5A7-D54A-3624-8B71947E8AEA}"/>
              </a:ext>
            </a:extLst>
          </p:cNvPr>
          <p:cNvPicPr>
            <a:picLocks noChangeAspect="1"/>
          </p:cNvPicPr>
          <p:nvPr/>
        </p:nvPicPr>
        <p:blipFill>
          <a:blip r:embed="rId5"/>
          <a:stretch>
            <a:fillRect/>
          </a:stretch>
        </p:blipFill>
        <p:spPr bwMode="auto">
          <a:xfrm>
            <a:off x="8150919" y="2243151"/>
            <a:ext cx="3662561" cy="1977937"/>
          </a:xfrm>
          <a:prstGeom prst="rect">
            <a:avLst/>
          </a:prstGeom>
        </p:spPr>
      </p:pic>
      <p:sp>
        <p:nvSpPr>
          <p:cNvPr id="22" name="ZoneTexte 21">
            <a:extLst>
              <a:ext uri="{FF2B5EF4-FFF2-40B4-BE49-F238E27FC236}">
                <a16:creationId xmlns:a16="http://schemas.microsoft.com/office/drawing/2014/main" id="{BAFAA46E-E7BF-9AE6-BFE8-55CC4867C94D}"/>
              </a:ext>
            </a:extLst>
          </p:cNvPr>
          <p:cNvSpPr txBox="1"/>
          <p:nvPr/>
        </p:nvSpPr>
        <p:spPr bwMode="auto">
          <a:xfrm>
            <a:off x="8256676" y="3591706"/>
            <a:ext cx="2638864" cy="276999"/>
          </a:xfrm>
          <a:prstGeom prst="rect">
            <a:avLst/>
          </a:prstGeom>
          <a:solidFill>
            <a:schemeClr val="bg1"/>
          </a:solidFill>
        </p:spPr>
        <p:txBody>
          <a:bodyPr wrap="none" rtlCol="0">
            <a:spAutoFit/>
          </a:bodyPr>
          <a:lstStyle/>
          <a:p>
            <a:r>
              <a:rPr lang="fr-FR" sz="1200" dirty="0"/>
              <a:t>An </a:t>
            </a:r>
            <a:r>
              <a:rPr lang="fr-FR" sz="1200" dirty="0" err="1"/>
              <a:t>infected</a:t>
            </a:r>
            <a:r>
              <a:rPr lang="fr-FR" sz="1200" dirty="0"/>
              <a:t> </a:t>
            </a:r>
            <a:r>
              <a:rPr lang="fr-FR" sz="1200" dirty="0" err="1"/>
              <a:t>tree</a:t>
            </a:r>
            <a:r>
              <a:rPr lang="fr-FR" sz="1200" dirty="0"/>
              <a:t> can die in a few </a:t>
            </a:r>
            <a:r>
              <a:rPr lang="fr-FR" sz="1200" dirty="0" err="1"/>
              <a:t>weeks</a:t>
            </a:r>
            <a:endParaRPr lang="fr-FR" sz="1200" dirty="0"/>
          </a:p>
        </p:txBody>
      </p:sp>
      <p:sp>
        <p:nvSpPr>
          <p:cNvPr id="23" name="ZoneTexte 22">
            <a:extLst>
              <a:ext uri="{FF2B5EF4-FFF2-40B4-BE49-F238E27FC236}">
                <a16:creationId xmlns:a16="http://schemas.microsoft.com/office/drawing/2014/main" id="{ECF8B3DE-69ED-62ED-73DC-1E8225BC7EBF}"/>
              </a:ext>
            </a:extLst>
          </p:cNvPr>
          <p:cNvSpPr txBox="1"/>
          <p:nvPr/>
        </p:nvSpPr>
        <p:spPr bwMode="auto">
          <a:xfrm>
            <a:off x="605000" y="3501008"/>
            <a:ext cx="1192955" cy="369332"/>
          </a:xfrm>
          <a:prstGeom prst="rect">
            <a:avLst/>
          </a:prstGeom>
          <a:noFill/>
        </p:spPr>
        <p:txBody>
          <a:bodyPr wrap="none" rtlCol="0">
            <a:spAutoFit/>
          </a:bodyPr>
          <a:lstStyle/>
          <a:p>
            <a:r>
              <a:rPr lang="fr-FR" b="1" dirty="0"/>
              <a:t>Dispersion</a:t>
            </a:r>
          </a:p>
        </p:txBody>
      </p:sp>
      <p:pic>
        <p:nvPicPr>
          <p:cNvPr id="24" name="Image 23">
            <a:extLst>
              <a:ext uri="{FF2B5EF4-FFF2-40B4-BE49-F238E27FC236}">
                <a16:creationId xmlns:a16="http://schemas.microsoft.com/office/drawing/2014/main" id="{55BACDE1-DDB4-C65E-D6BF-F45B3B5F9D30}"/>
              </a:ext>
            </a:extLst>
          </p:cNvPr>
          <p:cNvPicPr>
            <a:picLocks noChangeAspect="1"/>
          </p:cNvPicPr>
          <p:nvPr/>
        </p:nvPicPr>
        <p:blipFill>
          <a:blip r:embed="rId6"/>
          <a:stretch>
            <a:fillRect/>
          </a:stretch>
        </p:blipFill>
        <p:spPr bwMode="auto">
          <a:xfrm>
            <a:off x="1559498" y="3916507"/>
            <a:ext cx="3384376" cy="857025"/>
          </a:xfrm>
          <a:prstGeom prst="rect">
            <a:avLst/>
          </a:prstGeom>
        </p:spPr>
      </p:pic>
      <p:pic>
        <p:nvPicPr>
          <p:cNvPr id="25" name="Image 24">
            <a:extLst>
              <a:ext uri="{FF2B5EF4-FFF2-40B4-BE49-F238E27FC236}">
                <a16:creationId xmlns:a16="http://schemas.microsoft.com/office/drawing/2014/main" id="{40391A33-CAEC-A479-4506-7390A4E7DAB1}"/>
              </a:ext>
            </a:extLst>
          </p:cNvPr>
          <p:cNvPicPr>
            <a:picLocks noChangeAspect="1"/>
          </p:cNvPicPr>
          <p:nvPr/>
        </p:nvPicPr>
        <p:blipFill>
          <a:blip r:embed="rId7"/>
          <a:stretch>
            <a:fillRect/>
          </a:stretch>
        </p:blipFill>
        <p:spPr bwMode="auto">
          <a:xfrm>
            <a:off x="6974095" y="4370935"/>
            <a:ext cx="4390445" cy="798263"/>
          </a:xfrm>
          <a:prstGeom prst="rect">
            <a:avLst/>
          </a:prstGeom>
        </p:spPr>
      </p:pic>
      <p:sp>
        <p:nvSpPr>
          <p:cNvPr id="26" name="ZoneTexte 25">
            <a:extLst>
              <a:ext uri="{FF2B5EF4-FFF2-40B4-BE49-F238E27FC236}">
                <a16:creationId xmlns:a16="http://schemas.microsoft.com/office/drawing/2014/main" id="{43FE3E43-B6CF-D9ED-6FC0-63C2A0E406D8}"/>
              </a:ext>
            </a:extLst>
          </p:cNvPr>
          <p:cNvSpPr txBox="1"/>
          <p:nvPr/>
        </p:nvSpPr>
        <p:spPr bwMode="auto">
          <a:xfrm>
            <a:off x="1618065" y="4762695"/>
            <a:ext cx="2903359" cy="646331"/>
          </a:xfrm>
          <a:prstGeom prst="rect">
            <a:avLst/>
          </a:prstGeom>
          <a:noFill/>
        </p:spPr>
        <p:txBody>
          <a:bodyPr wrap="none" rtlCol="0">
            <a:spAutoFit/>
          </a:bodyPr>
          <a:lstStyle/>
          <a:p>
            <a:r>
              <a:rPr lang="fr-FR" dirty="0"/>
              <a:t>Short distance: </a:t>
            </a:r>
            <a:r>
              <a:rPr lang="fr-FR" dirty="0" err="1"/>
              <a:t>insect</a:t>
            </a:r>
            <a:r>
              <a:rPr lang="fr-FR" dirty="0"/>
              <a:t> </a:t>
            </a:r>
            <a:r>
              <a:rPr lang="fr-FR" dirty="0" err="1"/>
              <a:t>vector</a:t>
            </a:r>
            <a:endParaRPr lang="fr-FR" dirty="0"/>
          </a:p>
          <a:p>
            <a:r>
              <a:rPr lang="fr-FR" i="1" dirty="0" err="1"/>
              <a:t>Monochamus</a:t>
            </a:r>
            <a:r>
              <a:rPr lang="fr-FR" i="1" dirty="0"/>
              <a:t> </a:t>
            </a:r>
            <a:r>
              <a:rPr lang="fr-FR" dirty="0" err="1"/>
              <a:t>spp</a:t>
            </a:r>
            <a:r>
              <a:rPr lang="fr-FR" i="1" dirty="0"/>
              <a:t>. </a:t>
            </a:r>
          </a:p>
        </p:txBody>
      </p:sp>
      <p:sp>
        <p:nvSpPr>
          <p:cNvPr id="27" name="ZoneTexte 26">
            <a:extLst>
              <a:ext uri="{FF2B5EF4-FFF2-40B4-BE49-F238E27FC236}">
                <a16:creationId xmlns:a16="http://schemas.microsoft.com/office/drawing/2014/main" id="{206A1070-2D1E-339E-888D-F62555D7C231}"/>
              </a:ext>
            </a:extLst>
          </p:cNvPr>
          <p:cNvSpPr txBox="1"/>
          <p:nvPr/>
        </p:nvSpPr>
        <p:spPr bwMode="auto">
          <a:xfrm>
            <a:off x="6610485" y="5147900"/>
            <a:ext cx="5240537" cy="369332"/>
          </a:xfrm>
          <a:prstGeom prst="rect">
            <a:avLst/>
          </a:prstGeom>
          <a:noFill/>
        </p:spPr>
        <p:txBody>
          <a:bodyPr wrap="none" rtlCol="0">
            <a:spAutoFit/>
          </a:bodyPr>
          <a:lstStyle/>
          <a:p>
            <a:r>
              <a:rPr lang="fr-FR" dirty="0"/>
              <a:t>Long distance: </a:t>
            </a:r>
            <a:r>
              <a:rPr lang="fr-FR" dirty="0" err="1"/>
              <a:t>wood</a:t>
            </a:r>
            <a:r>
              <a:rPr lang="fr-FR" dirty="0"/>
              <a:t> </a:t>
            </a:r>
            <a:r>
              <a:rPr lang="fr-FR" dirty="0" err="1"/>
              <a:t>contaminated</a:t>
            </a:r>
            <a:r>
              <a:rPr lang="fr-FR" dirty="0"/>
              <a:t> by </a:t>
            </a:r>
            <a:r>
              <a:rPr lang="fr-FR" dirty="0" err="1"/>
              <a:t>infected</a:t>
            </a:r>
            <a:r>
              <a:rPr lang="fr-FR" dirty="0"/>
              <a:t> </a:t>
            </a:r>
            <a:r>
              <a:rPr lang="fr-FR" dirty="0" err="1"/>
              <a:t>vector</a:t>
            </a:r>
            <a:endParaRPr lang="fr-FR" dirty="0"/>
          </a:p>
        </p:txBody>
      </p:sp>
      <p:sp>
        <p:nvSpPr>
          <p:cNvPr id="28" name="ZoneTexte 27">
            <a:extLst>
              <a:ext uri="{FF2B5EF4-FFF2-40B4-BE49-F238E27FC236}">
                <a16:creationId xmlns:a16="http://schemas.microsoft.com/office/drawing/2014/main" id="{086976B4-3463-9437-6B01-6184F7A5A2EE}"/>
              </a:ext>
            </a:extLst>
          </p:cNvPr>
          <p:cNvSpPr txBox="1"/>
          <p:nvPr/>
        </p:nvSpPr>
        <p:spPr bwMode="auto">
          <a:xfrm>
            <a:off x="1448062" y="5571795"/>
            <a:ext cx="5923416" cy="646331"/>
          </a:xfrm>
          <a:prstGeom prst="rect">
            <a:avLst/>
          </a:prstGeom>
          <a:noFill/>
        </p:spPr>
        <p:txBody>
          <a:bodyPr wrap="none" rtlCol="0">
            <a:spAutoFit/>
          </a:bodyPr>
          <a:lstStyle/>
          <a:p>
            <a:r>
              <a:rPr lang="fr-FR" dirty="0"/>
              <a:t>Native to North America and </a:t>
            </a:r>
            <a:r>
              <a:rPr lang="fr-FR" dirty="0" err="1"/>
              <a:t>transported</a:t>
            </a:r>
            <a:r>
              <a:rPr lang="fr-FR" dirty="0"/>
              <a:t> to </a:t>
            </a:r>
            <a:r>
              <a:rPr lang="fr-FR" dirty="0" err="1"/>
              <a:t>other</a:t>
            </a:r>
            <a:r>
              <a:rPr lang="fr-FR" dirty="0"/>
              <a:t> continents</a:t>
            </a:r>
          </a:p>
          <a:p>
            <a:r>
              <a:rPr lang="fr-FR" dirty="0"/>
              <a:t>- </a:t>
            </a:r>
            <a:r>
              <a:rPr lang="fr-FR" dirty="0" err="1"/>
              <a:t>Present</a:t>
            </a:r>
            <a:r>
              <a:rPr lang="fr-FR" dirty="0"/>
              <a:t> in Asia (China, </a:t>
            </a:r>
            <a:r>
              <a:rPr lang="fr-FR" dirty="0" err="1"/>
              <a:t>Korea</a:t>
            </a:r>
            <a:r>
              <a:rPr lang="fr-FR" dirty="0"/>
              <a:t>), Europe (Portugal, Spain)</a:t>
            </a:r>
          </a:p>
        </p:txBody>
      </p:sp>
      <p:sp>
        <p:nvSpPr>
          <p:cNvPr id="29" name="ZoneTexte 28">
            <a:extLst>
              <a:ext uri="{FF2B5EF4-FFF2-40B4-BE49-F238E27FC236}">
                <a16:creationId xmlns:a16="http://schemas.microsoft.com/office/drawing/2014/main" id="{1891B5AB-C266-DD6A-AAF0-9061493EC0D2}"/>
              </a:ext>
            </a:extLst>
          </p:cNvPr>
          <p:cNvSpPr txBox="1"/>
          <p:nvPr/>
        </p:nvSpPr>
        <p:spPr bwMode="auto">
          <a:xfrm>
            <a:off x="7536329" y="5848794"/>
            <a:ext cx="4397358" cy="369332"/>
          </a:xfrm>
          <a:prstGeom prst="rect">
            <a:avLst/>
          </a:prstGeom>
          <a:noFill/>
        </p:spPr>
        <p:txBody>
          <a:bodyPr wrap="none" rtlCol="0">
            <a:spAutoFit/>
          </a:bodyPr>
          <a:lstStyle/>
          <a:p>
            <a:r>
              <a:rPr lang="fr-FR" dirty="0">
                <a:solidFill>
                  <a:schemeClr val="accent6"/>
                </a:solidFill>
              </a:rPr>
              <a:t>France </a:t>
            </a:r>
            <a:r>
              <a:rPr lang="fr-FR" dirty="0" err="1">
                <a:solidFill>
                  <a:schemeClr val="accent6"/>
                </a:solidFill>
              </a:rPr>
              <a:t>is</a:t>
            </a:r>
            <a:r>
              <a:rPr lang="fr-FR" dirty="0">
                <a:solidFill>
                  <a:schemeClr val="accent6"/>
                </a:solidFill>
              </a:rPr>
              <a:t> free </a:t>
            </a:r>
            <a:r>
              <a:rPr lang="fr-FR" dirty="0" err="1">
                <a:solidFill>
                  <a:schemeClr val="accent6"/>
                </a:solidFill>
              </a:rPr>
              <a:t>from</a:t>
            </a:r>
            <a:r>
              <a:rPr lang="fr-FR" dirty="0">
                <a:solidFill>
                  <a:schemeClr val="accent6"/>
                </a:solidFill>
              </a:rPr>
              <a:t> the </a:t>
            </a:r>
            <a:r>
              <a:rPr lang="fr-FR" dirty="0" err="1">
                <a:solidFill>
                  <a:schemeClr val="accent6"/>
                </a:solidFill>
              </a:rPr>
              <a:t>pinewood</a:t>
            </a:r>
            <a:r>
              <a:rPr lang="fr-FR" dirty="0">
                <a:solidFill>
                  <a:schemeClr val="accent6"/>
                </a:solidFill>
              </a:rPr>
              <a:t> </a:t>
            </a:r>
            <a:r>
              <a:rPr lang="fr-FR" dirty="0" err="1">
                <a:solidFill>
                  <a:schemeClr val="accent6"/>
                </a:solidFill>
              </a:rPr>
              <a:t>nematode</a:t>
            </a:r>
            <a:r>
              <a:rPr lang="fr-FR" dirty="0">
                <a:solidFill>
                  <a:schemeClr val="accent6"/>
                </a:solidFill>
              </a:rPr>
              <a:t>.</a:t>
            </a:r>
          </a:p>
        </p:txBody>
      </p:sp>
      <p:sp>
        <p:nvSpPr>
          <p:cNvPr id="30" name="ZoneTexte 29">
            <a:extLst>
              <a:ext uri="{FF2B5EF4-FFF2-40B4-BE49-F238E27FC236}">
                <a16:creationId xmlns:a16="http://schemas.microsoft.com/office/drawing/2014/main" id="{96F4E871-027D-DC66-E583-7571E5D00A32}"/>
              </a:ext>
            </a:extLst>
          </p:cNvPr>
          <p:cNvSpPr txBox="1"/>
          <p:nvPr/>
        </p:nvSpPr>
        <p:spPr bwMode="auto">
          <a:xfrm>
            <a:off x="2928395" y="3622876"/>
            <a:ext cx="184731" cy="369332"/>
          </a:xfrm>
          <a:prstGeom prst="rect">
            <a:avLst/>
          </a:prstGeom>
          <a:noFill/>
        </p:spPr>
        <p:txBody>
          <a:bodyPr wrap="none" rtlCol="0">
            <a:spAutoFit/>
          </a:bodyPr>
          <a:lstStyle/>
          <a:p>
            <a:endParaRPr lang="fr-FR" dirty="0"/>
          </a:p>
        </p:txBody>
      </p:sp>
      <p:pic>
        <p:nvPicPr>
          <p:cNvPr id="2" name="Image 12">
            <a:extLst>
              <a:ext uri="{FF2B5EF4-FFF2-40B4-BE49-F238E27FC236}">
                <a16:creationId xmlns:a16="http://schemas.microsoft.com/office/drawing/2014/main" id="{4A697E6E-7024-FE8B-511F-F9052F0F7A5B}"/>
              </a:ext>
            </a:extLst>
          </p:cNvPr>
          <p:cNvPicPr>
            <a:picLocks noChangeAspect="1"/>
          </p:cNvPicPr>
          <p:nvPr/>
        </p:nvPicPr>
        <p:blipFill>
          <a:blip r:embed="rId8"/>
          <a:srcRect l="20399" t="7620" r="20211" b="32988"/>
          <a:stretch/>
        </p:blipFill>
        <p:spPr bwMode="auto">
          <a:xfrm>
            <a:off x="11109587" y="69927"/>
            <a:ext cx="945584" cy="820688"/>
          </a:xfrm>
          <a:prstGeom prst="ellipse">
            <a:avLst/>
          </a:prstGeom>
        </p:spPr>
      </p:pic>
    </p:spTree>
    <p:extLst>
      <p:ext uri="{BB962C8B-B14F-4D97-AF65-F5344CB8AC3E}">
        <p14:creationId xmlns:p14="http://schemas.microsoft.com/office/powerpoint/2010/main" val="2769273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9F505-D2CB-63BD-CB59-335A428FB62F}"/>
            </a:ext>
          </a:extLst>
        </p:cNvPr>
        <p:cNvGrpSpPr/>
        <p:nvPr/>
      </p:nvGrpSpPr>
      <p:grpSpPr>
        <a:xfrm>
          <a:off x="0" y="0"/>
          <a:ext cx="0" cy="0"/>
          <a:chOff x="0" y="0"/>
          <a:chExt cx="0" cy="0"/>
        </a:xfrm>
      </p:grpSpPr>
      <p:pic>
        <p:nvPicPr>
          <p:cNvPr id="37" name="Image 36">
            <a:extLst>
              <a:ext uri="{FF2B5EF4-FFF2-40B4-BE49-F238E27FC236}">
                <a16:creationId xmlns:a16="http://schemas.microsoft.com/office/drawing/2014/main" id="{AD76AEFB-2E71-3E4D-AD08-E559FFDBC2A8}"/>
              </a:ext>
            </a:extLst>
          </p:cNvPr>
          <p:cNvPicPr>
            <a:picLocks noChangeAspect="1"/>
          </p:cNvPicPr>
          <p:nvPr/>
        </p:nvPicPr>
        <p:blipFill>
          <a:blip r:embed="rId3"/>
          <a:stretch>
            <a:fillRect/>
          </a:stretch>
        </p:blipFill>
        <p:spPr>
          <a:xfrm>
            <a:off x="9819776" y="4801043"/>
            <a:ext cx="1676824" cy="1940325"/>
          </a:xfrm>
          <a:prstGeom prst="rect">
            <a:avLst/>
          </a:prstGeom>
        </p:spPr>
      </p:pic>
      <p:sp>
        <p:nvSpPr>
          <p:cNvPr id="2" name="Titre 1">
            <a:extLst>
              <a:ext uri="{FF2B5EF4-FFF2-40B4-BE49-F238E27FC236}">
                <a16:creationId xmlns:a16="http://schemas.microsoft.com/office/drawing/2014/main" id="{206B5EF3-7378-EF6B-C1BC-E22806070317}"/>
              </a:ext>
            </a:extLst>
          </p:cNvPr>
          <p:cNvSpPr>
            <a:spLocks noGrp="1"/>
          </p:cNvSpPr>
          <p:nvPr>
            <p:ph type="title"/>
          </p:nvPr>
        </p:nvSpPr>
        <p:spPr/>
        <p:txBody>
          <a:bodyPr>
            <a:normAutofit/>
          </a:bodyPr>
          <a:lstStyle/>
          <a:p>
            <a:r>
              <a:rPr lang="fr-FR" sz="2800" dirty="0"/>
              <a:t>TOOLS FOR AND DESIGN OF FOCUSED UPSTREAM SURVEILLANCE:</a:t>
            </a:r>
            <a:br>
              <a:rPr lang="fr-FR" sz="2800" dirty="0"/>
            </a:br>
            <a:r>
              <a:rPr lang="fr-FR" sz="2800" b="1" dirty="0"/>
              <a:t>SURVEILLANCE OF PINE NEMATODE</a:t>
            </a:r>
            <a:br>
              <a:rPr lang="fr-FR" sz="2800" dirty="0"/>
            </a:br>
            <a:endParaRPr lang="fr-FR" sz="2800" dirty="0"/>
          </a:p>
        </p:txBody>
      </p:sp>
      <p:sp>
        <p:nvSpPr>
          <p:cNvPr id="3" name="Espace réservé du contenu 2">
            <a:extLst>
              <a:ext uri="{FF2B5EF4-FFF2-40B4-BE49-F238E27FC236}">
                <a16:creationId xmlns:a16="http://schemas.microsoft.com/office/drawing/2014/main" id="{9657DE6A-17D0-5EA9-C43C-72A0C4C473D1}"/>
              </a:ext>
            </a:extLst>
          </p:cNvPr>
          <p:cNvSpPr>
            <a:spLocks noGrp="1"/>
          </p:cNvSpPr>
          <p:nvPr>
            <p:ph idx="1"/>
          </p:nvPr>
        </p:nvSpPr>
        <p:spPr>
          <a:xfrm>
            <a:off x="838200" y="1340768"/>
            <a:ext cx="10515600" cy="4836195"/>
          </a:xfrm>
        </p:spPr>
        <p:txBody>
          <a:bodyPr/>
          <a:lstStyle/>
          <a:p>
            <a:pPr marL="0" indent="0" algn="ctr">
              <a:buNone/>
            </a:pPr>
            <a:r>
              <a:rPr lang="fr-FR" b="1" dirty="0" err="1"/>
              <a:t>Improving</a:t>
            </a:r>
            <a:r>
              <a:rPr lang="fr-FR" b="1" dirty="0"/>
              <a:t> </a:t>
            </a:r>
            <a:r>
              <a:rPr lang="fr-FR" b="1" dirty="0" err="1"/>
              <a:t>pinewood</a:t>
            </a:r>
            <a:r>
              <a:rPr lang="fr-FR" b="1" dirty="0"/>
              <a:t> </a:t>
            </a:r>
            <a:r>
              <a:rPr lang="fr-FR" b="1" dirty="0" err="1"/>
              <a:t>nematode</a:t>
            </a:r>
            <a:r>
              <a:rPr lang="fr-FR" b="1" dirty="0"/>
              <a:t> monitoring in France </a:t>
            </a:r>
            <a:r>
              <a:rPr lang="fr-FR" b="1" dirty="0" err="1"/>
              <a:t>based</a:t>
            </a:r>
            <a:r>
              <a:rPr lang="fr-FR" b="1" dirty="0"/>
              <a:t> on </a:t>
            </a:r>
            <a:r>
              <a:rPr lang="fr-FR" b="1" dirty="0" err="1"/>
              <a:t>risk</a:t>
            </a:r>
            <a:r>
              <a:rPr lang="fr-FR" b="1" dirty="0"/>
              <a:t> </a:t>
            </a:r>
            <a:r>
              <a:rPr lang="fr-FR" b="1" dirty="0" err="1"/>
              <a:t>analysis</a:t>
            </a:r>
            <a:endParaRPr lang="fr-FR" b="1" dirty="0"/>
          </a:p>
          <a:p>
            <a:pPr marL="0" indent="0" algn="ctr">
              <a:buNone/>
            </a:pPr>
            <a:endParaRPr lang="fr-FR" b="1" dirty="0"/>
          </a:p>
          <a:p>
            <a:pPr marL="0" indent="0" algn="ctr">
              <a:buNone/>
            </a:pPr>
            <a:endParaRPr lang="fr-FR" b="1" dirty="0"/>
          </a:p>
        </p:txBody>
      </p:sp>
      <p:sp>
        <p:nvSpPr>
          <p:cNvPr id="4" name="Espace réservé de la date 3">
            <a:extLst>
              <a:ext uri="{FF2B5EF4-FFF2-40B4-BE49-F238E27FC236}">
                <a16:creationId xmlns:a16="http://schemas.microsoft.com/office/drawing/2014/main" id="{8AC5E187-4398-9F05-8582-86497D7222EF}"/>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F668E39D-67D1-74FA-401B-556464FBF1DC}"/>
              </a:ext>
            </a:extLst>
          </p:cNvPr>
          <p:cNvSpPr>
            <a:spLocks noGrp="1"/>
          </p:cNvSpPr>
          <p:nvPr>
            <p:ph type="ftr" sz="quarter" idx="11"/>
          </p:nvPr>
        </p:nvSpPr>
        <p:spPr/>
        <p:txBody>
          <a:bodyPr/>
          <a:lstStyle/>
          <a:p>
            <a:r>
              <a:rPr lang="fr-FR"/>
              <a:t>ModStatSAP Workshop </a:t>
            </a:r>
          </a:p>
        </p:txBody>
      </p:sp>
      <p:sp>
        <p:nvSpPr>
          <p:cNvPr id="6" name="Espace réservé du numéro de diapositive 5">
            <a:extLst>
              <a:ext uri="{FF2B5EF4-FFF2-40B4-BE49-F238E27FC236}">
                <a16:creationId xmlns:a16="http://schemas.microsoft.com/office/drawing/2014/main" id="{ABC1A64A-D76E-8821-2A36-127023C3F3DD}"/>
              </a:ext>
            </a:extLst>
          </p:cNvPr>
          <p:cNvSpPr>
            <a:spLocks noGrp="1"/>
          </p:cNvSpPr>
          <p:nvPr>
            <p:ph type="sldNum" sz="quarter" idx="12"/>
          </p:nvPr>
        </p:nvSpPr>
        <p:spPr/>
        <p:txBody>
          <a:bodyPr/>
          <a:lstStyle/>
          <a:p>
            <a:pPr>
              <a:defRPr/>
            </a:pPr>
            <a:fld id="{D790D672-BA00-0B43-97D0-8AFD030C778C}" type="slidenum">
              <a:rPr lang="fr-FR" smtClean="0"/>
              <a:t>38</a:t>
            </a:fld>
            <a:endParaRPr lang="fr-FR"/>
          </a:p>
        </p:txBody>
      </p:sp>
      <p:pic>
        <p:nvPicPr>
          <p:cNvPr id="7" name="Image 6">
            <a:extLst>
              <a:ext uri="{FF2B5EF4-FFF2-40B4-BE49-F238E27FC236}">
                <a16:creationId xmlns:a16="http://schemas.microsoft.com/office/drawing/2014/main" id="{5F97DB3C-6DC0-12F9-9E8A-3CA68DB7F5BD}"/>
              </a:ext>
            </a:extLst>
          </p:cNvPr>
          <p:cNvPicPr>
            <a:picLocks noChangeAspect="1"/>
          </p:cNvPicPr>
          <p:nvPr/>
        </p:nvPicPr>
        <p:blipFill>
          <a:blip r:embed="rId4"/>
          <a:stretch>
            <a:fillRect/>
          </a:stretch>
        </p:blipFill>
        <p:spPr bwMode="auto">
          <a:xfrm>
            <a:off x="119336" y="6077075"/>
            <a:ext cx="590496" cy="644400"/>
          </a:xfrm>
          <a:prstGeom prst="rect">
            <a:avLst/>
          </a:prstGeom>
        </p:spPr>
      </p:pic>
      <p:cxnSp>
        <p:nvCxnSpPr>
          <p:cNvPr id="9" name="Connecteur droit 8">
            <a:extLst>
              <a:ext uri="{FF2B5EF4-FFF2-40B4-BE49-F238E27FC236}">
                <a16:creationId xmlns:a16="http://schemas.microsoft.com/office/drawing/2014/main" id="{7B3B411F-2422-11B2-3C76-0CB6669014AD}"/>
              </a:ext>
            </a:extLst>
          </p:cNvPr>
          <p:cNvCxnSpPr/>
          <p:nvPr/>
        </p:nvCxnSpPr>
        <p:spPr>
          <a:xfrm>
            <a:off x="911424" y="1340768"/>
            <a:ext cx="5544616" cy="0"/>
          </a:xfrm>
          <a:prstGeom prst="line">
            <a:avLst/>
          </a:prstGeom>
          <a:ln w="12700">
            <a:solidFill>
              <a:srgbClr val="009800"/>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4FE5C387-8A4D-4DD1-3013-6F09CE2EA04C}"/>
              </a:ext>
            </a:extLst>
          </p:cNvPr>
          <p:cNvSpPr txBox="1"/>
          <p:nvPr/>
        </p:nvSpPr>
        <p:spPr bwMode="auto">
          <a:xfrm>
            <a:off x="6057" y="2324821"/>
            <a:ext cx="6094070" cy="369332"/>
          </a:xfrm>
          <a:prstGeom prst="rect">
            <a:avLst/>
          </a:prstGeom>
          <a:noFill/>
        </p:spPr>
        <p:txBody>
          <a:bodyPr wrap="square">
            <a:spAutoFit/>
          </a:bodyPr>
          <a:lstStyle/>
          <a:p>
            <a:r>
              <a:rPr lang="fr-FR" dirty="0"/>
              <a:t>Risk </a:t>
            </a:r>
            <a:r>
              <a:rPr lang="fr-FR" dirty="0" err="1"/>
              <a:t>factors</a:t>
            </a:r>
            <a:r>
              <a:rPr lang="fr-FR" dirty="0"/>
              <a:t> : </a:t>
            </a:r>
          </a:p>
        </p:txBody>
      </p:sp>
      <p:graphicFrame>
        <p:nvGraphicFramePr>
          <p:cNvPr id="23" name="Tableau 22">
            <a:extLst>
              <a:ext uri="{FF2B5EF4-FFF2-40B4-BE49-F238E27FC236}">
                <a16:creationId xmlns:a16="http://schemas.microsoft.com/office/drawing/2014/main" id="{2382C2E7-2423-A1B4-14E0-97247213EB61}"/>
              </a:ext>
            </a:extLst>
          </p:cNvPr>
          <p:cNvGraphicFramePr>
            <a:graphicFrameLocks noGrp="1"/>
          </p:cNvGraphicFramePr>
          <p:nvPr>
            <p:extLst>
              <p:ext uri="{D42A27DB-BD31-4B8C-83A1-F6EECF244321}">
                <p14:modId xmlns:p14="http://schemas.microsoft.com/office/powerpoint/2010/main" val="3908346556"/>
              </p:ext>
            </p:extLst>
          </p:nvPr>
        </p:nvGraphicFramePr>
        <p:xfrm>
          <a:off x="114792" y="2731483"/>
          <a:ext cx="3513959" cy="3165069"/>
        </p:xfrm>
        <a:graphic>
          <a:graphicData uri="http://schemas.openxmlformats.org/drawingml/2006/table">
            <a:tbl>
              <a:tblPr firstRow="1" bandRow="1">
                <a:tableStyleId>{93296810-A885-4BE3-A3E7-6D5BEEA58F35}</a:tableStyleId>
              </a:tblPr>
              <a:tblGrid>
                <a:gridCol w="1400897">
                  <a:extLst>
                    <a:ext uri="{9D8B030D-6E8A-4147-A177-3AD203B41FA5}">
                      <a16:colId xmlns:a16="http://schemas.microsoft.com/office/drawing/2014/main" val="663785657"/>
                    </a:ext>
                  </a:extLst>
                </a:gridCol>
                <a:gridCol w="941742">
                  <a:extLst>
                    <a:ext uri="{9D8B030D-6E8A-4147-A177-3AD203B41FA5}">
                      <a16:colId xmlns:a16="http://schemas.microsoft.com/office/drawing/2014/main" val="3205405998"/>
                    </a:ext>
                  </a:extLst>
                </a:gridCol>
                <a:gridCol w="1171320">
                  <a:extLst>
                    <a:ext uri="{9D8B030D-6E8A-4147-A177-3AD203B41FA5}">
                      <a16:colId xmlns:a16="http://schemas.microsoft.com/office/drawing/2014/main" val="2693835375"/>
                    </a:ext>
                  </a:extLst>
                </a:gridCol>
              </a:tblGrid>
              <a:tr h="466920">
                <a:tc>
                  <a:txBody>
                    <a:bodyPr/>
                    <a:lstStyle/>
                    <a:p>
                      <a:r>
                        <a:rPr lang="fr-FR" sz="1200" dirty="0"/>
                        <a:t>Entry</a:t>
                      </a:r>
                    </a:p>
                  </a:txBody>
                  <a:tcPr/>
                </a:tc>
                <a:tc>
                  <a:txBody>
                    <a:bodyPr/>
                    <a:lstStyle/>
                    <a:p>
                      <a:r>
                        <a:rPr lang="fr-FR" sz="1200" dirty="0"/>
                        <a:t>Establishment</a:t>
                      </a:r>
                    </a:p>
                  </a:txBody>
                  <a:tcPr/>
                </a:tc>
                <a:tc>
                  <a:txBody>
                    <a:bodyPr/>
                    <a:lstStyle/>
                    <a:p>
                      <a:r>
                        <a:rPr lang="fr-FR" sz="1200" dirty="0" err="1"/>
                        <a:t>Disease</a:t>
                      </a:r>
                      <a:r>
                        <a:rPr lang="fr-FR" sz="1200" dirty="0"/>
                        <a:t> expression</a:t>
                      </a:r>
                    </a:p>
                  </a:txBody>
                  <a:tcPr/>
                </a:tc>
                <a:extLst>
                  <a:ext uri="{0D108BD9-81ED-4DB2-BD59-A6C34878D82A}">
                    <a16:rowId xmlns:a16="http://schemas.microsoft.com/office/drawing/2014/main" val="2940123044"/>
                  </a:ext>
                </a:extLst>
              </a:tr>
              <a:tr h="266812">
                <a:tc>
                  <a:txBody>
                    <a:bodyPr/>
                    <a:lstStyle/>
                    <a:p>
                      <a:r>
                        <a:rPr lang="fr-FR" sz="1200" dirty="0"/>
                        <a:t>Air flow</a:t>
                      </a:r>
                    </a:p>
                  </a:txBody>
                  <a:tcPr/>
                </a:tc>
                <a:tc rowSpan="4">
                  <a:txBody>
                    <a:bodyPr/>
                    <a:lstStyle/>
                    <a:p>
                      <a:r>
                        <a:rPr lang="fr-FR" sz="1200" dirty="0"/>
                        <a:t>Host area</a:t>
                      </a:r>
                    </a:p>
                  </a:txBody>
                  <a:tcPr/>
                </a:tc>
                <a:tc rowSpan="7">
                  <a:txBody>
                    <a:bodyPr/>
                    <a:lstStyle/>
                    <a:p>
                      <a:r>
                        <a:rPr lang="fr-FR" sz="1200" dirty="0" err="1"/>
                        <a:t>Symptomatic</a:t>
                      </a:r>
                      <a:r>
                        <a:rPr lang="fr-FR" sz="1200" dirty="0"/>
                        <a:t>, </a:t>
                      </a:r>
                      <a:r>
                        <a:rPr lang="fr-FR" sz="1200" dirty="0" err="1"/>
                        <a:t>symptomatic</a:t>
                      </a:r>
                      <a:r>
                        <a:rPr lang="fr-FR" sz="1200" dirty="0"/>
                        <a:t> </a:t>
                      </a:r>
                      <a:r>
                        <a:rPr lang="fr-FR" sz="1200" dirty="0" err="1"/>
                        <a:t>with</a:t>
                      </a:r>
                      <a:r>
                        <a:rPr lang="fr-FR" sz="1200" dirty="0"/>
                        <a:t> </a:t>
                      </a:r>
                      <a:r>
                        <a:rPr lang="fr-FR" sz="1200" dirty="0" err="1"/>
                        <a:t>latency</a:t>
                      </a:r>
                      <a:r>
                        <a:rPr lang="fr-FR" sz="1200" dirty="0"/>
                        <a:t> and </a:t>
                      </a:r>
                      <a:r>
                        <a:rPr lang="fr-FR" sz="1200" dirty="0" err="1"/>
                        <a:t>asymptomatic</a:t>
                      </a:r>
                      <a:r>
                        <a:rPr lang="fr-FR" sz="1200" dirty="0"/>
                        <a:t> areas</a:t>
                      </a:r>
                    </a:p>
                    <a:p>
                      <a:endParaRPr lang="fr-FR" sz="1200" dirty="0"/>
                    </a:p>
                    <a:p>
                      <a:r>
                        <a:rPr lang="fr-FR" sz="1200" dirty="0"/>
                        <a:t>--&gt; </a:t>
                      </a:r>
                      <a:r>
                        <a:rPr lang="fr-FR" sz="1200" dirty="0" err="1"/>
                        <a:t>based</a:t>
                      </a:r>
                      <a:r>
                        <a:rPr lang="fr-FR" sz="1200" dirty="0"/>
                        <a:t> on </a:t>
                      </a:r>
                      <a:r>
                        <a:rPr lang="fr-FR" sz="1200" dirty="0" err="1"/>
                        <a:t>temperatures</a:t>
                      </a:r>
                      <a:r>
                        <a:rPr lang="fr-FR" sz="1200" dirty="0"/>
                        <a:t> (</a:t>
                      </a:r>
                      <a:r>
                        <a:rPr lang="fr-FR" sz="1200" dirty="0">
                          <a:hlinkClick r:id="rId5"/>
                        </a:rPr>
                        <a:t>Gruffud et al.,2016</a:t>
                      </a:r>
                      <a:r>
                        <a:rPr lang="fr-FR" sz="1200" dirty="0"/>
                        <a:t>)</a:t>
                      </a:r>
                    </a:p>
                  </a:txBody>
                  <a:tcPr/>
                </a:tc>
                <a:extLst>
                  <a:ext uri="{0D108BD9-81ED-4DB2-BD59-A6C34878D82A}">
                    <a16:rowId xmlns:a16="http://schemas.microsoft.com/office/drawing/2014/main" val="1944228432"/>
                  </a:ext>
                </a:extLst>
              </a:tr>
              <a:tr h="266812">
                <a:tc>
                  <a:txBody>
                    <a:bodyPr/>
                    <a:lstStyle/>
                    <a:p>
                      <a:r>
                        <a:rPr lang="fr-FR" sz="1200" dirty="0"/>
                        <a:t>Maritime flow</a:t>
                      </a:r>
                    </a:p>
                  </a:txBody>
                  <a:tcPr/>
                </a:tc>
                <a:tc vMerge="1">
                  <a:txBody>
                    <a:bodyPr/>
                    <a:lstStyle/>
                    <a:p>
                      <a:endParaRPr lang="fr-FR" dirty="0"/>
                    </a:p>
                  </a:txBody>
                  <a:tcPr/>
                </a:tc>
                <a:tc vMerge="1">
                  <a:txBody>
                    <a:bodyPr/>
                    <a:lstStyle/>
                    <a:p>
                      <a:endParaRPr lang="fr-FR"/>
                    </a:p>
                  </a:txBody>
                  <a:tcPr/>
                </a:tc>
                <a:extLst>
                  <a:ext uri="{0D108BD9-81ED-4DB2-BD59-A6C34878D82A}">
                    <a16:rowId xmlns:a16="http://schemas.microsoft.com/office/drawing/2014/main" val="2621698368"/>
                  </a:ext>
                </a:extLst>
              </a:tr>
              <a:tr h="266812">
                <a:tc>
                  <a:txBody>
                    <a:bodyPr/>
                    <a:lstStyle/>
                    <a:p>
                      <a:r>
                        <a:rPr lang="fr-FR" sz="1200" dirty="0"/>
                        <a:t>Rail flow</a:t>
                      </a:r>
                    </a:p>
                  </a:txBody>
                  <a:tcPr/>
                </a:tc>
                <a:tc vMerge="1">
                  <a:txBody>
                    <a:bodyPr/>
                    <a:lstStyle/>
                    <a:p>
                      <a:endParaRPr lang="fr-FR" dirty="0"/>
                    </a:p>
                  </a:txBody>
                  <a:tcPr/>
                </a:tc>
                <a:tc vMerge="1">
                  <a:txBody>
                    <a:bodyPr/>
                    <a:lstStyle/>
                    <a:p>
                      <a:endParaRPr lang="fr-FR"/>
                    </a:p>
                  </a:txBody>
                  <a:tcPr/>
                </a:tc>
                <a:extLst>
                  <a:ext uri="{0D108BD9-81ED-4DB2-BD59-A6C34878D82A}">
                    <a16:rowId xmlns:a16="http://schemas.microsoft.com/office/drawing/2014/main" val="2530949386"/>
                  </a:ext>
                </a:extLst>
              </a:tr>
              <a:tr h="266812">
                <a:tc>
                  <a:txBody>
                    <a:bodyPr/>
                    <a:lstStyle/>
                    <a:p>
                      <a:r>
                        <a:rPr lang="fr-FR" sz="1200" dirty="0"/>
                        <a:t>Road flow</a:t>
                      </a:r>
                    </a:p>
                  </a:txBody>
                  <a:tcPr/>
                </a:tc>
                <a:tc vMerge="1">
                  <a:txBody>
                    <a:bodyPr/>
                    <a:lstStyle/>
                    <a:p>
                      <a:endParaRPr lang="fr-FR" dirty="0"/>
                    </a:p>
                  </a:txBody>
                  <a:tcPr/>
                </a:tc>
                <a:tc vMerge="1">
                  <a:txBody>
                    <a:bodyPr/>
                    <a:lstStyle/>
                    <a:p>
                      <a:endParaRPr lang="fr-FR"/>
                    </a:p>
                  </a:txBody>
                  <a:tcPr/>
                </a:tc>
                <a:extLst>
                  <a:ext uri="{0D108BD9-81ED-4DB2-BD59-A6C34878D82A}">
                    <a16:rowId xmlns:a16="http://schemas.microsoft.com/office/drawing/2014/main" val="93185283"/>
                  </a:ext>
                </a:extLst>
              </a:tr>
              <a:tr h="667029">
                <a:tc>
                  <a:txBody>
                    <a:bodyPr/>
                    <a:lstStyle/>
                    <a:p>
                      <a:r>
                        <a:rPr lang="fr-FR" sz="1200" dirty="0" err="1"/>
                        <a:t>Companies</a:t>
                      </a:r>
                      <a:r>
                        <a:rPr lang="fr-FR" sz="1200" dirty="0"/>
                        <a:t> </a:t>
                      </a:r>
                      <a:r>
                        <a:rPr lang="fr-FR" sz="1200" dirty="0" err="1"/>
                        <a:t>exhibiting</a:t>
                      </a:r>
                      <a:r>
                        <a:rPr lang="fr-FR" sz="1200" dirty="0"/>
                        <a:t> or </a:t>
                      </a:r>
                      <a:r>
                        <a:rPr lang="fr-FR" sz="1200" dirty="0" err="1"/>
                        <a:t>using</a:t>
                      </a:r>
                      <a:r>
                        <a:rPr lang="fr-FR" sz="1200" dirty="0"/>
                        <a:t> </a:t>
                      </a:r>
                      <a:r>
                        <a:rPr lang="fr-FR" sz="1200" dirty="0" err="1"/>
                        <a:t>wood</a:t>
                      </a:r>
                      <a:endParaRPr lang="fr-FR" sz="1200" dirty="0"/>
                    </a:p>
                  </a:txBody>
                  <a:tcPr/>
                </a:tc>
                <a:tc rowSpan="3">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fr-FR" sz="1200" dirty="0"/>
                        <a:t>Forest </a:t>
                      </a:r>
                      <a:r>
                        <a:rPr lang="fr-FR" sz="1200" dirty="0" err="1"/>
                        <a:t>fires</a:t>
                      </a:r>
                      <a:endParaRPr lang="fr-FR" sz="1200" dirty="0"/>
                    </a:p>
                  </a:txBody>
                  <a:tcPr/>
                </a:tc>
                <a:tc vMerge="1">
                  <a:txBody>
                    <a:bodyPr/>
                    <a:lstStyle/>
                    <a:p>
                      <a:endParaRPr lang="fr-FR"/>
                    </a:p>
                  </a:txBody>
                  <a:tcPr/>
                </a:tc>
                <a:extLst>
                  <a:ext uri="{0D108BD9-81ED-4DB2-BD59-A6C34878D82A}">
                    <a16:rowId xmlns:a16="http://schemas.microsoft.com/office/drawing/2014/main" val="2421476428"/>
                  </a:ext>
                </a:extLst>
              </a:tr>
              <a:tr h="466920">
                <a:tc>
                  <a:txBody>
                    <a:bodyPr/>
                    <a:lstStyle/>
                    <a:p>
                      <a:r>
                        <a:rPr lang="fr-FR" sz="1200" dirty="0" err="1"/>
                        <a:t>Supplying</a:t>
                      </a:r>
                      <a:r>
                        <a:rPr lang="fr-FR" sz="1200" dirty="0"/>
                        <a:t> </a:t>
                      </a:r>
                      <a:r>
                        <a:rPr lang="fr-FR" sz="1200" dirty="0" err="1"/>
                        <a:t>sawmills</a:t>
                      </a:r>
                      <a:endParaRPr lang="fr-FR" sz="1200" dirty="0"/>
                    </a:p>
                  </a:txBody>
                  <a:tcPr/>
                </a:tc>
                <a:tc vMerge="1">
                  <a:txBody>
                    <a:bodyPr/>
                    <a:lstStyle/>
                    <a:p>
                      <a:endParaRPr lang="fr-FR" dirty="0"/>
                    </a:p>
                  </a:txBody>
                  <a:tcPr/>
                </a:tc>
                <a:tc vMerge="1">
                  <a:txBody>
                    <a:bodyPr/>
                    <a:lstStyle/>
                    <a:p>
                      <a:endParaRPr lang="fr-FR"/>
                    </a:p>
                  </a:txBody>
                  <a:tcPr/>
                </a:tc>
                <a:extLst>
                  <a:ext uri="{0D108BD9-81ED-4DB2-BD59-A6C34878D82A}">
                    <a16:rowId xmlns:a16="http://schemas.microsoft.com/office/drawing/2014/main" val="649968214"/>
                  </a:ext>
                </a:extLst>
              </a:tr>
              <a:tr h="466920">
                <a:tc>
                  <a:txBody>
                    <a:bodyPr/>
                    <a:lstStyle/>
                    <a:p>
                      <a:r>
                        <a:rPr lang="fr-FR" sz="1200" dirty="0"/>
                        <a:t>Distance to the </a:t>
                      </a:r>
                      <a:r>
                        <a:rPr lang="fr-FR" sz="1200" dirty="0" err="1"/>
                        <a:t>infested</a:t>
                      </a:r>
                      <a:r>
                        <a:rPr lang="fr-FR" sz="1200" dirty="0"/>
                        <a:t> area</a:t>
                      </a:r>
                    </a:p>
                  </a:txBody>
                  <a:tcPr/>
                </a:tc>
                <a:tc vMerge="1">
                  <a:txBody>
                    <a:bodyPr/>
                    <a:lstStyle/>
                    <a:p>
                      <a:endParaRPr lang="fr-FR" dirty="0"/>
                    </a:p>
                  </a:txBody>
                  <a:tcPr/>
                </a:tc>
                <a:tc vMerge="1">
                  <a:txBody>
                    <a:bodyPr/>
                    <a:lstStyle/>
                    <a:p>
                      <a:endParaRPr lang="fr-FR" dirty="0"/>
                    </a:p>
                  </a:txBody>
                  <a:tcPr/>
                </a:tc>
                <a:extLst>
                  <a:ext uri="{0D108BD9-81ED-4DB2-BD59-A6C34878D82A}">
                    <a16:rowId xmlns:a16="http://schemas.microsoft.com/office/drawing/2014/main" val="3955480819"/>
                  </a:ext>
                </a:extLst>
              </a:tr>
            </a:tbl>
          </a:graphicData>
        </a:graphic>
      </p:graphicFrame>
      <p:sp>
        <p:nvSpPr>
          <p:cNvPr id="24" name="Accolade fermante 23">
            <a:extLst>
              <a:ext uri="{FF2B5EF4-FFF2-40B4-BE49-F238E27FC236}">
                <a16:creationId xmlns:a16="http://schemas.microsoft.com/office/drawing/2014/main" id="{A55DDD01-7A0B-6C16-9408-660A15170AC2}"/>
              </a:ext>
            </a:extLst>
          </p:cNvPr>
          <p:cNvSpPr/>
          <p:nvPr/>
        </p:nvSpPr>
        <p:spPr bwMode="auto">
          <a:xfrm>
            <a:off x="3757119" y="3293257"/>
            <a:ext cx="180298" cy="2446377"/>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fr-FR"/>
          </a:p>
        </p:txBody>
      </p:sp>
      <p:sp>
        <p:nvSpPr>
          <p:cNvPr id="25" name="ZoneTexte 24">
            <a:extLst>
              <a:ext uri="{FF2B5EF4-FFF2-40B4-BE49-F238E27FC236}">
                <a16:creationId xmlns:a16="http://schemas.microsoft.com/office/drawing/2014/main" id="{D58409FF-CD17-427F-8CAB-B1DFB5437BD1}"/>
              </a:ext>
            </a:extLst>
          </p:cNvPr>
          <p:cNvSpPr txBox="1"/>
          <p:nvPr/>
        </p:nvSpPr>
        <p:spPr bwMode="auto">
          <a:xfrm>
            <a:off x="4050373" y="4231336"/>
            <a:ext cx="2016224" cy="276999"/>
          </a:xfrm>
          <a:prstGeom prst="rect">
            <a:avLst/>
          </a:prstGeom>
          <a:noFill/>
        </p:spPr>
        <p:txBody>
          <a:bodyPr wrap="square" rtlCol="0">
            <a:spAutoFit/>
          </a:bodyPr>
          <a:lstStyle/>
          <a:p>
            <a:pPr algn="ctr"/>
            <a:r>
              <a:rPr lang="fr-FR" sz="1200" dirty="0" err="1"/>
              <a:t>Weights</a:t>
            </a:r>
            <a:r>
              <a:rPr lang="fr-FR" sz="1200" dirty="0"/>
              <a:t> </a:t>
            </a:r>
            <a:r>
              <a:rPr lang="fr-FR" sz="1200" dirty="0" err="1"/>
              <a:t>assigned</a:t>
            </a:r>
            <a:r>
              <a:rPr lang="fr-FR" sz="1200" dirty="0"/>
              <a:t> by experts</a:t>
            </a:r>
          </a:p>
        </p:txBody>
      </p:sp>
      <p:sp>
        <p:nvSpPr>
          <p:cNvPr id="26" name="ZoneTexte 25">
            <a:extLst>
              <a:ext uri="{FF2B5EF4-FFF2-40B4-BE49-F238E27FC236}">
                <a16:creationId xmlns:a16="http://schemas.microsoft.com/office/drawing/2014/main" id="{950A9ABA-57DB-5CDE-3CE2-88D637E8DBAB}"/>
              </a:ext>
            </a:extLst>
          </p:cNvPr>
          <p:cNvSpPr txBox="1"/>
          <p:nvPr/>
        </p:nvSpPr>
        <p:spPr bwMode="auto">
          <a:xfrm>
            <a:off x="3733639" y="5079667"/>
            <a:ext cx="2472900" cy="276999"/>
          </a:xfrm>
          <a:prstGeom prst="rect">
            <a:avLst/>
          </a:prstGeom>
          <a:noFill/>
        </p:spPr>
        <p:txBody>
          <a:bodyPr wrap="square">
            <a:spAutoFit/>
          </a:bodyPr>
          <a:lstStyle/>
          <a:p>
            <a:pPr algn="ctr"/>
            <a:r>
              <a:rPr lang="fr-FR" sz="1200" b="1" dirty="0"/>
              <a:t>Multi-</a:t>
            </a:r>
            <a:r>
              <a:rPr lang="fr-FR" sz="1200" b="1" dirty="0" err="1"/>
              <a:t>criteria</a:t>
            </a:r>
            <a:r>
              <a:rPr lang="fr-FR" sz="1200" b="1" dirty="0"/>
              <a:t> </a:t>
            </a:r>
            <a:r>
              <a:rPr lang="fr-FR" sz="1200" b="1" dirty="0" err="1"/>
              <a:t>analysis</a:t>
            </a:r>
            <a:endParaRPr lang="fr-FR" sz="1200" b="1" dirty="0"/>
          </a:p>
        </p:txBody>
      </p:sp>
      <p:cxnSp>
        <p:nvCxnSpPr>
          <p:cNvPr id="27" name="Connecteur droit avec flèche 26">
            <a:extLst>
              <a:ext uri="{FF2B5EF4-FFF2-40B4-BE49-F238E27FC236}">
                <a16:creationId xmlns:a16="http://schemas.microsoft.com/office/drawing/2014/main" id="{DA8730B2-6AFF-6D21-8838-02897BA340D7}"/>
              </a:ext>
            </a:extLst>
          </p:cNvPr>
          <p:cNvCxnSpPr>
            <a:cxnSpLocks/>
            <a:stCxn id="25" idx="2"/>
          </p:cNvCxnSpPr>
          <p:nvPr/>
        </p:nvCxnSpPr>
        <p:spPr bwMode="auto">
          <a:xfrm>
            <a:off x="5058485" y="4508335"/>
            <a:ext cx="0" cy="43283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30" name="Image 29">
            <a:extLst>
              <a:ext uri="{FF2B5EF4-FFF2-40B4-BE49-F238E27FC236}">
                <a16:creationId xmlns:a16="http://schemas.microsoft.com/office/drawing/2014/main" id="{7AB9F9CB-0E7D-3902-EA8D-98236328D449}"/>
              </a:ext>
            </a:extLst>
          </p:cNvPr>
          <p:cNvPicPr>
            <a:picLocks noChangeAspect="1"/>
          </p:cNvPicPr>
          <p:nvPr/>
        </p:nvPicPr>
        <p:blipFill>
          <a:blip r:embed="rId6"/>
          <a:stretch>
            <a:fillRect/>
          </a:stretch>
        </p:blipFill>
        <p:spPr>
          <a:xfrm>
            <a:off x="7011577" y="2330043"/>
            <a:ext cx="3766122" cy="1963053"/>
          </a:xfrm>
          <a:prstGeom prst="rect">
            <a:avLst/>
          </a:prstGeom>
        </p:spPr>
      </p:pic>
      <p:sp>
        <p:nvSpPr>
          <p:cNvPr id="31" name="Ellipse 30">
            <a:extLst>
              <a:ext uri="{FF2B5EF4-FFF2-40B4-BE49-F238E27FC236}">
                <a16:creationId xmlns:a16="http://schemas.microsoft.com/office/drawing/2014/main" id="{A604D170-DC7E-EE5F-3771-6615597A69BE}"/>
              </a:ext>
            </a:extLst>
          </p:cNvPr>
          <p:cNvSpPr>
            <a:spLocks noChangeAspect="1"/>
          </p:cNvSpPr>
          <p:nvPr/>
        </p:nvSpPr>
        <p:spPr bwMode="auto">
          <a:xfrm>
            <a:off x="10524552" y="2012427"/>
            <a:ext cx="540000" cy="380961"/>
          </a:xfrm>
          <a:prstGeom prst="ellipse">
            <a:avLst/>
          </a:prstGeom>
          <a:solidFill>
            <a:schemeClr val="accent2">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fr-FR" sz="700" dirty="0"/>
              <a:t>Entry</a:t>
            </a:r>
          </a:p>
        </p:txBody>
      </p:sp>
      <p:sp>
        <p:nvSpPr>
          <p:cNvPr id="32" name="ZoneTexte 31">
            <a:extLst>
              <a:ext uri="{FF2B5EF4-FFF2-40B4-BE49-F238E27FC236}">
                <a16:creationId xmlns:a16="http://schemas.microsoft.com/office/drawing/2014/main" id="{7B0C5EB0-E265-243A-4C4B-7D9A2767806B}"/>
              </a:ext>
            </a:extLst>
          </p:cNvPr>
          <p:cNvSpPr txBox="1"/>
          <p:nvPr/>
        </p:nvSpPr>
        <p:spPr bwMode="auto">
          <a:xfrm rot="16200000">
            <a:off x="8930264" y="3355428"/>
            <a:ext cx="6055050" cy="276999"/>
          </a:xfrm>
          <a:prstGeom prst="rect">
            <a:avLst/>
          </a:prstGeom>
          <a:noFill/>
        </p:spPr>
        <p:txBody>
          <a:bodyPr wrap="square">
            <a:spAutoFit/>
          </a:bodyPr>
          <a:lstStyle/>
          <a:p>
            <a:r>
              <a:rPr lang="fr-FR" sz="1200" dirty="0">
                <a:hlinkClick r:id="rId7"/>
              </a:rPr>
              <a:t>https://plateforme-esv.fr/sites/default/files/2023-11/Dasboard_PWN_Nov2023.html</a:t>
            </a:r>
            <a:r>
              <a:rPr lang="fr-FR" sz="1200" dirty="0"/>
              <a:t> </a:t>
            </a:r>
          </a:p>
        </p:txBody>
      </p:sp>
      <p:pic>
        <p:nvPicPr>
          <p:cNvPr id="35" name="Image 34">
            <a:extLst>
              <a:ext uri="{FF2B5EF4-FFF2-40B4-BE49-F238E27FC236}">
                <a16:creationId xmlns:a16="http://schemas.microsoft.com/office/drawing/2014/main" id="{47479C20-1903-8C2E-E0B7-77BB5ECAD99E}"/>
              </a:ext>
            </a:extLst>
          </p:cNvPr>
          <p:cNvPicPr>
            <a:picLocks noChangeAspect="1"/>
          </p:cNvPicPr>
          <p:nvPr/>
        </p:nvPicPr>
        <p:blipFill>
          <a:blip r:embed="rId8"/>
          <a:stretch>
            <a:fillRect/>
          </a:stretch>
        </p:blipFill>
        <p:spPr>
          <a:xfrm>
            <a:off x="7803835" y="4884585"/>
            <a:ext cx="1676825" cy="1773242"/>
          </a:xfrm>
          <a:prstGeom prst="rect">
            <a:avLst/>
          </a:prstGeom>
        </p:spPr>
      </p:pic>
      <p:cxnSp>
        <p:nvCxnSpPr>
          <p:cNvPr id="39" name="Connecteur en arc 38">
            <a:extLst>
              <a:ext uri="{FF2B5EF4-FFF2-40B4-BE49-F238E27FC236}">
                <a16:creationId xmlns:a16="http://schemas.microsoft.com/office/drawing/2014/main" id="{ED5BBEEC-6141-FA1B-9FD5-FD7972D4744B}"/>
              </a:ext>
            </a:extLst>
          </p:cNvPr>
          <p:cNvCxnSpPr/>
          <p:nvPr/>
        </p:nvCxnSpPr>
        <p:spPr>
          <a:xfrm rot="16200000" flipH="1">
            <a:off x="6270931" y="4159997"/>
            <a:ext cx="1597801" cy="795535"/>
          </a:xfrm>
          <a:prstGeom prst="curvedConnector3">
            <a:avLst>
              <a:gd name="adj1" fmla="val 107229"/>
            </a:avLst>
          </a:prstGeom>
          <a:ln w="28575">
            <a:tailEnd type="triangle"/>
          </a:ln>
        </p:spPr>
        <p:style>
          <a:lnRef idx="1">
            <a:schemeClr val="dk1"/>
          </a:lnRef>
          <a:fillRef idx="0">
            <a:schemeClr val="dk1"/>
          </a:fillRef>
          <a:effectRef idx="0">
            <a:schemeClr val="dk1"/>
          </a:effectRef>
          <a:fontRef idx="minor">
            <a:schemeClr val="tx1"/>
          </a:fontRef>
        </p:style>
      </p:cxnSp>
      <p:sp>
        <p:nvSpPr>
          <p:cNvPr id="41" name="ZoneTexte 40">
            <a:extLst>
              <a:ext uri="{FF2B5EF4-FFF2-40B4-BE49-F238E27FC236}">
                <a16:creationId xmlns:a16="http://schemas.microsoft.com/office/drawing/2014/main" id="{41A222C8-0F0C-F4A6-0E6E-14E66BFC8775}"/>
              </a:ext>
            </a:extLst>
          </p:cNvPr>
          <p:cNvSpPr txBox="1"/>
          <p:nvPr/>
        </p:nvSpPr>
        <p:spPr>
          <a:xfrm>
            <a:off x="7127704" y="4655452"/>
            <a:ext cx="2459328" cy="276999"/>
          </a:xfrm>
          <a:prstGeom prst="rect">
            <a:avLst/>
          </a:prstGeom>
          <a:noFill/>
        </p:spPr>
        <p:txBody>
          <a:bodyPr wrap="none" rtlCol="0">
            <a:spAutoFit/>
          </a:bodyPr>
          <a:lstStyle/>
          <a:p>
            <a:r>
              <a:rPr lang="fr-FR" sz="1200" dirty="0"/>
              <a:t>Sampling plan - </a:t>
            </a:r>
            <a:r>
              <a:rPr lang="fr-FR" sz="1200" dirty="0" err="1"/>
              <a:t>example</a:t>
            </a:r>
            <a:r>
              <a:rPr lang="fr-FR" sz="1200" dirty="0"/>
              <a:t> of </a:t>
            </a:r>
            <a:r>
              <a:rPr lang="fr-FR" sz="1200" dirty="0" err="1"/>
              <a:t>Trapping</a:t>
            </a:r>
            <a:endParaRPr lang="fr-FR" sz="1200" dirty="0"/>
          </a:p>
        </p:txBody>
      </p:sp>
      <p:sp>
        <p:nvSpPr>
          <p:cNvPr id="42" name="ZoneTexte 41">
            <a:extLst>
              <a:ext uri="{FF2B5EF4-FFF2-40B4-BE49-F238E27FC236}">
                <a16:creationId xmlns:a16="http://schemas.microsoft.com/office/drawing/2014/main" id="{C7A7DC73-76E6-F684-686B-59354BEFA8EC}"/>
              </a:ext>
            </a:extLst>
          </p:cNvPr>
          <p:cNvSpPr txBox="1"/>
          <p:nvPr/>
        </p:nvSpPr>
        <p:spPr>
          <a:xfrm>
            <a:off x="9758767" y="4565959"/>
            <a:ext cx="1819729" cy="276999"/>
          </a:xfrm>
          <a:prstGeom prst="rect">
            <a:avLst/>
          </a:prstGeom>
          <a:noFill/>
        </p:spPr>
        <p:txBody>
          <a:bodyPr wrap="none" rtlCol="0">
            <a:spAutoFit/>
          </a:bodyPr>
          <a:lstStyle/>
          <a:p>
            <a:r>
              <a:rPr lang="fr-FR" sz="1200" dirty="0"/>
              <a:t>Outputs INLA (ex: Corsica)</a:t>
            </a:r>
          </a:p>
        </p:txBody>
      </p:sp>
    </p:spTree>
    <p:extLst>
      <p:ext uri="{BB962C8B-B14F-4D97-AF65-F5344CB8AC3E}">
        <p14:creationId xmlns:p14="http://schemas.microsoft.com/office/powerpoint/2010/main" val="871678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38BDA-B4B7-F224-5B1A-F7731BD42B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3C5D13E-077E-F8AE-A90A-E1AA26A703ED}"/>
              </a:ext>
            </a:extLst>
          </p:cNvPr>
          <p:cNvSpPr>
            <a:spLocks noGrp="1"/>
          </p:cNvSpPr>
          <p:nvPr>
            <p:ph type="title"/>
          </p:nvPr>
        </p:nvSpPr>
        <p:spPr/>
        <p:txBody>
          <a:bodyPr>
            <a:normAutofit/>
          </a:bodyPr>
          <a:lstStyle/>
          <a:p>
            <a:r>
              <a:rPr lang="fr-FR" sz="2400" dirty="0"/>
              <a:t>DATA SCIENCE AND EVALUATION APPROACHES FOR DOWNSTREAM SURVEILLANCE: </a:t>
            </a:r>
            <a:r>
              <a:rPr lang="fr-FR" sz="2400" b="1" dirty="0"/>
              <a:t>SURVEILLANCE OF XYLELLA FASTIDIOSA</a:t>
            </a:r>
          </a:p>
        </p:txBody>
      </p:sp>
      <p:sp>
        <p:nvSpPr>
          <p:cNvPr id="3" name="Espace réservé du contenu 2">
            <a:extLst>
              <a:ext uri="{FF2B5EF4-FFF2-40B4-BE49-F238E27FC236}">
                <a16:creationId xmlns:a16="http://schemas.microsoft.com/office/drawing/2014/main" id="{A370BFBA-9961-42B3-51F4-C9A1DC71792E}"/>
              </a:ext>
            </a:extLst>
          </p:cNvPr>
          <p:cNvSpPr>
            <a:spLocks noGrp="1"/>
          </p:cNvSpPr>
          <p:nvPr>
            <p:ph idx="1"/>
          </p:nvPr>
        </p:nvSpPr>
        <p:spPr>
          <a:xfrm>
            <a:off x="838200" y="1825625"/>
            <a:ext cx="7202016" cy="4351338"/>
          </a:xfrm>
        </p:spPr>
        <p:txBody>
          <a:bodyPr>
            <a:normAutofit fontScale="62500" lnSpcReduction="20000"/>
          </a:bodyPr>
          <a:lstStyle/>
          <a:p>
            <a:r>
              <a:rPr lang="fr-FR" dirty="0" err="1"/>
              <a:t>Bacterium</a:t>
            </a:r>
            <a:r>
              <a:rPr lang="fr-FR" dirty="0"/>
              <a:t> </a:t>
            </a:r>
            <a:r>
              <a:rPr lang="fr-FR" dirty="0" err="1"/>
              <a:t>that</a:t>
            </a:r>
            <a:r>
              <a:rPr lang="fr-FR" dirty="0"/>
              <a:t> infects the </a:t>
            </a:r>
            <a:r>
              <a:rPr lang="fr-FR" dirty="0" err="1"/>
              <a:t>xylem</a:t>
            </a:r>
            <a:r>
              <a:rPr lang="fr-FR" dirty="0"/>
              <a:t> over 300 </a:t>
            </a:r>
            <a:r>
              <a:rPr lang="fr-FR" dirty="0" err="1"/>
              <a:t>different</a:t>
            </a:r>
            <a:r>
              <a:rPr lang="fr-FR" dirty="0"/>
              <a:t> plant </a:t>
            </a:r>
            <a:r>
              <a:rPr lang="fr-FR" dirty="0" err="1"/>
              <a:t>species</a:t>
            </a:r>
            <a:endParaRPr lang="fr-FR" dirty="0"/>
          </a:p>
          <a:p>
            <a:r>
              <a:rPr lang="fr-FR" dirty="0"/>
              <a:t>First </a:t>
            </a:r>
            <a:r>
              <a:rPr lang="fr-FR" dirty="0" err="1"/>
              <a:t>detected</a:t>
            </a:r>
            <a:r>
              <a:rPr lang="fr-FR" dirty="0"/>
              <a:t> in France in 2015, </a:t>
            </a:r>
            <a:r>
              <a:rPr lang="fr-FR" dirty="0" err="1"/>
              <a:t>after</a:t>
            </a:r>
            <a:r>
              <a:rPr lang="fr-FR" dirty="0"/>
              <a:t> initial identification in </a:t>
            </a:r>
            <a:r>
              <a:rPr lang="fr-FR" dirty="0" err="1"/>
              <a:t>Italy</a:t>
            </a:r>
            <a:r>
              <a:rPr lang="fr-FR" dirty="0"/>
              <a:t> in 2013.</a:t>
            </a:r>
          </a:p>
          <a:p>
            <a:r>
              <a:rPr lang="fr-FR" dirty="0" err="1"/>
              <a:t>Classified</a:t>
            </a:r>
            <a:r>
              <a:rPr lang="fr-FR" dirty="0"/>
              <a:t> as a </a:t>
            </a:r>
            <a:r>
              <a:rPr lang="fr-FR" dirty="0" err="1"/>
              <a:t>priority</a:t>
            </a:r>
            <a:r>
              <a:rPr lang="fr-FR" dirty="0"/>
              <a:t> </a:t>
            </a:r>
            <a:r>
              <a:rPr lang="fr-FR" dirty="0" err="1"/>
              <a:t>quarantine</a:t>
            </a:r>
            <a:r>
              <a:rPr lang="fr-FR" dirty="0"/>
              <a:t> </a:t>
            </a:r>
            <a:r>
              <a:rPr lang="fr-FR" dirty="0" err="1"/>
              <a:t>pest</a:t>
            </a:r>
            <a:r>
              <a:rPr lang="fr-FR" dirty="0"/>
              <a:t> by the </a:t>
            </a:r>
            <a:r>
              <a:rPr lang="fr-FR" dirty="0" err="1"/>
              <a:t>European</a:t>
            </a:r>
            <a:r>
              <a:rPr lang="fr-FR" dirty="0"/>
              <a:t> Union (EU).</a:t>
            </a:r>
          </a:p>
          <a:p>
            <a:endParaRPr lang="fr-FR" sz="2100" dirty="0">
              <a:solidFill>
                <a:srgbClr val="000000"/>
              </a:solidFill>
              <a:latin typeface="Arial" panose="020B0604020202020204" pitchFamily="34" charset="0"/>
              <a:cs typeface="Arial" panose="020B0604020202020204" pitchFamily="34" charset="0"/>
            </a:endParaRPr>
          </a:p>
          <a:p>
            <a:pPr>
              <a:defRPr/>
            </a:pPr>
            <a:r>
              <a:rPr lang="fr-FR" dirty="0"/>
              <a:t>Spread by </a:t>
            </a:r>
            <a:r>
              <a:rPr lang="fr-FR" dirty="0" err="1"/>
              <a:t>xylem-feeding</a:t>
            </a:r>
            <a:r>
              <a:rPr lang="fr-FR" dirty="0"/>
              <a:t> </a:t>
            </a:r>
            <a:r>
              <a:rPr lang="fr-FR" dirty="0" err="1"/>
              <a:t>insect</a:t>
            </a:r>
            <a:r>
              <a:rPr lang="fr-FR" dirty="0"/>
              <a:t> </a:t>
            </a:r>
            <a:r>
              <a:rPr lang="fr-FR" dirty="0" err="1"/>
              <a:t>vectors</a:t>
            </a:r>
            <a:r>
              <a:rPr lang="fr-FR" dirty="0"/>
              <a:t> (</a:t>
            </a:r>
            <a:r>
              <a:rPr lang="fr-FR" dirty="0" err="1"/>
              <a:t>spittlebugs</a:t>
            </a:r>
            <a:r>
              <a:rPr lang="fr-FR" dirty="0"/>
              <a:t> and </a:t>
            </a:r>
            <a:r>
              <a:rPr lang="fr-FR" dirty="0" err="1"/>
              <a:t>sharpshooters</a:t>
            </a:r>
            <a:r>
              <a:rPr lang="fr-FR" dirty="0"/>
              <a:t>)</a:t>
            </a:r>
          </a:p>
          <a:p>
            <a:pPr>
              <a:defRPr/>
            </a:pPr>
            <a:r>
              <a:rPr lang="fr-FR" dirty="0" err="1"/>
              <a:t>Insect</a:t>
            </a:r>
            <a:r>
              <a:rPr lang="fr-FR" dirty="0"/>
              <a:t> </a:t>
            </a:r>
            <a:r>
              <a:rPr lang="fr-FR" dirty="0" err="1"/>
              <a:t>vectors</a:t>
            </a:r>
            <a:r>
              <a:rPr lang="fr-FR" dirty="0"/>
              <a:t> transmit the </a:t>
            </a:r>
            <a:r>
              <a:rPr lang="fr-FR" dirty="0" err="1"/>
              <a:t>bacterium</a:t>
            </a:r>
            <a:r>
              <a:rPr lang="fr-FR" dirty="0"/>
              <a:t> </a:t>
            </a:r>
            <a:r>
              <a:rPr lang="fr-FR" dirty="0" err="1"/>
              <a:t>from</a:t>
            </a:r>
            <a:r>
              <a:rPr lang="fr-FR" dirty="0"/>
              <a:t> </a:t>
            </a:r>
            <a:r>
              <a:rPr lang="fr-FR" dirty="0" err="1"/>
              <a:t>infected</a:t>
            </a:r>
            <a:r>
              <a:rPr lang="fr-FR" dirty="0"/>
              <a:t> plants to </a:t>
            </a:r>
            <a:r>
              <a:rPr lang="fr-FR" dirty="0" err="1"/>
              <a:t>healthy</a:t>
            </a:r>
            <a:r>
              <a:rPr lang="fr-FR" dirty="0"/>
              <a:t> </a:t>
            </a:r>
            <a:r>
              <a:rPr lang="fr-FR" dirty="0" err="1"/>
              <a:t>ones</a:t>
            </a:r>
            <a:r>
              <a:rPr lang="fr-FR" dirty="0"/>
              <a:t>.</a:t>
            </a:r>
          </a:p>
          <a:p>
            <a:pPr>
              <a:defRPr/>
            </a:pPr>
            <a:endParaRPr lang="fr-FR" dirty="0"/>
          </a:p>
          <a:p>
            <a:pPr>
              <a:defRPr/>
            </a:pPr>
            <a:r>
              <a:rPr lang="fr-FR" dirty="0"/>
              <a:t>Causes </a:t>
            </a:r>
            <a:r>
              <a:rPr lang="fr-FR" dirty="0" err="1"/>
              <a:t>leaf</a:t>
            </a:r>
            <a:r>
              <a:rPr lang="fr-FR" dirty="0"/>
              <a:t> </a:t>
            </a:r>
            <a:r>
              <a:rPr lang="fr-FR" dirty="0" err="1"/>
              <a:t>scorch</a:t>
            </a:r>
            <a:r>
              <a:rPr lang="fr-FR" dirty="0"/>
              <a:t>, </a:t>
            </a:r>
            <a:r>
              <a:rPr lang="fr-FR" dirty="0" err="1"/>
              <a:t>branch</a:t>
            </a:r>
            <a:r>
              <a:rPr lang="fr-FR" dirty="0"/>
              <a:t> </a:t>
            </a:r>
            <a:r>
              <a:rPr lang="fr-FR" dirty="0" err="1"/>
              <a:t>dieback</a:t>
            </a:r>
            <a:r>
              <a:rPr lang="fr-FR" dirty="0"/>
              <a:t>, and can lead to the </a:t>
            </a:r>
            <a:r>
              <a:rPr lang="fr-FR" dirty="0" err="1"/>
              <a:t>complete</a:t>
            </a:r>
            <a:r>
              <a:rPr lang="fr-FR" dirty="0"/>
              <a:t> </a:t>
            </a:r>
            <a:r>
              <a:rPr lang="fr-FR" dirty="0" err="1"/>
              <a:t>decline</a:t>
            </a:r>
            <a:r>
              <a:rPr lang="fr-FR" dirty="0"/>
              <a:t> of the plant or </a:t>
            </a:r>
            <a:r>
              <a:rPr lang="fr-FR" dirty="0" err="1"/>
              <a:t>tree</a:t>
            </a:r>
            <a:r>
              <a:rPr lang="fr-FR" dirty="0"/>
              <a:t>.</a:t>
            </a:r>
          </a:p>
          <a:p>
            <a:pPr>
              <a:defRPr/>
            </a:pPr>
            <a:endParaRPr lang="fr-FR" dirty="0"/>
          </a:p>
          <a:p>
            <a:pPr marL="0" indent="0">
              <a:buNone/>
              <a:defRPr/>
            </a:pPr>
            <a:r>
              <a:rPr lang="fr-FR" dirty="0"/>
              <a:t>=&gt; </a:t>
            </a:r>
            <a:r>
              <a:rPr lang="fr-FR" dirty="0" err="1"/>
              <a:t>Implementation</a:t>
            </a:r>
            <a:r>
              <a:rPr lang="fr-FR" dirty="0"/>
              <a:t> of surveillance and </a:t>
            </a:r>
            <a:r>
              <a:rPr lang="fr-FR" dirty="0" err="1"/>
              <a:t>demarcated</a:t>
            </a:r>
            <a:r>
              <a:rPr lang="fr-FR" dirty="0"/>
              <a:t> zones </a:t>
            </a:r>
            <a:r>
              <a:rPr lang="fr-FR" dirty="0" err="1"/>
              <a:t>upon</a:t>
            </a:r>
            <a:r>
              <a:rPr lang="fr-FR" dirty="0"/>
              <a:t> </a:t>
            </a:r>
            <a:r>
              <a:rPr lang="fr-FR" dirty="0" err="1"/>
              <a:t>detection</a:t>
            </a:r>
            <a:r>
              <a:rPr lang="fr-FR" dirty="0"/>
              <a:t> of the </a:t>
            </a:r>
            <a:r>
              <a:rPr lang="fr-FR" dirty="0" err="1"/>
              <a:t>bacterium</a:t>
            </a:r>
            <a:r>
              <a:rPr lang="fr-FR" dirty="0"/>
              <a:t>.</a:t>
            </a:r>
          </a:p>
          <a:p>
            <a:pPr>
              <a:defRPr/>
            </a:pPr>
            <a:endParaRPr lang="fr-FR" sz="2100" dirty="0">
              <a:solidFill>
                <a:srgbClr val="000000"/>
              </a:solidFill>
              <a:latin typeface="Arial" panose="020B0604020202020204" pitchFamily="34" charset="0"/>
              <a:cs typeface="Arial" panose="020B0604020202020204" pitchFamily="34" charset="0"/>
            </a:endParaRPr>
          </a:p>
          <a:p>
            <a:pPr>
              <a:defRPr/>
            </a:pPr>
            <a:endParaRPr lang="fr-FR" sz="2100" dirty="0">
              <a:solidFill>
                <a:srgbClr val="000000"/>
              </a:solidFill>
              <a:latin typeface="Arial" panose="020B0604020202020204" pitchFamily="34" charset="0"/>
              <a:cs typeface="Arial" panose="020B0604020202020204" pitchFamily="34" charset="0"/>
            </a:endParaRPr>
          </a:p>
          <a:p>
            <a:endParaRPr lang="fr-FR" dirty="0"/>
          </a:p>
        </p:txBody>
      </p:sp>
      <p:sp>
        <p:nvSpPr>
          <p:cNvPr id="4" name="Espace réservé de la date 3">
            <a:extLst>
              <a:ext uri="{FF2B5EF4-FFF2-40B4-BE49-F238E27FC236}">
                <a16:creationId xmlns:a16="http://schemas.microsoft.com/office/drawing/2014/main" id="{C3AAB296-E412-0F0A-1C47-87BBFCE04D81}"/>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83B702ED-2713-2D25-C56C-8D2C5E184EF7}"/>
              </a:ext>
            </a:extLst>
          </p:cNvPr>
          <p:cNvSpPr>
            <a:spLocks noGrp="1"/>
          </p:cNvSpPr>
          <p:nvPr>
            <p:ph type="ftr" sz="quarter" idx="11"/>
          </p:nvPr>
        </p:nvSpPr>
        <p:spPr/>
        <p:txBody>
          <a:bodyPr/>
          <a:lstStyle/>
          <a:p>
            <a:r>
              <a:rPr lang="fr-FR"/>
              <a:t>ModStatSAP Workshop </a:t>
            </a:r>
          </a:p>
        </p:txBody>
      </p:sp>
      <p:sp>
        <p:nvSpPr>
          <p:cNvPr id="6" name="Espace réservé du numéro de diapositive 5">
            <a:extLst>
              <a:ext uri="{FF2B5EF4-FFF2-40B4-BE49-F238E27FC236}">
                <a16:creationId xmlns:a16="http://schemas.microsoft.com/office/drawing/2014/main" id="{FD580438-698A-3749-B0D8-09C8F7FEE03D}"/>
              </a:ext>
            </a:extLst>
          </p:cNvPr>
          <p:cNvSpPr>
            <a:spLocks noGrp="1"/>
          </p:cNvSpPr>
          <p:nvPr>
            <p:ph type="sldNum" sz="quarter" idx="12"/>
          </p:nvPr>
        </p:nvSpPr>
        <p:spPr/>
        <p:txBody>
          <a:bodyPr/>
          <a:lstStyle/>
          <a:p>
            <a:pPr>
              <a:defRPr/>
            </a:pPr>
            <a:fld id="{D790D672-BA00-0B43-97D0-8AFD030C778C}" type="slidenum">
              <a:rPr lang="fr-FR" smtClean="0"/>
              <a:t>39</a:t>
            </a:fld>
            <a:endParaRPr lang="fr-FR"/>
          </a:p>
        </p:txBody>
      </p:sp>
      <p:pic>
        <p:nvPicPr>
          <p:cNvPr id="7" name="Image 6">
            <a:extLst>
              <a:ext uri="{FF2B5EF4-FFF2-40B4-BE49-F238E27FC236}">
                <a16:creationId xmlns:a16="http://schemas.microsoft.com/office/drawing/2014/main" id="{244B148F-7CF7-544D-B701-FA421C1C3607}"/>
              </a:ext>
            </a:extLst>
          </p:cNvPr>
          <p:cNvPicPr>
            <a:picLocks noChangeAspect="1"/>
          </p:cNvPicPr>
          <p:nvPr/>
        </p:nvPicPr>
        <p:blipFill>
          <a:blip r:embed="rId3"/>
          <a:stretch>
            <a:fillRect/>
          </a:stretch>
        </p:blipFill>
        <p:spPr bwMode="auto">
          <a:xfrm>
            <a:off x="119336" y="6077075"/>
            <a:ext cx="590496" cy="644400"/>
          </a:xfrm>
          <a:prstGeom prst="rect">
            <a:avLst/>
          </a:prstGeom>
        </p:spPr>
      </p:pic>
      <p:cxnSp>
        <p:nvCxnSpPr>
          <p:cNvPr id="9" name="Connecteur droit 8">
            <a:extLst>
              <a:ext uri="{FF2B5EF4-FFF2-40B4-BE49-F238E27FC236}">
                <a16:creationId xmlns:a16="http://schemas.microsoft.com/office/drawing/2014/main" id="{03384E85-6CFF-506C-7C89-54F1E229C328}"/>
              </a:ext>
            </a:extLst>
          </p:cNvPr>
          <p:cNvCxnSpPr/>
          <p:nvPr/>
        </p:nvCxnSpPr>
        <p:spPr>
          <a:xfrm>
            <a:off x="911424" y="1340768"/>
            <a:ext cx="5544616" cy="0"/>
          </a:xfrm>
          <a:prstGeom prst="line">
            <a:avLst/>
          </a:prstGeom>
          <a:ln w="12700">
            <a:solidFill>
              <a:srgbClr val="009800"/>
            </a:solidFill>
          </a:ln>
        </p:spPr>
        <p:style>
          <a:lnRef idx="1">
            <a:schemeClr val="accent1"/>
          </a:lnRef>
          <a:fillRef idx="0">
            <a:schemeClr val="accent1"/>
          </a:fillRef>
          <a:effectRef idx="0">
            <a:schemeClr val="accent1"/>
          </a:effectRef>
          <a:fontRef idx="minor">
            <a:schemeClr val="tx1"/>
          </a:fontRef>
        </p:style>
      </p:cxnSp>
      <p:pic>
        <p:nvPicPr>
          <p:cNvPr id="13" name="Image 14">
            <a:extLst>
              <a:ext uri="{FF2B5EF4-FFF2-40B4-BE49-F238E27FC236}">
                <a16:creationId xmlns:a16="http://schemas.microsoft.com/office/drawing/2014/main" id="{3CD83E6C-2AFF-1FD6-FAB3-F84A09B569C6}"/>
              </a:ext>
            </a:extLst>
          </p:cNvPr>
          <p:cNvPicPr>
            <a:picLocks noChangeAspect="1"/>
          </p:cNvPicPr>
          <p:nvPr/>
        </p:nvPicPr>
        <p:blipFill>
          <a:blip r:embed="rId4"/>
          <a:stretch/>
        </p:blipFill>
        <p:spPr bwMode="auto">
          <a:xfrm>
            <a:off x="10008152" y="3308453"/>
            <a:ext cx="1735085" cy="1124743"/>
          </a:xfrm>
          <a:prstGeom prst="rect">
            <a:avLst/>
          </a:prstGeom>
        </p:spPr>
      </p:pic>
      <p:sp>
        <p:nvSpPr>
          <p:cNvPr id="14" name="ZoneTexte 15">
            <a:extLst>
              <a:ext uri="{FF2B5EF4-FFF2-40B4-BE49-F238E27FC236}">
                <a16:creationId xmlns:a16="http://schemas.microsoft.com/office/drawing/2014/main" id="{E8408FB0-315D-D3C2-7E2C-ADD9476985A6}"/>
              </a:ext>
            </a:extLst>
          </p:cNvPr>
          <p:cNvSpPr txBox="1"/>
          <p:nvPr/>
        </p:nvSpPr>
        <p:spPr bwMode="auto">
          <a:xfrm>
            <a:off x="10104490" y="4422833"/>
            <a:ext cx="1663457" cy="305158"/>
          </a:xfrm>
          <a:prstGeom prst="rect">
            <a:avLst/>
          </a:prstGeom>
          <a:noFill/>
        </p:spPr>
        <p:txBody>
          <a:bodyPr wrap="none" rtlCol="0">
            <a:spAutoFit/>
          </a:bodyPr>
          <a:lstStyle/>
          <a:p>
            <a:pPr>
              <a:defRPr/>
            </a:pPr>
            <a:r>
              <a:rPr lang="fr-FR" sz="1400" i="1"/>
              <a:t>Philaenus spumarius</a:t>
            </a:r>
          </a:p>
        </p:txBody>
      </p:sp>
      <p:pic>
        <p:nvPicPr>
          <p:cNvPr id="15" name="Image 16">
            <a:extLst>
              <a:ext uri="{FF2B5EF4-FFF2-40B4-BE49-F238E27FC236}">
                <a16:creationId xmlns:a16="http://schemas.microsoft.com/office/drawing/2014/main" id="{F776D3ED-E823-F2DC-3ED1-EC4CD05A3E4C}"/>
              </a:ext>
            </a:extLst>
          </p:cNvPr>
          <p:cNvPicPr>
            <a:picLocks noChangeAspect="1"/>
          </p:cNvPicPr>
          <p:nvPr/>
        </p:nvPicPr>
        <p:blipFill>
          <a:blip r:embed="rId5"/>
          <a:stretch/>
        </p:blipFill>
        <p:spPr bwMode="auto">
          <a:xfrm>
            <a:off x="9354316" y="1159656"/>
            <a:ext cx="2693292" cy="1634905"/>
          </a:xfrm>
          <a:prstGeom prst="rect">
            <a:avLst/>
          </a:prstGeom>
        </p:spPr>
      </p:pic>
      <p:pic>
        <p:nvPicPr>
          <p:cNvPr id="16" name="Image 21">
            <a:extLst>
              <a:ext uri="{FF2B5EF4-FFF2-40B4-BE49-F238E27FC236}">
                <a16:creationId xmlns:a16="http://schemas.microsoft.com/office/drawing/2014/main" id="{E529B4A0-B79A-14CE-5946-23956DFCB4F7}"/>
              </a:ext>
            </a:extLst>
          </p:cNvPr>
          <p:cNvPicPr>
            <a:picLocks noChangeAspect="1"/>
          </p:cNvPicPr>
          <p:nvPr/>
        </p:nvPicPr>
        <p:blipFill>
          <a:blip r:embed="rId6"/>
          <a:stretch/>
        </p:blipFill>
        <p:spPr bwMode="auto">
          <a:xfrm>
            <a:off x="8226964" y="2912644"/>
            <a:ext cx="1159227" cy="2060847"/>
          </a:xfrm>
          <a:prstGeom prst="rect">
            <a:avLst/>
          </a:prstGeom>
        </p:spPr>
      </p:pic>
      <p:sp>
        <p:nvSpPr>
          <p:cNvPr id="20" name="Espace réservé du contenu 3">
            <a:extLst>
              <a:ext uri="{FF2B5EF4-FFF2-40B4-BE49-F238E27FC236}">
                <a16:creationId xmlns:a16="http://schemas.microsoft.com/office/drawing/2014/main" id="{AB6AB4E0-739D-7B4A-C57C-3B5A88F763C0}"/>
              </a:ext>
            </a:extLst>
          </p:cNvPr>
          <p:cNvSpPr txBox="1">
            <a:spLocks/>
          </p:cNvSpPr>
          <p:nvPr/>
        </p:nvSpPr>
        <p:spPr bwMode="auto">
          <a:xfrm>
            <a:off x="9569954" y="5358405"/>
            <a:ext cx="2732528" cy="1292740"/>
          </a:xfrm>
          <a:prstGeom prst="rect">
            <a:avLst/>
          </a:prstGeom>
        </p:spPr>
        <p:txBody>
          <a:bodyPr vertOverflow="overflow" horzOverflow="overflow" vert="horz" wrap="square" lIns="91440" tIns="45720" rIns="91440" bIns="45720" numCol="1" spcCol="0" rtlCol="0" fromWordArt="0" anchor="t" anchorCtr="0" forceAA="0" compatLnSpc="0">
            <a:normAutofit fontScale="47500" lnSpcReduction="20000"/>
          </a:bodyPr>
          <a:lstStyle>
            <a:lvl1pPr marL="228600" indent="-228600" algn="l" defTabSz="914400">
              <a:lnSpc>
                <a:spcPct val="90000"/>
              </a:lnSpc>
              <a:spcBef>
                <a:spcPts val="1000"/>
              </a:spcBef>
              <a:buFont typeface="Arial"/>
              <a:buChar char="•"/>
              <a:defRPr sz="2800" b="0" i="0">
                <a:solidFill>
                  <a:schemeClr val="tx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20000"/>
              </a:lnSpc>
              <a:buFont typeface="Arial"/>
              <a:buNone/>
              <a:defRPr/>
            </a:pPr>
            <a:r>
              <a:rPr lang="fr-FR" sz="2400" b="1">
                <a:solidFill>
                  <a:schemeClr val="tx1">
                    <a:lumMod val="85000"/>
                    <a:lumOff val="15000"/>
                  </a:schemeClr>
                </a:solidFill>
              </a:rPr>
              <a:t>Demarcated zones </a:t>
            </a:r>
            <a:r>
              <a:rPr lang="fr-FR" sz="2400" b="1">
                <a:solidFill>
                  <a:schemeClr val="tx1">
                    <a:lumMod val="85000"/>
                    <a:lumOff val="15000"/>
                  </a:schemeClr>
                </a:solidFill>
                <a:ea typeface="Arial"/>
              </a:rPr>
              <a:t>:</a:t>
            </a:r>
            <a:endParaRPr lang="fr-FR" sz="2400" b="1">
              <a:solidFill>
                <a:schemeClr val="tx1">
                  <a:lumMod val="85000"/>
                  <a:lumOff val="15000"/>
                </a:schemeClr>
              </a:solidFill>
            </a:endParaRPr>
          </a:p>
          <a:p>
            <a:pPr>
              <a:lnSpc>
                <a:spcPct val="120000"/>
              </a:lnSpc>
              <a:defRPr/>
            </a:pPr>
            <a:r>
              <a:rPr lang="fr-FR" sz="2400">
                <a:solidFill>
                  <a:schemeClr val="tx1">
                    <a:lumMod val="85000"/>
                    <a:lumOff val="15000"/>
                  </a:schemeClr>
                </a:solidFill>
              </a:rPr>
              <a:t>Around the Infected Zone (IZ)</a:t>
            </a:r>
            <a:r>
              <a:rPr lang="fr-FR" sz="2400">
                <a:solidFill>
                  <a:schemeClr val="tx1">
                    <a:lumMod val="85000"/>
                    <a:lumOff val="15000"/>
                  </a:schemeClr>
                </a:solidFill>
                <a:ea typeface="Arial"/>
              </a:rPr>
              <a:t>: first 400 meters</a:t>
            </a:r>
          </a:p>
          <a:p>
            <a:pPr>
              <a:lnSpc>
                <a:spcPct val="120000"/>
              </a:lnSpc>
              <a:defRPr/>
            </a:pPr>
            <a:r>
              <a:rPr lang="fr-FR" sz="2400">
                <a:solidFill>
                  <a:schemeClr val="tx1">
                    <a:lumMod val="85000"/>
                    <a:lumOff val="15000"/>
                  </a:schemeClr>
                </a:solidFill>
              </a:rPr>
              <a:t>Buffer zone : extends 2.5 km from the point of positive detection</a:t>
            </a:r>
            <a:endParaRPr lang="fr-FR" dirty="0">
              <a:solidFill>
                <a:schemeClr val="tx1">
                  <a:lumMod val="85000"/>
                  <a:lumOff val="15000"/>
                </a:schemeClr>
              </a:solidFill>
            </a:endParaRPr>
          </a:p>
        </p:txBody>
      </p:sp>
      <p:sp>
        <p:nvSpPr>
          <p:cNvPr id="21" name="Ellipse 20">
            <a:extLst>
              <a:ext uri="{FF2B5EF4-FFF2-40B4-BE49-F238E27FC236}">
                <a16:creationId xmlns:a16="http://schemas.microsoft.com/office/drawing/2014/main" id="{956F3F61-244A-1A35-0708-50A563362070}"/>
              </a:ext>
            </a:extLst>
          </p:cNvPr>
          <p:cNvSpPr>
            <a:spLocks noChangeAspect="1"/>
          </p:cNvSpPr>
          <p:nvPr/>
        </p:nvSpPr>
        <p:spPr>
          <a:xfrm>
            <a:off x="8004360" y="5265352"/>
            <a:ext cx="1332000" cy="1332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50EADD0B-5498-E11F-BC0A-7A95D2C9738F}"/>
              </a:ext>
            </a:extLst>
          </p:cNvPr>
          <p:cNvSpPr>
            <a:spLocks noChangeAspect="1"/>
          </p:cNvSpPr>
          <p:nvPr/>
        </p:nvSpPr>
        <p:spPr>
          <a:xfrm>
            <a:off x="8562360" y="5781285"/>
            <a:ext cx="216000" cy="2160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E4D1BBBD-0493-963A-4C31-8BF0A0848C2A}"/>
              </a:ext>
            </a:extLst>
          </p:cNvPr>
          <p:cNvSpPr>
            <a:spLocks noChangeAspect="1"/>
          </p:cNvSpPr>
          <p:nvPr/>
        </p:nvSpPr>
        <p:spPr>
          <a:xfrm>
            <a:off x="8634360" y="5859352"/>
            <a:ext cx="72000" cy="72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11">
            <a:extLst>
              <a:ext uri="{FF2B5EF4-FFF2-40B4-BE49-F238E27FC236}">
                <a16:creationId xmlns:a16="http://schemas.microsoft.com/office/drawing/2014/main" id="{9E9CEF52-8349-C7E5-4CD6-839820A104F0}"/>
              </a:ext>
            </a:extLst>
          </p:cNvPr>
          <p:cNvPicPr>
            <a:picLocks noChangeAspect="1"/>
          </p:cNvPicPr>
          <p:nvPr/>
        </p:nvPicPr>
        <p:blipFill>
          <a:blip r:embed="rId7"/>
          <a:srcRect l="28296" t="9331" r="20964" b="39931"/>
          <a:stretch/>
        </p:blipFill>
        <p:spPr bwMode="auto">
          <a:xfrm>
            <a:off x="10875694" y="90372"/>
            <a:ext cx="1080789" cy="938035"/>
          </a:xfrm>
          <a:prstGeom prst="ellipse">
            <a:avLst/>
          </a:prstGeom>
        </p:spPr>
      </p:pic>
    </p:spTree>
    <p:extLst>
      <p:ext uri="{BB962C8B-B14F-4D97-AF65-F5344CB8AC3E}">
        <p14:creationId xmlns:p14="http://schemas.microsoft.com/office/powerpoint/2010/main" val="2133410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25023-D56D-32FF-9F1F-5044142FBF1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2714E59-872F-F149-206D-3881E00889B7}"/>
              </a:ext>
            </a:extLst>
          </p:cNvPr>
          <p:cNvSpPr>
            <a:spLocks noGrp="1"/>
          </p:cNvSpPr>
          <p:nvPr>
            <p:ph type="title"/>
          </p:nvPr>
        </p:nvSpPr>
        <p:spPr/>
        <p:txBody>
          <a:bodyPr>
            <a:normAutofit/>
          </a:bodyPr>
          <a:lstStyle/>
          <a:p>
            <a:r>
              <a:rPr lang="fr-FR" sz="4000" dirty="0"/>
              <a:t>SCOPE: SURVEILLANCE</a:t>
            </a:r>
          </a:p>
        </p:txBody>
      </p:sp>
      <p:sp>
        <p:nvSpPr>
          <p:cNvPr id="4" name="Espace réservé de la date 3">
            <a:extLst>
              <a:ext uri="{FF2B5EF4-FFF2-40B4-BE49-F238E27FC236}">
                <a16:creationId xmlns:a16="http://schemas.microsoft.com/office/drawing/2014/main" id="{06878C69-120F-4A81-806F-E944A2DCF5FE}"/>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528CA327-9EB2-6605-B7F2-405187D90548}"/>
              </a:ext>
            </a:extLst>
          </p:cNvPr>
          <p:cNvSpPr>
            <a:spLocks noGrp="1"/>
          </p:cNvSpPr>
          <p:nvPr>
            <p:ph type="ftr" sz="quarter" idx="11"/>
          </p:nvPr>
        </p:nvSpPr>
        <p:spPr/>
        <p:txBody>
          <a:bodyPr/>
          <a:lstStyle/>
          <a:p>
            <a:r>
              <a:rPr lang="fr-FR"/>
              <a:t>ModStatSAP Workshop </a:t>
            </a:r>
            <a:endParaRPr lang="fr-FR" dirty="0"/>
          </a:p>
        </p:txBody>
      </p:sp>
      <p:sp>
        <p:nvSpPr>
          <p:cNvPr id="6" name="Espace réservé du numéro de diapositive 5">
            <a:extLst>
              <a:ext uri="{FF2B5EF4-FFF2-40B4-BE49-F238E27FC236}">
                <a16:creationId xmlns:a16="http://schemas.microsoft.com/office/drawing/2014/main" id="{D59FB372-BC0A-5AF2-EE01-F264027733D8}"/>
              </a:ext>
            </a:extLst>
          </p:cNvPr>
          <p:cNvSpPr>
            <a:spLocks noGrp="1"/>
          </p:cNvSpPr>
          <p:nvPr>
            <p:ph type="sldNum" sz="quarter" idx="12"/>
          </p:nvPr>
        </p:nvSpPr>
        <p:spPr/>
        <p:txBody>
          <a:bodyPr/>
          <a:lstStyle/>
          <a:p>
            <a:pPr>
              <a:defRPr/>
            </a:pPr>
            <a:fld id="{D790D672-BA00-0B43-97D0-8AFD030C778C}" type="slidenum">
              <a:rPr lang="fr-FR" smtClean="0"/>
              <a:t>4</a:t>
            </a:fld>
            <a:endParaRPr lang="fr-FR"/>
          </a:p>
        </p:txBody>
      </p:sp>
      <p:pic>
        <p:nvPicPr>
          <p:cNvPr id="7" name="Image 6">
            <a:extLst>
              <a:ext uri="{FF2B5EF4-FFF2-40B4-BE49-F238E27FC236}">
                <a16:creationId xmlns:a16="http://schemas.microsoft.com/office/drawing/2014/main" id="{7EAF0CED-3578-3A1B-98C5-DDDB1DA34750}"/>
              </a:ext>
            </a:extLst>
          </p:cNvPr>
          <p:cNvPicPr>
            <a:picLocks noChangeAspect="1"/>
          </p:cNvPicPr>
          <p:nvPr/>
        </p:nvPicPr>
        <p:blipFill>
          <a:blip r:embed="rId3"/>
          <a:stretch>
            <a:fillRect/>
          </a:stretch>
        </p:blipFill>
        <p:spPr bwMode="auto">
          <a:xfrm>
            <a:off x="119335" y="6096968"/>
            <a:ext cx="591924" cy="644400"/>
          </a:xfrm>
          <a:prstGeom prst="rect">
            <a:avLst/>
          </a:prstGeom>
        </p:spPr>
      </p:pic>
      <p:cxnSp>
        <p:nvCxnSpPr>
          <p:cNvPr id="8" name="Connecteur droit 7">
            <a:extLst>
              <a:ext uri="{FF2B5EF4-FFF2-40B4-BE49-F238E27FC236}">
                <a16:creationId xmlns:a16="http://schemas.microsoft.com/office/drawing/2014/main" id="{7E8E6190-F263-9C62-1FC1-AD20C61B4EAE}"/>
              </a:ext>
            </a:extLst>
          </p:cNvPr>
          <p:cNvCxnSpPr/>
          <p:nvPr/>
        </p:nvCxnSpPr>
        <p:spPr>
          <a:xfrm>
            <a:off x="838200" y="1340768"/>
            <a:ext cx="554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C09AF955-BFCD-0563-499B-5830370E4142}"/>
              </a:ext>
            </a:extLst>
          </p:cNvPr>
          <p:cNvPicPr>
            <a:picLocks noChangeAspect="1"/>
          </p:cNvPicPr>
          <p:nvPr/>
        </p:nvPicPr>
        <p:blipFill>
          <a:blip r:embed="rId4"/>
          <a:stretch/>
        </p:blipFill>
        <p:spPr bwMode="auto">
          <a:xfrm>
            <a:off x="743245" y="1556792"/>
            <a:ext cx="10705508" cy="4674764"/>
          </a:xfrm>
          <a:prstGeom prst="rect">
            <a:avLst/>
          </a:prstGeom>
        </p:spPr>
      </p:pic>
    </p:spTree>
    <p:extLst>
      <p:ext uri="{BB962C8B-B14F-4D97-AF65-F5344CB8AC3E}">
        <p14:creationId xmlns:p14="http://schemas.microsoft.com/office/powerpoint/2010/main" val="2848156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FFDEF-CC95-5A76-BF2C-305BE6AE84A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4D0224C-5FA4-1E4D-0D36-30392219FF34}"/>
              </a:ext>
            </a:extLst>
          </p:cNvPr>
          <p:cNvSpPr>
            <a:spLocks noGrp="1"/>
          </p:cNvSpPr>
          <p:nvPr>
            <p:ph type="title"/>
          </p:nvPr>
        </p:nvSpPr>
        <p:spPr/>
        <p:txBody>
          <a:bodyPr>
            <a:normAutofit/>
          </a:bodyPr>
          <a:lstStyle/>
          <a:p>
            <a:r>
              <a:rPr lang="fr-FR" sz="2400" dirty="0"/>
              <a:t>DATA SCIENCE AND EVALUATION APPROACHES FOR DOWNSTREAM SURVEILLANCE: </a:t>
            </a:r>
            <a:r>
              <a:rPr lang="fr-FR" sz="2400" b="1" dirty="0"/>
              <a:t>SURVEILLANCE OF XYLELLA FASTIDIOSA</a:t>
            </a:r>
          </a:p>
        </p:txBody>
      </p:sp>
      <p:sp>
        <p:nvSpPr>
          <p:cNvPr id="4" name="Espace réservé de la date 3">
            <a:extLst>
              <a:ext uri="{FF2B5EF4-FFF2-40B4-BE49-F238E27FC236}">
                <a16:creationId xmlns:a16="http://schemas.microsoft.com/office/drawing/2014/main" id="{CF532861-330B-6D67-D711-B7B8B2229292}"/>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37D9F431-1F70-273F-2FA3-7CAF3031626A}"/>
              </a:ext>
            </a:extLst>
          </p:cNvPr>
          <p:cNvSpPr>
            <a:spLocks noGrp="1"/>
          </p:cNvSpPr>
          <p:nvPr>
            <p:ph type="ftr" sz="quarter" idx="11"/>
          </p:nvPr>
        </p:nvSpPr>
        <p:spPr/>
        <p:txBody>
          <a:bodyPr/>
          <a:lstStyle/>
          <a:p>
            <a:r>
              <a:rPr lang="fr-FR"/>
              <a:t>ModStatSAP Workshop </a:t>
            </a:r>
          </a:p>
        </p:txBody>
      </p:sp>
      <p:sp>
        <p:nvSpPr>
          <p:cNvPr id="6" name="Espace réservé du numéro de diapositive 5">
            <a:extLst>
              <a:ext uri="{FF2B5EF4-FFF2-40B4-BE49-F238E27FC236}">
                <a16:creationId xmlns:a16="http://schemas.microsoft.com/office/drawing/2014/main" id="{C2BF09FC-45D7-F0A1-A6F7-CE5A049E04FE}"/>
              </a:ext>
            </a:extLst>
          </p:cNvPr>
          <p:cNvSpPr>
            <a:spLocks noGrp="1"/>
          </p:cNvSpPr>
          <p:nvPr>
            <p:ph type="sldNum" sz="quarter" idx="12"/>
          </p:nvPr>
        </p:nvSpPr>
        <p:spPr/>
        <p:txBody>
          <a:bodyPr/>
          <a:lstStyle/>
          <a:p>
            <a:pPr>
              <a:defRPr/>
            </a:pPr>
            <a:fld id="{D790D672-BA00-0B43-97D0-8AFD030C778C}" type="slidenum">
              <a:rPr lang="fr-FR" smtClean="0"/>
              <a:t>40</a:t>
            </a:fld>
            <a:endParaRPr lang="fr-FR"/>
          </a:p>
        </p:txBody>
      </p:sp>
      <p:pic>
        <p:nvPicPr>
          <p:cNvPr id="7" name="Image 6">
            <a:extLst>
              <a:ext uri="{FF2B5EF4-FFF2-40B4-BE49-F238E27FC236}">
                <a16:creationId xmlns:a16="http://schemas.microsoft.com/office/drawing/2014/main" id="{457EA34D-647D-A606-5CB2-77C5926408BB}"/>
              </a:ext>
            </a:extLst>
          </p:cNvPr>
          <p:cNvPicPr>
            <a:picLocks noChangeAspect="1"/>
          </p:cNvPicPr>
          <p:nvPr/>
        </p:nvPicPr>
        <p:blipFill>
          <a:blip r:embed="rId3"/>
          <a:stretch>
            <a:fillRect/>
          </a:stretch>
        </p:blipFill>
        <p:spPr bwMode="auto">
          <a:xfrm>
            <a:off x="119336" y="6077075"/>
            <a:ext cx="590496" cy="644400"/>
          </a:xfrm>
          <a:prstGeom prst="rect">
            <a:avLst/>
          </a:prstGeom>
        </p:spPr>
      </p:pic>
      <p:cxnSp>
        <p:nvCxnSpPr>
          <p:cNvPr id="9" name="Connecteur droit 8">
            <a:extLst>
              <a:ext uri="{FF2B5EF4-FFF2-40B4-BE49-F238E27FC236}">
                <a16:creationId xmlns:a16="http://schemas.microsoft.com/office/drawing/2014/main" id="{920F434D-B3BD-D847-45FC-B64D17F08496}"/>
              </a:ext>
            </a:extLst>
          </p:cNvPr>
          <p:cNvCxnSpPr/>
          <p:nvPr/>
        </p:nvCxnSpPr>
        <p:spPr>
          <a:xfrm>
            <a:off x="911424" y="1340768"/>
            <a:ext cx="5544616" cy="0"/>
          </a:xfrm>
          <a:prstGeom prst="line">
            <a:avLst/>
          </a:prstGeom>
          <a:ln w="12700">
            <a:solidFill>
              <a:srgbClr val="009800"/>
            </a:solidFill>
          </a:ln>
        </p:spPr>
        <p:style>
          <a:lnRef idx="1">
            <a:schemeClr val="accent1"/>
          </a:lnRef>
          <a:fillRef idx="0">
            <a:schemeClr val="accent1"/>
          </a:fillRef>
          <a:effectRef idx="0">
            <a:schemeClr val="accent1"/>
          </a:effectRef>
          <a:fontRef idx="minor">
            <a:schemeClr val="tx1"/>
          </a:fontRef>
        </p:style>
      </p:cxnSp>
      <p:pic>
        <p:nvPicPr>
          <p:cNvPr id="8" name="Espace réservé du contenu 7">
            <a:extLst>
              <a:ext uri="{FF2B5EF4-FFF2-40B4-BE49-F238E27FC236}">
                <a16:creationId xmlns:a16="http://schemas.microsoft.com/office/drawing/2014/main" id="{2E54DDBD-71F4-2379-A5C0-B533AFAC81CE}"/>
              </a:ext>
            </a:extLst>
          </p:cNvPr>
          <p:cNvPicPr>
            <a:picLocks noGrp="1" noChangeAspect="1"/>
          </p:cNvPicPr>
          <p:nvPr>
            <p:ph idx="1"/>
          </p:nvPr>
        </p:nvPicPr>
        <p:blipFill>
          <a:blip r:embed="rId4"/>
          <a:stretch>
            <a:fillRect/>
          </a:stretch>
        </p:blipFill>
        <p:spPr bwMode="auto">
          <a:xfrm>
            <a:off x="319493" y="3765968"/>
            <a:ext cx="2864960" cy="2486569"/>
          </a:xfrm>
        </p:spPr>
      </p:pic>
      <p:sp>
        <p:nvSpPr>
          <p:cNvPr id="11" name="ZoneTexte 10">
            <a:extLst>
              <a:ext uri="{FF2B5EF4-FFF2-40B4-BE49-F238E27FC236}">
                <a16:creationId xmlns:a16="http://schemas.microsoft.com/office/drawing/2014/main" id="{90414F01-705D-A451-3C5F-FC9F9827B3FB}"/>
              </a:ext>
            </a:extLst>
          </p:cNvPr>
          <p:cNvSpPr txBox="1"/>
          <p:nvPr/>
        </p:nvSpPr>
        <p:spPr>
          <a:xfrm>
            <a:off x="319493" y="1772816"/>
            <a:ext cx="2933816" cy="369332"/>
          </a:xfrm>
          <a:prstGeom prst="rect">
            <a:avLst/>
          </a:prstGeom>
          <a:noFill/>
        </p:spPr>
        <p:txBody>
          <a:bodyPr wrap="none" rtlCol="0">
            <a:spAutoFit/>
          </a:bodyPr>
          <a:lstStyle/>
          <a:p>
            <a:r>
              <a:rPr lang="fr-FR" i="1" u="sng" dirty="0"/>
              <a:t>Risk score of Xylella in France</a:t>
            </a:r>
          </a:p>
        </p:txBody>
      </p:sp>
      <p:sp>
        <p:nvSpPr>
          <p:cNvPr id="12" name="Rectangle 11">
            <a:extLst>
              <a:ext uri="{FF2B5EF4-FFF2-40B4-BE49-F238E27FC236}">
                <a16:creationId xmlns:a16="http://schemas.microsoft.com/office/drawing/2014/main" id="{2147AF7E-D407-D119-01CE-C015C9E24FD0}"/>
              </a:ext>
            </a:extLst>
          </p:cNvPr>
          <p:cNvSpPr/>
          <p:nvPr/>
        </p:nvSpPr>
        <p:spPr>
          <a:xfrm>
            <a:off x="2777164" y="3573016"/>
            <a:ext cx="773868" cy="53652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3" name="ZoneTexte 12">
            <a:extLst>
              <a:ext uri="{FF2B5EF4-FFF2-40B4-BE49-F238E27FC236}">
                <a16:creationId xmlns:a16="http://schemas.microsoft.com/office/drawing/2014/main" id="{A4FEF027-83CF-AB8C-C740-239FDFFA4EEA}"/>
              </a:ext>
            </a:extLst>
          </p:cNvPr>
          <p:cNvSpPr txBox="1"/>
          <p:nvPr/>
        </p:nvSpPr>
        <p:spPr>
          <a:xfrm>
            <a:off x="319493" y="2335100"/>
            <a:ext cx="4098957" cy="1477328"/>
          </a:xfrm>
          <a:prstGeom prst="rect">
            <a:avLst/>
          </a:prstGeom>
          <a:noFill/>
        </p:spPr>
        <p:txBody>
          <a:bodyPr wrap="square" rtlCol="0">
            <a:spAutoFit/>
          </a:bodyPr>
          <a:lstStyle/>
          <a:p>
            <a:r>
              <a:rPr lang="fr-FR" dirty="0"/>
              <a:t>Production of a </a:t>
            </a:r>
            <a:r>
              <a:rPr lang="fr-FR" dirty="0" err="1"/>
              <a:t>risk</a:t>
            </a:r>
            <a:r>
              <a:rPr lang="fr-FR" dirty="0"/>
              <a:t> </a:t>
            </a:r>
            <a:r>
              <a:rPr lang="fr-FR" dirty="0" err="1"/>
              <a:t>map</a:t>
            </a:r>
            <a:r>
              <a:rPr lang="fr-FR" dirty="0"/>
              <a:t> </a:t>
            </a:r>
            <a:r>
              <a:rPr lang="fr-FR" dirty="0" err="1"/>
              <a:t>with</a:t>
            </a:r>
            <a:r>
              <a:rPr lang="fr-FR" dirty="0"/>
              <a:t> MESS (</a:t>
            </a:r>
            <a:r>
              <a:rPr lang="fr-FR" dirty="0" err="1"/>
              <a:t>Multivariate</a:t>
            </a:r>
            <a:endParaRPr lang="fr-FR" dirty="0"/>
          </a:p>
          <a:p>
            <a:r>
              <a:rPr lang="fr-FR" dirty="0" err="1"/>
              <a:t>Environmental</a:t>
            </a:r>
            <a:r>
              <a:rPr lang="fr-FR" dirty="0"/>
              <a:t> </a:t>
            </a:r>
            <a:r>
              <a:rPr lang="fr-FR" dirty="0" err="1"/>
              <a:t>Similarity</a:t>
            </a:r>
            <a:r>
              <a:rPr lang="fr-FR" dirty="0"/>
              <a:t> Surfaces) </a:t>
            </a:r>
            <a:r>
              <a:rPr lang="fr-FR" dirty="0" err="1"/>
              <a:t>with</a:t>
            </a:r>
            <a:r>
              <a:rPr lang="fr-FR" dirty="0"/>
              <a:t> </a:t>
            </a:r>
            <a:r>
              <a:rPr lang="fr-FR" dirty="0" err="1"/>
              <a:t>selected</a:t>
            </a:r>
            <a:r>
              <a:rPr lang="fr-FR" dirty="0"/>
              <a:t> variables. </a:t>
            </a:r>
            <a:r>
              <a:rPr lang="fr-FR" dirty="0" err="1"/>
              <a:t>Rescale</a:t>
            </a:r>
            <a:endParaRPr lang="fr-FR" dirty="0"/>
          </a:p>
          <a:p>
            <a:r>
              <a:rPr lang="fr-FR" dirty="0" err="1"/>
              <a:t>risk</a:t>
            </a:r>
            <a:r>
              <a:rPr lang="fr-FR" dirty="0"/>
              <a:t> </a:t>
            </a:r>
            <a:r>
              <a:rPr lang="fr-FR" dirty="0" err="1"/>
              <a:t>between</a:t>
            </a:r>
            <a:r>
              <a:rPr lang="fr-FR" dirty="0"/>
              <a:t> 0 and 1.</a:t>
            </a:r>
          </a:p>
        </p:txBody>
      </p:sp>
      <p:sp>
        <p:nvSpPr>
          <p:cNvPr id="14" name="Espace réservé du contenu 2">
            <a:extLst>
              <a:ext uri="{FF2B5EF4-FFF2-40B4-BE49-F238E27FC236}">
                <a16:creationId xmlns:a16="http://schemas.microsoft.com/office/drawing/2014/main" id="{3024EA74-50C3-E957-C82D-C074D0BEB89A}"/>
              </a:ext>
            </a:extLst>
          </p:cNvPr>
          <p:cNvSpPr txBox="1">
            <a:spLocks/>
          </p:cNvSpPr>
          <p:nvPr/>
        </p:nvSpPr>
        <p:spPr bwMode="auto">
          <a:xfrm>
            <a:off x="8433598" y="2036450"/>
            <a:ext cx="3639066" cy="4351338"/>
          </a:xfrm>
          <a:prstGeom prst="rect">
            <a:avLst/>
          </a:prstGeom>
        </p:spPr>
        <p:txBody>
          <a:bodyPr vertOverflow="overflow" horzOverflow="overflow" vert="horz" wrap="square" lIns="91440" tIns="45720" rIns="91440" bIns="45720" numCol="1" spcCol="0" rtlCol="0" fromWordArt="0" anchor="t" anchorCtr="0" forceAA="0" compatLnSpc="0">
            <a:normAutofit fontScale="50000" lnSpcReduction="20000"/>
          </a:bodyPr>
          <a:lstStyle>
            <a:lvl1pPr marL="228600" indent="-228600" algn="l" defTabSz="914400">
              <a:lnSpc>
                <a:spcPct val="90000"/>
              </a:lnSpc>
              <a:spcBef>
                <a:spcPts val="1000"/>
              </a:spcBef>
              <a:buFont typeface="Arial"/>
              <a:buChar char="•"/>
              <a:defRPr sz="2800" b="0" i="0">
                <a:solidFill>
                  <a:schemeClr val="tx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120000"/>
              </a:lnSpc>
              <a:buFont typeface="Arial"/>
              <a:buNone/>
              <a:defRPr/>
            </a:pPr>
            <a:endParaRPr lang="fr-FR" dirty="0">
              <a:latin typeface="+mn-lt"/>
            </a:endParaRPr>
          </a:p>
          <a:p>
            <a:pPr marL="0" indent="0">
              <a:lnSpc>
                <a:spcPct val="120000"/>
              </a:lnSpc>
              <a:buNone/>
              <a:defRPr/>
            </a:pPr>
            <a:r>
              <a:rPr lang="fr-FR" dirty="0">
                <a:latin typeface="+mn-lt"/>
              </a:rPr>
              <a:t>1- </a:t>
            </a:r>
            <a:r>
              <a:rPr lang="fr-FR" dirty="0" err="1">
                <a:latin typeface="+mn-lt"/>
              </a:rPr>
              <a:t>Assignment</a:t>
            </a:r>
            <a:r>
              <a:rPr lang="fr-FR" dirty="0">
                <a:latin typeface="+mn-lt"/>
              </a:rPr>
              <a:t> of a </a:t>
            </a:r>
            <a:r>
              <a:rPr lang="fr-FR" dirty="0" err="1">
                <a:latin typeface="+mn-lt"/>
              </a:rPr>
              <a:t>category</a:t>
            </a:r>
            <a:r>
              <a:rPr lang="fr-FR" dirty="0">
                <a:latin typeface="+mn-lt"/>
              </a:rPr>
              <a:t> to </a:t>
            </a:r>
            <a:r>
              <a:rPr lang="fr-FR" dirty="0" err="1">
                <a:latin typeface="+mn-lt"/>
              </a:rPr>
              <a:t>each</a:t>
            </a:r>
            <a:r>
              <a:rPr lang="fr-FR" dirty="0">
                <a:latin typeface="+mn-lt"/>
              </a:rPr>
              <a:t> quadrat</a:t>
            </a:r>
          </a:p>
          <a:p>
            <a:pPr marL="0" indent="0">
              <a:lnSpc>
                <a:spcPct val="120000"/>
              </a:lnSpc>
              <a:buNone/>
              <a:defRPr/>
            </a:pPr>
            <a:r>
              <a:rPr lang="fr-FR" dirty="0">
                <a:latin typeface="+mn-lt"/>
              </a:rPr>
              <a:t>2- Identification of areas inaccessible to </a:t>
            </a:r>
            <a:r>
              <a:rPr lang="fr-FR" dirty="0" err="1">
                <a:latin typeface="+mn-lt"/>
              </a:rPr>
              <a:t>field</a:t>
            </a:r>
            <a:r>
              <a:rPr lang="fr-FR" dirty="0">
                <a:latin typeface="+mn-lt"/>
              </a:rPr>
              <a:t> personnel</a:t>
            </a:r>
          </a:p>
          <a:p>
            <a:pPr marL="0" indent="0">
              <a:lnSpc>
                <a:spcPct val="120000"/>
              </a:lnSpc>
              <a:buNone/>
              <a:defRPr/>
            </a:pPr>
            <a:r>
              <a:rPr lang="fr-FR" dirty="0">
                <a:latin typeface="+mn-lt"/>
              </a:rPr>
              <a:t>3- Identification of quadrats </a:t>
            </a:r>
            <a:r>
              <a:rPr lang="fr-FR" dirty="0" err="1">
                <a:latin typeface="+mn-lt"/>
              </a:rPr>
              <a:t>sampled</a:t>
            </a:r>
            <a:r>
              <a:rPr lang="fr-FR" dirty="0">
                <a:latin typeface="+mn-lt"/>
              </a:rPr>
              <a:t> in </a:t>
            </a:r>
            <a:r>
              <a:rPr lang="fr-FR" dirty="0" err="1">
                <a:latin typeface="+mn-lt"/>
              </a:rPr>
              <a:t>previous</a:t>
            </a:r>
            <a:r>
              <a:rPr lang="fr-FR" dirty="0">
                <a:latin typeface="+mn-lt"/>
              </a:rPr>
              <a:t> </a:t>
            </a:r>
            <a:r>
              <a:rPr lang="fr-FR" dirty="0" err="1">
                <a:latin typeface="+mn-lt"/>
              </a:rPr>
              <a:t>field</a:t>
            </a:r>
            <a:r>
              <a:rPr lang="fr-FR" dirty="0">
                <a:latin typeface="+mn-lt"/>
              </a:rPr>
              <a:t> </a:t>
            </a:r>
            <a:r>
              <a:rPr lang="fr-FR" dirty="0" err="1">
                <a:latin typeface="+mn-lt"/>
              </a:rPr>
              <a:t>campaigns</a:t>
            </a:r>
            <a:br>
              <a:rPr lang="fr-FR" dirty="0">
                <a:latin typeface="+mn-lt"/>
              </a:rPr>
            </a:br>
            <a:r>
              <a:rPr lang="fr-FR" dirty="0">
                <a:latin typeface="+mn-lt"/>
              </a:rPr>
              <a:t>4- Details of the </a:t>
            </a:r>
            <a:r>
              <a:rPr lang="fr-FR" dirty="0" err="1">
                <a:latin typeface="+mn-lt"/>
              </a:rPr>
              <a:t>number</a:t>
            </a:r>
            <a:r>
              <a:rPr lang="fr-FR" dirty="0">
                <a:latin typeface="+mn-lt"/>
              </a:rPr>
              <a:t> of quadrats per zone and </a:t>
            </a:r>
            <a:r>
              <a:rPr lang="fr-FR" dirty="0" err="1">
                <a:latin typeface="+mn-lt"/>
              </a:rPr>
              <a:t>category</a:t>
            </a:r>
            <a:endParaRPr lang="fr-FR" dirty="0">
              <a:latin typeface="+mn-lt"/>
            </a:endParaRPr>
          </a:p>
          <a:p>
            <a:pPr marL="0" indent="0">
              <a:lnSpc>
                <a:spcPct val="120000"/>
              </a:lnSpc>
              <a:buNone/>
              <a:defRPr/>
            </a:pPr>
            <a:r>
              <a:rPr lang="fr-FR" dirty="0">
                <a:latin typeface="+mn-lt"/>
              </a:rPr>
              <a:t>5 - </a:t>
            </a:r>
            <a:r>
              <a:rPr lang="fr-FR" dirty="0" err="1">
                <a:latin typeface="+mn-lt"/>
              </a:rPr>
              <a:t>Determine</a:t>
            </a:r>
            <a:r>
              <a:rPr lang="fr-FR" dirty="0">
                <a:latin typeface="+mn-lt"/>
              </a:rPr>
              <a:t> the </a:t>
            </a:r>
            <a:r>
              <a:rPr lang="fr-FR" dirty="0" err="1">
                <a:latin typeface="+mn-lt"/>
              </a:rPr>
              <a:t>number</a:t>
            </a:r>
            <a:r>
              <a:rPr lang="fr-FR" dirty="0">
                <a:latin typeface="+mn-lt"/>
              </a:rPr>
              <a:t> of quadrats to </a:t>
            </a:r>
            <a:r>
              <a:rPr lang="fr-FR" dirty="0" err="1">
                <a:latin typeface="+mn-lt"/>
              </a:rPr>
              <a:t>be</a:t>
            </a:r>
            <a:r>
              <a:rPr lang="fr-FR" dirty="0">
                <a:latin typeface="+mn-lt"/>
              </a:rPr>
              <a:t> </a:t>
            </a:r>
            <a:r>
              <a:rPr lang="fr-FR" dirty="0" err="1">
                <a:latin typeface="+mn-lt"/>
              </a:rPr>
              <a:t>sampled</a:t>
            </a:r>
            <a:r>
              <a:rPr lang="fr-FR" dirty="0">
                <a:latin typeface="+mn-lt"/>
              </a:rPr>
              <a:t> in the </a:t>
            </a:r>
            <a:r>
              <a:rPr lang="fr-FR" dirty="0" err="1">
                <a:latin typeface="+mn-lt"/>
              </a:rPr>
              <a:t>different</a:t>
            </a:r>
            <a:r>
              <a:rPr lang="fr-FR" dirty="0">
                <a:latin typeface="+mn-lt"/>
              </a:rPr>
              <a:t> zones and typologies </a:t>
            </a:r>
            <a:r>
              <a:rPr lang="fr-FR" dirty="0" err="1">
                <a:latin typeface="+mn-lt"/>
              </a:rPr>
              <a:t>with</a:t>
            </a:r>
            <a:r>
              <a:rPr lang="fr-FR" dirty="0">
                <a:latin typeface="+mn-lt"/>
              </a:rPr>
              <a:t> RIBESS (</a:t>
            </a:r>
            <a:r>
              <a:rPr lang="fr-FR" dirty="0" err="1">
                <a:latin typeface="+mn-lt"/>
              </a:rPr>
              <a:t>tool</a:t>
            </a:r>
            <a:r>
              <a:rPr lang="fr-FR" dirty="0">
                <a:latin typeface="+mn-lt"/>
              </a:rPr>
              <a:t> </a:t>
            </a:r>
            <a:r>
              <a:rPr lang="fr-FR" dirty="0" err="1">
                <a:latin typeface="+mn-lt"/>
              </a:rPr>
              <a:t>from</a:t>
            </a:r>
            <a:r>
              <a:rPr lang="fr-FR" dirty="0">
                <a:latin typeface="+mn-lt"/>
              </a:rPr>
              <a:t> EFSA)</a:t>
            </a:r>
          </a:p>
          <a:p>
            <a:pPr marL="0" indent="0">
              <a:lnSpc>
                <a:spcPct val="120000"/>
              </a:lnSpc>
              <a:buNone/>
              <a:defRPr/>
            </a:pPr>
            <a:r>
              <a:rPr lang="fr-FR" dirty="0">
                <a:latin typeface="+mn-lt"/>
              </a:rPr>
              <a:t>6- Select the quadrats to </a:t>
            </a:r>
            <a:r>
              <a:rPr lang="fr-FR" dirty="0" err="1">
                <a:latin typeface="+mn-lt"/>
              </a:rPr>
              <a:t>be</a:t>
            </a:r>
            <a:r>
              <a:rPr lang="fr-FR" dirty="0">
                <a:latin typeface="+mn-lt"/>
              </a:rPr>
              <a:t> </a:t>
            </a:r>
            <a:r>
              <a:rPr lang="fr-FR" dirty="0" err="1">
                <a:latin typeface="+mn-lt"/>
              </a:rPr>
              <a:t>sampled</a:t>
            </a:r>
            <a:br>
              <a:rPr lang="fr-FR" dirty="0">
                <a:latin typeface="+mn-lt"/>
              </a:rPr>
            </a:br>
            <a:r>
              <a:rPr lang="fr-FR" dirty="0">
                <a:latin typeface="+mn-lt"/>
              </a:rPr>
              <a:t>6bis - </a:t>
            </a:r>
            <a:r>
              <a:rPr lang="fr-FR" dirty="0" err="1">
                <a:latin typeface="+mn-lt"/>
              </a:rPr>
              <a:t>Define</a:t>
            </a:r>
            <a:r>
              <a:rPr lang="fr-FR" dirty="0">
                <a:latin typeface="+mn-lt"/>
              </a:rPr>
              <a:t> “extra” quadrats in case of </a:t>
            </a:r>
            <a:r>
              <a:rPr lang="fr-FR" dirty="0" err="1">
                <a:latin typeface="+mn-lt"/>
              </a:rPr>
              <a:t>inaccessibility</a:t>
            </a:r>
            <a:r>
              <a:rPr lang="fr-FR" dirty="0">
                <a:latin typeface="+mn-lt"/>
              </a:rPr>
              <a:t> or absence of host plants</a:t>
            </a:r>
          </a:p>
          <a:p>
            <a:pPr marL="0" indent="0">
              <a:lnSpc>
                <a:spcPct val="120000"/>
              </a:lnSpc>
              <a:buNone/>
              <a:defRPr/>
            </a:pPr>
            <a:r>
              <a:rPr lang="fr-FR" dirty="0">
                <a:latin typeface="+mn-lt"/>
              </a:rPr>
              <a:t>=&gt;  Go sampling</a:t>
            </a:r>
          </a:p>
        </p:txBody>
      </p:sp>
      <p:pic>
        <p:nvPicPr>
          <p:cNvPr id="15" name="Image 14">
            <a:extLst>
              <a:ext uri="{FF2B5EF4-FFF2-40B4-BE49-F238E27FC236}">
                <a16:creationId xmlns:a16="http://schemas.microsoft.com/office/drawing/2014/main" id="{AAF9CA3E-F2F6-469D-BDC4-22F1D107ADAD}"/>
              </a:ext>
            </a:extLst>
          </p:cNvPr>
          <p:cNvPicPr>
            <a:picLocks noChangeAspect="1"/>
          </p:cNvPicPr>
          <p:nvPr/>
        </p:nvPicPr>
        <p:blipFill>
          <a:blip r:embed="rId5"/>
          <a:stretch/>
        </p:blipFill>
        <p:spPr bwMode="auto">
          <a:xfrm>
            <a:off x="4698988" y="1926052"/>
            <a:ext cx="3514103" cy="2857472"/>
          </a:xfrm>
          <a:prstGeom prst="rect">
            <a:avLst/>
          </a:prstGeom>
        </p:spPr>
      </p:pic>
      <p:pic>
        <p:nvPicPr>
          <p:cNvPr id="16" name="Image 15">
            <a:extLst>
              <a:ext uri="{FF2B5EF4-FFF2-40B4-BE49-F238E27FC236}">
                <a16:creationId xmlns:a16="http://schemas.microsoft.com/office/drawing/2014/main" id="{B03A2871-7904-75EF-A306-4225DB74E597}"/>
              </a:ext>
            </a:extLst>
          </p:cNvPr>
          <p:cNvPicPr>
            <a:picLocks noChangeAspect="1"/>
          </p:cNvPicPr>
          <p:nvPr/>
        </p:nvPicPr>
        <p:blipFill>
          <a:blip r:embed="rId6"/>
          <a:stretch/>
        </p:blipFill>
        <p:spPr bwMode="auto">
          <a:xfrm>
            <a:off x="4724399" y="4942201"/>
            <a:ext cx="3182365" cy="1903179"/>
          </a:xfrm>
          <a:prstGeom prst="rect">
            <a:avLst/>
          </a:prstGeom>
        </p:spPr>
      </p:pic>
      <p:sp>
        <p:nvSpPr>
          <p:cNvPr id="18" name="ZoneTexte 17">
            <a:extLst>
              <a:ext uri="{FF2B5EF4-FFF2-40B4-BE49-F238E27FC236}">
                <a16:creationId xmlns:a16="http://schemas.microsoft.com/office/drawing/2014/main" id="{DF75EE12-F0D8-8316-12FC-FD2EADD5D778}"/>
              </a:ext>
            </a:extLst>
          </p:cNvPr>
          <p:cNvSpPr txBox="1"/>
          <p:nvPr/>
        </p:nvSpPr>
        <p:spPr>
          <a:xfrm>
            <a:off x="4589817" y="1759813"/>
            <a:ext cx="3012363" cy="369332"/>
          </a:xfrm>
          <a:prstGeom prst="rect">
            <a:avLst/>
          </a:prstGeom>
          <a:noFill/>
        </p:spPr>
        <p:txBody>
          <a:bodyPr wrap="none" rtlCol="0">
            <a:spAutoFit/>
          </a:bodyPr>
          <a:lstStyle/>
          <a:p>
            <a:r>
              <a:rPr lang="fr-FR" u="sng" dirty="0"/>
              <a:t>Exemple of </a:t>
            </a:r>
            <a:r>
              <a:rPr lang="fr-FR" u="sng" dirty="0" err="1"/>
              <a:t>demarcated</a:t>
            </a:r>
            <a:r>
              <a:rPr lang="fr-FR" u="sng" dirty="0"/>
              <a:t> zones</a:t>
            </a:r>
          </a:p>
        </p:txBody>
      </p:sp>
    </p:spTree>
    <p:extLst>
      <p:ext uri="{BB962C8B-B14F-4D97-AF65-F5344CB8AC3E}">
        <p14:creationId xmlns:p14="http://schemas.microsoft.com/office/powerpoint/2010/main" val="1875196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6AD0A-7CEA-8014-A1CA-AF45B510808B}"/>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CEAE4EAF-E28A-DD13-D156-52E1B3C1C75A}"/>
              </a:ext>
            </a:extLst>
          </p:cNvPr>
          <p:cNvPicPr>
            <a:picLocks noChangeAspect="1"/>
          </p:cNvPicPr>
          <p:nvPr/>
        </p:nvPicPr>
        <p:blipFill>
          <a:blip r:embed="rId3"/>
          <a:stretch>
            <a:fillRect/>
          </a:stretch>
        </p:blipFill>
        <p:spPr>
          <a:xfrm>
            <a:off x="3215680" y="2911376"/>
            <a:ext cx="6938819" cy="3613968"/>
          </a:xfrm>
          <a:prstGeom prst="rect">
            <a:avLst/>
          </a:prstGeom>
        </p:spPr>
      </p:pic>
      <p:sp>
        <p:nvSpPr>
          <p:cNvPr id="2" name="Titre 1">
            <a:extLst>
              <a:ext uri="{FF2B5EF4-FFF2-40B4-BE49-F238E27FC236}">
                <a16:creationId xmlns:a16="http://schemas.microsoft.com/office/drawing/2014/main" id="{E5CC0778-DB49-3B6F-F981-52151538FF95}"/>
              </a:ext>
            </a:extLst>
          </p:cNvPr>
          <p:cNvSpPr>
            <a:spLocks noGrp="1"/>
          </p:cNvSpPr>
          <p:nvPr>
            <p:ph type="title"/>
          </p:nvPr>
        </p:nvSpPr>
        <p:spPr/>
        <p:txBody>
          <a:bodyPr/>
          <a:lstStyle/>
          <a:p>
            <a:r>
              <a:rPr lang="fr-FR" dirty="0"/>
              <a:t>VISIBILITY AND COMMUNICATION</a:t>
            </a:r>
          </a:p>
        </p:txBody>
      </p:sp>
      <p:sp>
        <p:nvSpPr>
          <p:cNvPr id="3" name="Espace réservé du contenu 2">
            <a:extLst>
              <a:ext uri="{FF2B5EF4-FFF2-40B4-BE49-F238E27FC236}">
                <a16:creationId xmlns:a16="http://schemas.microsoft.com/office/drawing/2014/main" id="{EB352C30-63C9-BC65-C988-C9B60756C685}"/>
              </a:ext>
            </a:extLst>
          </p:cNvPr>
          <p:cNvSpPr>
            <a:spLocks noGrp="1"/>
          </p:cNvSpPr>
          <p:nvPr>
            <p:ph idx="1"/>
          </p:nvPr>
        </p:nvSpPr>
        <p:spPr/>
        <p:txBody>
          <a:bodyPr/>
          <a:lstStyle/>
          <a:p>
            <a:pPr marL="0" indent="0">
              <a:buNone/>
            </a:pPr>
            <a:r>
              <a:rPr lang="fr-FR" sz="2400" dirty="0"/>
              <a:t>For </a:t>
            </a:r>
            <a:r>
              <a:rPr lang="fr-FR" sz="2400" dirty="0" err="1"/>
              <a:t>improving</a:t>
            </a:r>
            <a:r>
              <a:rPr lang="fr-FR" sz="2400" dirty="0"/>
              <a:t> and </a:t>
            </a:r>
            <a:r>
              <a:rPr lang="fr-FR" sz="2400" dirty="0" err="1"/>
              <a:t>assessing</a:t>
            </a:r>
            <a:r>
              <a:rPr lang="fr-FR" sz="2400" dirty="0"/>
              <a:t> </a:t>
            </a:r>
          </a:p>
          <a:p>
            <a:r>
              <a:rPr lang="fr-FR" sz="2400" dirty="0"/>
              <a:t>Fit-for-</a:t>
            </a:r>
            <a:r>
              <a:rPr lang="fr-FR" sz="2400" dirty="0" err="1"/>
              <a:t>purpose</a:t>
            </a:r>
            <a:r>
              <a:rPr lang="fr-FR" sz="2400" dirty="0"/>
              <a:t> </a:t>
            </a:r>
            <a:r>
              <a:rPr lang="fr-FR" sz="2400" dirty="0" err="1"/>
              <a:t>operational</a:t>
            </a:r>
            <a:r>
              <a:rPr lang="fr-FR" sz="2400" dirty="0"/>
              <a:t> </a:t>
            </a:r>
            <a:r>
              <a:rPr lang="fr-FR" sz="2400" dirty="0" err="1"/>
              <a:t>tool</a:t>
            </a:r>
            <a:r>
              <a:rPr lang="fr-FR" sz="2400" dirty="0"/>
              <a:t> (exemple: for </a:t>
            </a:r>
            <a:r>
              <a:rPr lang="fr-FR" sz="2400" dirty="0" err="1"/>
              <a:t>evaluating</a:t>
            </a:r>
            <a:r>
              <a:rPr lang="fr-FR" sz="2400" dirty="0"/>
              <a:t> </a:t>
            </a:r>
            <a:r>
              <a:rPr lang="fr-FR" sz="2400" dirty="0" err="1"/>
              <a:t>forest</a:t>
            </a:r>
            <a:r>
              <a:rPr lang="fr-FR" sz="2400" dirty="0"/>
              <a:t> </a:t>
            </a:r>
            <a:r>
              <a:rPr lang="fr-FR" sz="2400" dirty="0" err="1"/>
              <a:t>decline</a:t>
            </a:r>
            <a:r>
              <a:rPr lang="fr-FR" sz="2400" dirty="0"/>
              <a:t> monitoring)</a:t>
            </a:r>
          </a:p>
        </p:txBody>
      </p:sp>
      <p:sp>
        <p:nvSpPr>
          <p:cNvPr id="4" name="Espace réservé de la date 3">
            <a:extLst>
              <a:ext uri="{FF2B5EF4-FFF2-40B4-BE49-F238E27FC236}">
                <a16:creationId xmlns:a16="http://schemas.microsoft.com/office/drawing/2014/main" id="{D2116EE2-915E-35BF-6AC0-B173836EDACA}"/>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32EC9C4B-03BD-E61C-75BA-4E93DD5A25D1}"/>
              </a:ext>
            </a:extLst>
          </p:cNvPr>
          <p:cNvSpPr>
            <a:spLocks noGrp="1"/>
          </p:cNvSpPr>
          <p:nvPr>
            <p:ph type="ftr" sz="quarter" idx="11"/>
          </p:nvPr>
        </p:nvSpPr>
        <p:spPr/>
        <p:txBody>
          <a:bodyPr/>
          <a:lstStyle/>
          <a:p>
            <a:r>
              <a:rPr lang="fr-FR"/>
              <a:t>ModStatSAP Workshop </a:t>
            </a:r>
          </a:p>
        </p:txBody>
      </p:sp>
      <p:sp>
        <p:nvSpPr>
          <p:cNvPr id="6" name="Espace réservé du numéro de diapositive 5">
            <a:extLst>
              <a:ext uri="{FF2B5EF4-FFF2-40B4-BE49-F238E27FC236}">
                <a16:creationId xmlns:a16="http://schemas.microsoft.com/office/drawing/2014/main" id="{0A21BD91-6519-0EA0-4F74-C5FD662C6EF5}"/>
              </a:ext>
            </a:extLst>
          </p:cNvPr>
          <p:cNvSpPr>
            <a:spLocks noGrp="1"/>
          </p:cNvSpPr>
          <p:nvPr>
            <p:ph type="sldNum" sz="quarter" idx="12"/>
          </p:nvPr>
        </p:nvSpPr>
        <p:spPr/>
        <p:txBody>
          <a:bodyPr/>
          <a:lstStyle/>
          <a:p>
            <a:pPr>
              <a:defRPr/>
            </a:pPr>
            <a:fld id="{D790D672-BA00-0B43-97D0-8AFD030C778C}" type="slidenum">
              <a:rPr lang="fr-FR" smtClean="0"/>
              <a:t>41</a:t>
            </a:fld>
            <a:endParaRPr lang="fr-FR"/>
          </a:p>
        </p:txBody>
      </p:sp>
      <p:pic>
        <p:nvPicPr>
          <p:cNvPr id="7" name="Image 6">
            <a:extLst>
              <a:ext uri="{FF2B5EF4-FFF2-40B4-BE49-F238E27FC236}">
                <a16:creationId xmlns:a16="http://schemas.microsoft.com/office/drawing/2014/main" id="{7E56631B-151B-6BB6-C99D-4FEDF7DC6D17}"/>
              </a:ext>
            </a:extLst>
          </p:cNvPr>
          <p:cNvPicPr>
            <a:picLocks noChangeAspect="1"/>
          </p:cNvPicPr>
          <p:nvPr/>
        </p:nvPicPr>
        <p:blipFill>
          <a:blip r:embed="rId4"/>
          <a:stretch>
            <a:fillRect/>
          </a:stretch>
        </p:blipFill>
        <p:spPr bwMode="auto">
          <a:xfrm>
            <a:off x="119336" y="6077075"/>
            <a:ext cx="590496" cy="644400"/>
          </a:xfrm>
          <a:prstGeom prst="rect">
            <a:avLst/>
          </a:prstGeom>
        </p:spPr>
      </p:pic>
      <p:cxnSp>
        <p:nvCxnSpPr>
          <p:cNvPr id="9" name="Connecteur droit 8">
            <a:extLst>
              <a:ext uri="{FF2B5EF4-FFF2-40B4-BE49-F238E27FC236}">
                <a16:creationId xmlns:a16="http://schemas.microsoft.com/office/drawing/2014/main" id="{69F40448-B5F6-CFE3-C86D-168C0A3063A1}"/>
              </a:ext>
            </a:extLst>
          </p:cNvPr>
          <p:cNvCxnSpPr/>
          <p:nvPr/>
        </p:nvCxnSpPr>
        <p:spPr>
          <a:xfrm>
            <a:off x="911424" y="1340768"/>
            <a:ext cx="5544616" cy="0"/>
          </a:xfrm>
          <a:prstGeom prst="line">
            <a:avLst/>
          </a:prstGeom>
          <a:ln w="12700">
            <a:solidFill>
              <a:srgbClr val="009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338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68AFB-87AD-90F3-3FEB-3B294C70981A}"/>
            </a:ext>
          </a:extLst>
        </p:cNvPr>
        <p:cNvGrpSpPr/>
        <p:nvPr/>
      </p:nvGrpSpPr>
      <p:grpSpPr>
        <a:xfrm>
          <a:off x="0" y="0"/>
          <a:ext cx="0" cy="0"/>
          <a:chOff x="0" y="0"/>
          <a:chExt cx="0" cy="0"/>
        </a:xfrm>
      </p:grpSpPr>
      <p:pic>
        <p:nvPicPr>
          <p:cNvPr id="8" name="Image 13">
            <a:extLst>
              <a:ext uri="{FF2B5EF4-FFF2-40B4-BE49-F238E27FC236}">
                <a16:creationId xmlns:a16="http://schemas.microsoft.com/office/drawing/2014/main" id="{6087CCBE-94E1-CFE3-4A62-0AA9AB9C3736}"/>
              </a:ext>
            </a:extLst>
          </p:cNvPr>
          <p:cNvPicPr>
            <a:picLocks noChangeAspect="1"/>
          </p:cNvPicPr>
          <p:nvPr/>
        </p:nvPicPr>
        <p:blipFill>
          <a:blip r:embed="rId3"/>
          <a:stretch/>
        </p:blipFill>
        <p:spPr bwMode="auto">
          <a:xfrm>
            <a:off x="348809" y="3253591"/>
            <a:ext cx="2368306" cy="3401357"/>
          </a:xfrm>
          <a:prstGeom prst="rect">
            <a:avLst/>
          </a:prstGeom>
        </p:spPr>
      </p:pic>
      <p:sp>
        <p:nvSpPr>
          <p:cNvPr id="2" name="Titre 1">
            <a:extLst>
              <a:ext uri="{FF2B5EF4-FFF2-40B4-BE49-F238E27FC236}">
                <a16:creationId xmlns:a16="http://schemas.microsoft.com/office/drawing/2014/main" id="{C4B617E4-FB47-CCBD-62CA-65DA9E496A02}"/>
              </a:ext>
            </a:extLst>
          </p:cNvPr>
          <p:cNvSpPr>
            <a:spLocks noGrp="1"/>
          </p:cNvSpPr>
          <p:nvPr>
            <p:ph type="title"/>
          </p:nvPr>
        </p:nvSpPr>
        <p:spPr/>
        <p:txBody>
          <a:bodyPr>
            <a:normAutofit/>
          </a:bodyPr>
          <a:lstStyle/>
          <a:p>
            <a:r>
              <a:rPr lang="fr-FR" sz="3600" dirty="0"/>
              <a:t>VISIBILITY AND COMMUNICATION</a:t>
            </a:r>
          </a:p>
        </p:txBody>
      </p:sp>
      <p:sp>
        <p:nvSpPr>
          <p:cNvPr id="3" name="Espace réservé du contenu 2">
            <a:extLst>
              <a:ext uri="{FF2B5EF4-FFF2-40B4-BE49-F238E27FC236}">
                <a16:creationId xmlns:a16="http://schemas.microsoft.com/office/drawing/2014/main" id="{A764FF58-61B1-A668-BE5C-AD83102C31C2}"/>
              </a:ext>
            </a:extLst>
          </p:cNvPr>
          <p:cNvSpPr>
            <a:spLocks noGrp="1"/>
          </p:cNvSpPr>
          <p:nvPr>
            <p:ph idx="1"/>
          </p:nvPr>
        </p:nvSpPr>
        <p:spPr>
          <a:xfrm>
            <a:off x="838200" y="1825625"/>
            <a:ext cx="8053478" cy="1448554"/>
          </a:xfrm>
        </p:spPr>
        <p:txBody>
          <a:bodyPr>
            <a:normAutofit fontScale="85000" lnSpcReduction="10000"/>
          </a:bodyPr>
          <a:lstStyle/>
          <a:p>
            <a:pPr marL="0" indent="0">
              <a:buNone/>
            </a:pPr>
            <a:r>
              <a:rPr lang="fr-FR" dirty="0" err="1"/>
              <a:t>Favor</a:t>
            </a:r>
            <a:r>
              <a:rPr lang="fr-FR" dirty="0"/>
              <a:t> </a:t>
            </a:r>
            <a:r>
              <a:rPr lang="fr-FR" dirty="0" err="1"/>
              <a:t>education</a:t>
            </a:r>
            <a:r>
              <a:rPr lang="fr-FR" dirty="0"/>
              <a:t> to plant </a:t>
            </a:r>
            <a:r>
              <a:rPr lang="fr-FR" dirty="0" err="1"/>
              <a:t>health</a:t>
            </a:r>
            <a:r>
              <a:rPr lang="fr-FR" dirty="0"/>
              <a:t>:</a:t>
            </a:r>
          </a:p>
          <a:p>
            <a:r>
              <a:rPr lang="fr-FR" dirty="0" err="1"/>
              <a:t>Easy</a:t>
            </a:r>
            <a:r>
              <a:rPr lang="fr-FR" dirty="0"/>
              <a:t>-to-use </a:t>
            </a:r>
            <a:r>
              <a:rPr lang="fr-FR" dirty="0" err="1"/>
              <a:t>visualization</a:t>
            </a:r>
            <a:r>
              <a:rPr lang="fr-FR" dirty="0"/>
              <a:t> </a:t>
            </a:r>
            <a:r>
              <a:rPr lang="fr-FR" dirty="0" err="1"/>
              <a:t>tools</a:t>
            </a:r>
            <a:r>
              <a:rPr lang="fr-FR" dirty="0"/>
              <a:t>, </a:t>
            </a:r>
            <a:r>
              <a:rPr lang="fr-FR" dirty="0" err="1"/>
              <a:t>pathogen</a:t>
            </a:r>
            <a:r>
              <a:rPr lang="fr-FR" dirty="0"/>
              <a:t> pages, etc. to </a:t>
            </a:r>
            <a:r>
              <a:rPr lang="fr-FR" dirty="0" err="1"/>
              <a:t>sensitize</a:t>
            </a:r>
            <a:r>
              <a:rPr lang="fr-FR" dirty="0"/>
              <a:t> stakeholders and </a:t>
            </a:r>
            <a:r>
              <a:rPr lang="fr-FR" dirty="0" err="1"/>
              <a:t>citizens</a:t>
            </a:r>
            <a:r>
              <a:rPr lang="fr-FR" dirty="0"/>
              <a:t> to </a:t>
            </a:r>
            <a:r>
              <a:rPr lang="fr-FR" dirty="0" err="1"/>
              <a:t>phytosanitary</a:t>
            </a:r>
            <a:r>
              <a:rPr lang="fr-FR" dirty="0"/>
              <a:t> issues and to the invasion of </a:t>
            </a:r>
            <a:r>
              <a:rPr lang="fr-FR" dirty="0" err="1"/>
              <a:t>harmful</a:t>
            </a:r>
            <a:r>
              <a:rPr lang="fr-FR" dirty="0"/>
              <a:t> </a:t>
            </a:r>
            <a:r>
              <a:rPr lang="fr-FR" dirty="0" err="1"/>
              <a:t>organisms</a:t>
            </a:r>
            <a:endParaRPr lang="fr-FR" dirty="0"/>
          </a:p>
        </p:txBody>
      </p:sp>
      <p:sp>
        <p:nvSpPr>
          <p:cNvPr id="4" name="Espace réservé de la date 3">
            <a:extLst>
              <a:ext uri="{FF2B5EF4-FFF2-40B4-BE49-F238E27FC236}">
                <a16:creationId xmlns:a16="http://schemas.microsoft.com/office/drawing/2014/main" id="{B1C76415-B2B7-BCC2-11AA-E9B7FE2A2E4C}"/>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C866544B-4190-DE45-F7C4-E068635F7955}"/>
              </a:ext>
            </a:extLst>
          </p:cNvPr>
          <p:cNvSpPr>
            <a:spLocks noGrp="1"/>
          </p:cNvSpPr>
          <p:nvPr>
            <p:ph type="ftr" sz="quarter" idx="11"/>
          </p:nvPr>
        </p:nvSpPr>
        <p:spPr/>
        <p:txBody>
          <a:bodyPr/>
          <a:lstStyle/>
          <a:p>
            <a:r>
              <a:rPr lang="fr-FR"/>
              <a:t>ModStatSAP Workshop </a:t>
            </a:r>
          </a:p>
        </p:txBody>
      </p:sp>
      <p:sp>
        <p:nvSpPr>
          <p:cNvPr id="6" name="Espace réservé du numéro de diapositive 5">
            <a:extLst>
              <a:ext uri="{FF2B5EF4-FFF2-40B4-BE49-F238E27FC236}">
                <a16:creationId xmlns:a16="http://schemas.microsoft.com/office/drawing/2014/main" id="{9C203948-8B14-F6E2-F0E5-F10EFB5683ED}"/>
              </a:ext>
            </a:extLst>
          </p:cNvPr>
          <p:cNvSpPr>
            <a:spLocks noGrp="1"/>
          </p:cNvSpPr>
          <p:nvPr>
            <p:ph type="sldNum" sz="quarter" idx="12"/>
          </p:nvPr>
        </p:nvSpPr>
        <p:spPr/>
        <p:txBody>
          <a:bodyPr/>
          <a:lstStyle/>
          <a:p>
            <a:pPr>
              <a:defRPr/>
            </a:pPr>
            <a:fld id="{D790D672-BA00-0B43-97D0-8AFD030C778C}" type="slidenum">
              <a:rPr lang="fr-FR" smtClean="0"/>
              <a:t>42</a:t>
            </a:fld>
            <a:endParaRPr lang="fr-FR"/>
          </a:p>
        </p:txBody>
      </p:sp>
      <p:pic>
        <p:nvPicPr>
          <p:cNvPr id="7" name="Image 6">
            <a:extLst>
              <a:ext uri="{FF2B5EF4-FFF2-40B4-BE49-F238E27FC236}">
                <a16:creationId xmlns:a16="http://schemas.microsoft.com/office/drawing/2014/main" id="{79F28A9E-2DEF-90E7-84AA-3BEE9DE3167D}"/>
              </a:ext>
            </a:extLst>
          </p:cNvPr>
          <p:cNvPicPr>
            <a:picLocks noChangeAspect="1"/>
          </p:cNvPicPr>
          <p:nvPr/>
        </p:nvPicPr>
        <p:blipFill>
          <a:blip r:embed="rId4"/>
          <a:stretch>
            <a:fillRect/>
          </a:stretch>
        </p:blipFill>
        <p:spPr bwMode="auto">
          <a:xfrm>
            <a:off x="119336" y="6077075"/>
            <a:ext cx="590496" cy="644400"/>
          </a:xfrm>
          <a:prstGeom prst="rect">
            <a:avLst/>
          </a:prstGeom>
        </p:spPr>
      </p:pic>
      <p:cxnSp>
        <p:nvCxnSpPr>
          <p:cNvPr id="9" name="Connecteur droit 8">
            <a:extLst>
              <a:ext uri="{FF2B5EF4-FFF2-40B4-BE49-F238E27FC236}">
                <a16:creationId xmlns:a16="http://schemas.microsoft.com/office/drawing/2014/main" id="{86BB4544-B8C1-4B70-5A99-FC5B211C9238}"/>
              </a:ext>
            </a:extLst>
          </p:cNvPr>
          <p:cNvCxnSpPr/>
          <p:nvPr/>
        </p:nvCxnSpPr>
        <p:spPr>
          <a:xfrm>
            <a:off x="911424" y="1340768"/>
            <a:ext cx="5544616" cy="0"/>
          </a:xfrm>
          <a:prstGeom prst="line">
            <a:avLst/>
          </a:prstGeom>
          <a:ln w="12700">
            <a:solidFill>
              <a:srgbClr val="009800"/>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46D0D208-7DAC-34B7-C145-783EBE415C65}"/>
              </a:ext>
            </a:extLst>
          </p:cNvPr>
          <p:cNvPicPr>
            <a:picLocks noChangeAspect="1"/>
          </p:cNvPicPr>
          <p:nvPr/>
        </p:nvPicPr>
        <p:blipFill>
          <a:blip r:embed="rId5"/>
          <a:stretch>
            <a:fillRect/>
          </a:stretch>
        </p:blipFill>
        <p:spPr>
          <a:xfrm>
            <a:off x="3025942" y="3437623"/>
            <a:ext cx="5438645" cy="2755280"/>
          </a:xfrm>
          <a:prstGeom prst="rect">
            <a:avLst/>
          </a:prstGeom>
        </p:spPr>
      </p:pic>
      <p:pic>
        <p:nvPicPr>
          <p:cNvPr id="12" name="Image 11">
            <a:extLst>
              <a:ext uri="{FF2B5EF4-FFF2-40B4-BE49-F238E27FC236}">
                <a16:creationId xmlns:a16="http://schemas.microsoft.com/office/drawing/2014/main" id="{FD54BED2-47CD-13C0-D1D8-BF4A65137CFE}"/>
              </a:ext>
            </a:extLst>
          </p:cNvPr>
          <p:cNvPicPr>
            <a:picLocks noChangeAspect="1"/>
          </p:cNvPicPr>
          <p:nvPr/>
        </p:nvPicPr>
        <p:blipFill>
          <a:blip r:embed="rId6"/>
          <a:stretch>
            <a:fillRect/>
          </a:stretch>
        </p:blipFill>
        <p:spPr>
          <a:xfrm>
            <a:off x="9020046" y="1973635"/>
            <a:ext cx="2991934" cy="4191669"/>
          </a:xfrm>
          <a:prstGeom prst="rect">
            <a:avLst/>
          </a:prstGeom>
        </p:spPr>
      </p:pic>
      <p:pic>
        <p:nvPicPr>
          <p:cNvPr id="2050" name="Picture 2">
            <a:extLst>
              <a:ext uri="{FF2B5EF4-FFF2-40B4-BE49-F238E27FC236}">
                <a16:creationId xmlns:a16="http://schemas.microsoft.com/office/drawing/2014/main" id="{5032F88F-B077-FA1B-5D22-3EFB776AA1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1150" y="-156183"/>
            <a:ext cx="230288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55331396-2334-54E7-F54B-4AE2353C302A}"/>
              </a:ext>
            </a:extLst>
          </p:cNvPr>
          <p:cNvPicPr>
            <a:picLocks noChangeAspect="1"/>
          </p:cNvPicPr>
          <p:nvPr/>
        </p:nvPicPr>
        <p:blipFill>
          <a:blip r:embed="rId8"/>
          <a:stretch>
            <a:fillRect/>
          </a:stretch>
        </p:blipFill>
        <p:spPr>
          <a:xfrm>
            <a:off x="11036736" y="890792"/>
            <a:ext cx="919641" cy="939267"/>
          </a:xfrm>
          <a:prstGeom prst="rect">
            <a:avLst/>
          </a:prstGeom>
        </p:spPr>
      </p:pic>
      <p:pic>
        <p:nvPicPr>
          <p:cNvPr id="11" name="Image 15">
            <a:extLst>
              <a:ext uri="{FF2B5EF4-FFF2-40B4-BE49-F238E27FC236}">
                <a16:creationId xmlns:a16="http://schemas.microsoft.com/office/drawing/2014/main" id="{90014163-EE92-308B-B181-260FBC838E5F}"/>
              </a:ext>
            </a:extLst>
          </p:cNvPr>
          <p:cNvPicPr>
            <a:picLocks noChangeAspect="1"/>
          </p:cNvPicPr>
          <p:nvPr/>
        </p:nvPicPr>
        <p:blipFill>
          <a:blip r:embed="rId9"/>
          <a:stretch/>
        </p:blipFill>
        <p:spPr bwMode="auto">
          <a:xfrm>
            <a:off x="9482609" y="816453"/>
            <a:ext cx="1050295" cy="939267"/>
          </a:xfrm>
          <a:prstGeom prst="rect">
            <a:avLst/>
          </a:prstGeom>
        </p:spPr>
      </p:pic>
    </p:spTree>
    <p:extLst>
      <p:ext uri="{BB962C8B-B14F-4D97-AF65-F5344CB8AC3E}">
        <p14:creationId xmlns:p14="http://schemas.microsoft.com/office/powerpoint/2010/main" val="2449047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DE79D-2B62-64CA-F669-BD7AFE30CF8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97379CB-4FCA-46CF-6069-53F054CB2948}"/>
              </a:ext>
            </a:extLst>
          </p:cNvPr>
          <p:cNvSpPr>
            <a:spLocks noGrp="1"/>
          </p:cNvSpPr>
          <p:nvPr>
            <p:ph type="title"/>
          </p:nvPr>
        </p:nvSpPr>
        <p:spPr/>
        <p:txBody>
          <a:bodyPr/>
          <a:lstStyle/>
          <a:p>
            <a:r>
              <a:rPr lang="fr-FR" dirty="0"/>
              <a:t>ADDITIONAL INFORMATION</a:t>
            </a:r>
          </a:p>
        </p:txBody>
      </p:sp>
      <p:sp>
        <p:nvSpPr>
          <p:cNvPr id="4" name="Espace réservé de la date 3">
            <a:extLst>
              <a:ext uri="{FF2B5EF4-FFF2-40B4-BE49-F238E27FC236}">
                <a16:creationId xmlns:a16="http://schemas.microsoft.com/office/drawing/2014/main" id="{4E319C2A-6047-BDDA-A374-F737396730CC}"/>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2EEA4462-2CFF-E182-7BD0-B0528DD4DB57}"/>
              </a:ext>
            </a:extLst>
          </p:cNvPr>
          <p:cNvSpPr>
            <a:spLocks noGrp="1"/>
          </p:cNvSpPr>
          <p:nvPr>
            <p:ph type="ftr" sz="quarter" idx="11"/>
          </p:nvPr>
        </p:nvSpPr>
        <p:spPr/>
        <p:txBody>
          <a:bodyPr/>
          <a:lstStyle/>
          <a:p>
            <a:r>
              <a:rPr lang="fr-FR"/>
              <a:t>ModStatSAP Workshop </a:t>
            </a:r>
          </a:p>
        </p:txBody>
      </p:sp>
      <p:sp>
        <p:nvSpPr>
          <p:cNvPr id="6" name="Espace réservé du numéro de diapositive 5">
            <a:extLst>
              <a:ext uri="{FF2B5EF4-FFF2-40B4-BE49-F238E27FC236}">
                <a16:creationId xmlns:a16="http://schemas.microsoft.com/office/drawing/2014/main" id="{AFEC4324-A440-F1E0-27B0-19224DAD33E5}"/>
              </a:ext>
            </a:extLst>
          </p:cNvPr>
          <p:cNvSpPr>
            <a:spLocks noGrp="1"/>
          </p:cNvSpPr>
          <p:nvPr>
            <p:ph type="sldNum" sz="quarter" idx="12"/>
          </p:nvPr>
        </p:nvSpPr>
        <p:spPr/>
        <p:txBody>
          <a:bodyPr/>
          <a:lstStyle/>
          <a:p>
            <a:pPr>
              <a:defRPr/>
            </a:pPr>
            <a:fld id="{D790D672-BA00-0B43-97D0-8AFD030C778C}" type="slidenum">
              <a:rPr lang="fr-FR" smtClean="0"/>
              <a:t>43</a:t>
            </a:fld>
            <a:endParaRPr lang="fr-FR"/>
          </a:p>
        </p:txBody>
      </p:sp>
      <p:pic>
        <p:nvPicPr>
          <p:cNvPr id="7" name="Image 6">
            <a:extLst>
              <a:ext uri="{FF2B5EF4-FFF2-40B4-BE49-F238E27FC236}">
                <a16:creationId xmlns:a16="http://schemas.microsoft.com/office/drawing/2014/main" id="{1E864A8E-2776-D1AD-E7B2-9B764E85DA72}"/>
              </a:ext>
            </a:extLst>
          </p:cNvPr>
          <p:cNvPicPr>
            <a:picLocks noChangeAspect="1"/>
          </p:cNvPicPr>
          <p:nvPr/>
        </p:nvPicPr>
        <p:blipFill>
          <a:blip r:embed="rId3"/>
          <a:stretch>
            <a:fillRect/>
          </a:stretch>
        </p:blipFill>
        <p:spPr bwMode="auto">
          <a:xfrm>
            <a:off x="119335" y="6096968"/>
            <a:ext cx="591924" cy="644400"/>
          </a:xfrm>
          <a:prstGeom prst="rect">
            <a:avLst/>
          </a:prstGeom>
        </p:spPr>
      </p:pic>
      <p:cxnSp>
        <p:nvCxnSpPr>
          <p:cNvPr id="8" name="Connecteur droit 7">
            <a:extLst>
              <a:ext uri="{FF2B5EF4-FFF2-40B4-BE49-F238E27FC236}">
                <a16:creationId xmlns:a16="http://schemas.microsoft.com/office/drawing/2014/main" id="{61DB2D24-A106-697B-D329-61257719DFA0}"/>
              </a:ext>
            </a:extLst>
          </p:cNvPr>
          <p:cNvCxnSpPr/>
          <p:nvPr/>
        </p:nvCxnSpPr>
        <p:spPr>
          <a:xfrm>
            <a:off x="911424" y="1340768"/>
            <a:ext cx="554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9A4665D5-39CD-BC87-1E0A-0972A0D035F1}"/>
              </a:ext>
            </a:extLst>
          </p:cNvPr>
          <p:cNvSpPr>
            <a:spLocks noGrp="1"/>
          </p:cNvSpPr>
          <p:nvPr>
            <p:ph idx="1"/>
          </p:nvPr>
        </p:nvSpPr>
        <p:spPr>
          <a:xfrm>
            <a:off x="838200" y="1825625"/>
            <a:ext cx="10515600" cy="4351338"/>
          </a:xfrm>
        </p:spPr>
        <p:txBody>
          <a:bodyPr>
            <a:normAutofit/>
          </a:bodyPr>
          <a:lstStyle/>
          <a:p>
            <a:endParaRPr lang="fr-FR" dirty="0">
              <a:solidFill>
                <a:srgbClr val="FE9B0E"/>
              </a:solidFill>
            </a:endParaRPr>
          </a:p>
          <a:p>
            <a:r>
              <a:rPr lang="fr-FR" dirty="0">
                <a:solidFill>
                  <a:srgbClr val="FE9B0E"/>
                </a:solidFill>
              </a:rPr>
              <a:t>ESA Plateform </a:t>
            </a:r>
            <a:r>
              <a:rPr lang="fr-FR" u="sng" dirty="0">
                <a:hlinkClick r:id="rId4" tooltip="http://www.plateforme-esa.fr/"/>
              </a:rPr>
              <a:t>www.plateforme-esa.fr</a:t>
            </a:r>
            <a:endParaRPr lang="fr-FR" dirty="0"/>
          </a:p>
          <a:p>
            <a:endParaRPr lang="fr-FR" dirty="0"/>
          </a:p>
          <a:p>
            <a:r>
              <a:rPr lang="fr-FR" dirty="0">
                <a:solidFill>
                  <a:srgbClr val="009800"/>
                </a:solidFill>
              </a:rPr>
              <a:t>ESV Plateform </a:t>
            </a:r>
            <a:r>
              <a:rPr lang="fr-FR" u="sng" dirty="0">
                <a:hlinkClick r:id="rId5" tooltip="http://www.plateforme-esv.fr/"/>
              </a:rPr>
              <a:t>www.plateforme-esv.fr</a:t>
            </a:r>
            <a:endParaRPr lang="fr-FR" dirty="0"/>
          </a:p>
          <a:p>
            <a:pPr marL="0" indent="0">
              <a:buNone/>
            </a:pPr>
            <a:r>
              <a:rPr lang="fr-FR" dirty="0"/>
              <a:t> </a:t>
            </a:r>
          </a:p>
          <a:p>
            <a:r>
              <a:rPr lang="fr-FR" dirty="0">
                <a:solidFill>
                  <a:srgbClr val="980098"/>
                </a:solidFill>
              </a:rPr>
              <a:t>SCA Plateform </a:t>
            </a:r>
            <a:r>
              <a:rPr lang="fr-FR" u="sng" dirty="0">
                <a:hlinkClick r:id="rId6" tooltip="http://www.plateforme-sca.fr/"/>
              </a:rPr>
              <a:t>www.plateforme-sca.fr</a:t>
            </a:r>
            <a:endParaRPr lang="fr-FR" dirty="0"/>
          </a:p>
          <a:p>
            <a:pPr marL="0" indent="0">
              <a:buNone/>
            </a:pPr>
            <a:r>
              <a:rPr lang="fr-FR" dirty="0"/>
              <a:t> </a:t>
            </a:r>
          </a:p>
          <a:p>
            <a:endParaRPr lang="fr-FR" dirty="0"/>
          </a:p>
        </p:txBody>
      </p:sp>
      <p:pic>
        <p:nvPicPr>
          <p:cNvPr id="10" name="Image 9">
            <a:extLst>
              <a:ext uri="{FF2B5EF4-FFF2-40B4-BE49-F238E27FC236}">
                <a16:creationId xmlns:a16="http://schemas.microsoft.com/office/drawing/2014/main" id="{13F3E9AF-A1E9-3EDA-91FF-A1DBD9C7060E}"/>
              </a:ext>
            </a:extLst>
          </p:cNvPr>
          <p:cNvPicPr>
            <a:picLocks noChangeAspect="1"/>
          </p:cNvPicPr>
          <p:nvPr/>
        </p:nvPicPr>
        <p:blipFill>
          <a:blip r:embed="rId7"/>
          <a:stretch>
            <a:fillRect/>
          </a:stretch>
        </p:blipFill>
        <p:spPr>
          <a:xfrm>
            <a:off x="8213858" y="1340768"/>
            <a:ext cx="3240000" cy="1395692"/>
          </a:xfrm>
          <a:prstGeom prst="rect">
            <a:avLst/>
          </a:prstGeom>
        </p:spPr>
      </p:pic>
      <p:pic>
        <p:nvPicPr>
          <p:cNvPr id="12" name="Image 11">
            <a:extLst>
              <a:ext uri="{FF2B5EF4-FFF2-40B4-BE49-F238E27FC236}">
                <a16:creationId xmlns:a16="http://schemas.microsoft.com/office/drawing/2014/main" id="{33402DF6-4A28-618B-DD67-887890F283BD}"/>
              </a:ext>
            </a:extLst>
          </p:cNvPr>
          <p:cNvPicPr>
            <a:picLocks noChangeAspect="1"/>
          </p:cNvPicPr>
          <p:nvPr/>
        </p:nvPicPr>
        <p:blipFill>
          <a:blip r:embed="rId8"/>
          <a:stretch>
            <a:fillRect/>
          </a:stretch>
        </p:blipFill>
        <p:spPr>
          <a:xfrm>
            <a:off x="8213858" y="2818845"/>
            <a:ext cx="3240000" cy="1443461"/>
          </a:xfrm>
          <a:prstGeom prst="rect">
            <a:avLst/>
          </a:prstGeom>
        </p:spPr>
      </p:pic>
      <p:pic>
        <p:nvPicPr>
          <p:cNvPr id="14" name="Image 13">
            <a:extLst>
              <a:ext uri="{FF2B5EF4-FFF2-40B4-BE49-F238E27FC236}">
                <a16:creationId xmlns:a16="http://schemas.microsoft.com/office/drawing/2014/main" id="{D4C53EC7-D2EE-6EAE-1E76-21CEFF1FE69D}"/>
              </a:ext>
            </a:extLst>
          </p:cNvPr>
          <p:cNvPicPr>
            <a:picLocks noChangeAspect="1"/>
          </p:cNvPicPr>
          <p:nvPr/>
        </p:nvPicPr>
        <p:blipFill>
          <a:blip r:embed="rId9"/>
          <a:stretch>
            <a:fillRect/>
          </a:stretch>
        </p:blipFill>
        <p:spPr>
          <a:xfrm>
            <a:off x="8213858" y="4397243"/>
            <a:ext cx="3240000" cy="1273798"/>
          </a:xfrm>
          <a:prstGeom prst="rect">
            <a:avLst/>
          </a:prstGeom>
        </p:spPr>
      </p:pic>
    </p:spTree>
    <p:extLst>
      <p:ext uri="{BB962C8B-B14F-4D97-AF65-F5344CB8AC3E}">
        <p14:creationId xmlns:p14="http://schemas.microsoft.com/office/powerpoint/2010/main" val="3915101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pied de page 3"/>
          <p:cNvSpPr>
            <a:spLocks noGrp="1"/>
          </p:cNvSpPr>
          <p:nvPr>
            <p:ph type="ftr" sz="quarter" idx="11"/>
          </p:nvPr>
        </p:nvSpPr>
        <p:spPr bwMode="auto"/>
        <p:txBody>
          <a:bodyPr/>
          <a:lstStyle/>
          <a:p>
            <a:r>
              <a:rPr lang="fr-FR"/>
              <a:t>ModStatSAP Workshop </a:t>
            </a:r>
            <a:endParaRPr/>
          </a:p>
        </p:txBody>
      </p:sp>
      <p:sp>
        <p:nvSpPr>
          <p:cNvPr id="5" name="Espace réservé de la date 4"/>
          <p:cNvSpPr>
            <a:spLocks noGrp="1"/>
          </p:cNvSpPr>
          <p:nvPr>
            <p:ph type="dt" sz="half" idx="10"/>
          </p:nvPr>
        </p:nvSpPr>
        <p:spPr bwMode="auto"/>
        <p:txBody>
          <a:bodyPr/>
          <a:lstStyle/>
          <a:p>
            <a:r>
              <a:rPr lang="fr-FR"/>
              <a:t>21-22 October 2025</a:t>
            </a:r>
            <a:endParaRPr/>
          </a:p>
        </p:txBody>
      </p:sp>
      <p:sp>
        <p:nvSpPr>
          <p:cNvPr id="6" name="Espace réservé du numéro de diapositive 5"/>
          <p:cNvSpPr>
            <a:spLocks noGrp="1"/>
          </p:cNvSpPr>
          <p:nvPr>
            <p:ph type="sldNum" sz="quarter" idx="12"/>
          </p:nvPr>
        </p:nvSpPr>
        <p:spPr bwMode="auto"/>
        <p:txBody>
          <a:bodyPr/>
          <a:lstStyle/>
          <a:p>
            <a:pPr>
              <a:defRPr/>
            </a:pPr>
            <a:fld id="{D790D672-BA00-0B43-97D0-8AFD030C778C}" type="slidenum">
              <a:rPr lang="fr-FR"/>
              <a:t>44</a:t>
            </a:fld>
            <a:endParaRPr 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87028-08D4-45FD-3D41-E6D60E0BB0A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FE60507-B4A4-075F-0678-8E4675FC27E8}"/>
              </a:ext>
            </a:extLst>
          </p:cNvPr>
          <p:cNvSpPr>
            <a:spLocks noGrp="1"/>
          </p:cNvSpPr>
          <p:nvPr>
            <p:ph type="title"/>
          </p:nvPr>
        </p:nvSpPr>
        <p:spPr/>
        <p:txBody>
          <a:bodyPr/>
          <a:lstStyle/>
          <a:p>
            <a:r>
              <a:rPr lang="fr-FR" dirty="0"/>
              <a:t>ORGANISATION</a:t>
            </a:r>
          </a:p>
        </p:txBody>
      </p:sp>
      <p:sp>
        <p:nvSpPr>
          <p:cNvPr id="4" name="Espace réservé de la date 3">
            <a:extLst>
              <a:ext uri="{FF2B5EF4-FFF2-40B4-BE49-F238E27FC236}">
                <a16:creationId xmlns:a16="http://schemas.microsoft.com/office/drawing/2014/main" id="{31DF4B6F-0382-758B-8AE7-E82F32DB163F}"/>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97C929D7-88D0-A6C4-DE42-5B37CAE6761A}"/>
              </a:ext>
            </a:extLst>
          </p:cNvPr>
          <p:cNvSpPr>
            <a:spLocks noGrp="1"/>
          </p:cNvSpPr>
          <p:nvPr>
            <p:ph type="ftr" sz="quarter" idx="11"/>
          </p:nvPr>
        </p:nvSpPr>
        <p:spPr/>
        <p:txBody>
          <a:bodyPr/>
          <a:lstStyle/>
          <a:p>
            <a:r>
              <a:rPr lang="fr-FR"/>
              <a:t>ModStatSAP Workshop </a:t>
            </a:r>
          </a:p>
        </p:txBody>
      </p:sp>
      <p:sp>
        <p:nvSpPr>
          <p:cNvPr id="6" name="Espace réservé du numéro de diapositive 5">
            <a:extLst>
              <a:ext uri="{FF2B5EF4-FFF2-40B4-BE49-F238E27FC236}">
                <a16:creationId xmlns:a16="http://schemas.microsoft.com/office/drawing/2014/main" id="{F50F1815-4558-0B13-021A-0A7E39E77019}"/>
              </a:ext>
            </a:extLst>
          </p:cNvPr>
          <p:cNvSpPr>
            <a:spLocks noGrp="1"/>
          </p:cNvSpPr>
          <p:nvPr>
            <p:ph type="sldNum" sz="quarter" idx="12"/>
          </p:nvPr>
        </p:nvSpPr>
        <p:spPr/>
        <p:txBody>
          <a:bodyPr/>
          <a:lstStyle/>
          <a:p>
            <a:pPr>
              <a:defRPr/>
            </a:pPr>
            <a:fld id="{D790D672-BA00-0B43-97D0-8AFD030C778C}" type="slidenum">
              <a:rPr lang="fr-FR" smtClean="0"/>
              <a:t>5</a:t>
            </a:fld>
            <a:endParaRPr lang="fr-FR"/>
          </a:p>
        </p:txBody>
      </p:sp>
      <p:pic>
        <p:nvPicPr>
          <p:cNvPr id="7" name="Image 6">
            <a:extLst>
              <a:ext uri="{FF2B5EF4-FFF2-40B4-BE49-F238E27FC236}">
                <a16:creationId xmlns:a16="http://schemas.microsoft.com/office/drawing/2014/main" id="{C9500523-9C12-68D2-6B5E-0309664E60CC}"/>
              </a:ext>
            </a:extLst>
          </p:cNvPr>
          <p:cNvPicPr>
            <a:picLocks noChangeAspect="1"/>
          </p:cNvPicPr>
          <p:nvPr/>
        </p:nvPicPr>
        <p:blipFill>
          <a:blip r:embed="rId3"/>
          <a:stretch>
            <a:fillRect/>
          </a:stretch>
        </p:blipFill>
        <p:spPr bwMode="auto">
          <a:xfrm>
            <a:off x="119335" y="6096968"/>
            <a:ext cx="591924" cy="644400"/>
          </a:xfrm>
          <a:prstGeom prst="rect">
            <a:avLst/>
          </a:prstGeom>
        </p:spPr>
      </p:pic>
      <p:cxnSp>
        <p:nvCxnSpPr>
          <p:cNvPr id="8" name="Connecteur droit 7">
            <a:extLst>
              <a:ext uri="{FF2B5EF4-FFF2-40B4-BE49-F238E27FC236}">
                <a16:creationId xmlns:a16="http://schemas.microsoft.com/office/drawing/2014/main" id="{2C9F6D41-1614-8FF5-3613-195342E3B04C}"/>
              </a:ext>
            </a:extLst>
          </p:cNvPr>
          <p:cNvCxnSpPr/>
          <p:nvPr/>
        </p:nvCxnSpPr>
        <p:spPr>
          <a:xfrm>
            <a:off x="911424" y="1340768"/>
            <a:ext cx="554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414124CC-319C-0446-2CC0-FF60D4EED9F7}"/>
              </a:ext>
            </a:extLst>
          </p:cNvPr>
          <p:cNvPicPr>
            <a:picLocks noChangeAspect="1"/>
          </p:cNvPicPr>
          <p:nvPr/>
        </p:nvPicPr>
        <p:blipFill>
          <a:blip r:embed="rId4"/>
          <a:stretch>
            <a:fillRect/>
          </a:stretch>
        </p:blipFill>
        <p:spPr>
          <a:xfrm>
            <a:off x="4936397" y="1566272"/>
            <a:ext cx="6417403" cy="5291728"/>
          </a:xfrm>
          <a:prstGeom prst="rect">
            <a:avLst/>
          </a:prstGeom>
        </p:spPr>
      </p:pic>
      <p:pic>
        <p:nvPicPr>
          <p:cNvPr id="16" name="Image 15">
            <a:extLst>
              <a:ext uri="{FF2B5EF4-FFF2-40B4-BE49-F238E27FC236}">
                <a16:creationId xmlns:a16="http://schemas.microsoft.com/office/drawing/2014/main" id="{DA703FD8-1806-E5F1-280F-BAA04AE0CC7A}"/>
              </a:ext>
            </a:extLst>
          </p:cNvPr>
          <p:cNvPicPr>
            <a:picLocks noChangeAspect="1"/>
          </p:cNvPicPr>
          <p:nvPr/>
        </p:nvPicPr>
        <p:blipFill>
          <a:blip r:embed="rId5"/>
          <a:stretch>
            <a:fillRect/>
          </a:stretch>
        </p:blipFill>
        <p:spPr>
          <a:xfrm>
            <a:off x="308466" y="1615435"/>
            <a:ext cx="4950332" cy="4562071"/>
          </a:xfrm>
          <a:prstGeom prst="rect">
            <a:avLst/>
          </a:prstGeom>
        </p:spPr>
      </p:pic>
      <p:sp>
        <p:nvSpPr>
          <p:cNvPr id="3" name="Espace réservé du contenu 2">
            <a:extLst>
              <a:ext uri="{FF2B5EF4-FFF2-40B4-BE49-F238E27FC236}">
                <a16:creationId xmlns:a16="http://schemas.microsoft.com/office/drawing/2014/main" id="{250C231B-BA16-B42D-15B2-0A249F53EB0E}"/>
              </a:ext>
            </a:extLst>
          </p:cNvPr>
          <p:cNvSpPr>
            <a:spLocks noGrp="1"/>
          </p:cNvSpPr>
          <p:nvPr>
            <p:ph idx="1"/>
          </p:nvPr>
        </p:nvSpPr>
        <p:spPr>
          <a:xfrm>
            <a:off x="6728095" y="0"/>
            <a:ext cx="5257800" cy="1988832"/>
          </a:xfrm>
        </p:spPr>
        <p:txBody>
          <a:bodyPr/>
          <a:lstStyle/>
          <a:p>
            <a:pPr marL="457200" lvl="1" indent="0">
              <a:buNone/>
              <a:defRPr/>
            </a:pPr>
            <a:endParaRPr lang="en-US" sz="2000" dirty="0">
              <a:solidFill>
                <a:schemeClr val="tx1">
                  <a:lumMod val="50000"/>
                </a:schemeClr>
              </a:solidFill>
            </a:endParaRPr>
          </a:p>
          <a:p>
            <a:pPr lvl="1">
              <a:defRPr/>
            </a:pPr>
            <a:r>
              <a:rPr lang="en-US" sz="2000" dirty="0">
                <a:solidFill>
                  <a:schemeClr val="tx1">
                    <a:lumMod val="50000"/>
                  </a:schemeClr>
                </a:solidFill>
              </a:rPr>
              <a:t>Shared governance between the public and private sector</a:t>
            </a:r>
            <a:endParaRPr lang="en-US" dirty="0"/>
          </a:p>
          <a:p>
            <a:pPr lvl="1">
              <a:defRPr/>
            </a:pPr>
            <a:r>
              <a:rPr lang="en-US" sz="2000" dirty="0">
                <a:solidFill>
                  <a:schemeClr val="tx1">
                    <a:lumMod val="50000"/>
                  </a:schemeClr>
                </a:solidFill>
              </a:rPr>
              <a:t>One steering committee for each Platform but some institutions are common to two or three Platforms</a:t>
            </a:r>
          </a:p>
          <a:p>
            <a:pPr lvl="1">
              <a:defRPr/>
            </a:pPr>
            <a:endParaRPr lang="en-US" sz="2000" dirty="0">
              <a:solidFill>
                <a:schemeClr val="tx1">
                  <a:lumMod val="50000"/>
                </a:schemeClr>
              </a:solidFill>
            </a:endParaRPr>
          </a:p>
        </p:txBody>
      </p:sp>
    </p:spTree>
    <p:extLst>
      <p:ext uri="{BB962C8B-B14F-4D97-AF65-F5344CB8AC3E}">
        <p14:creationId xmlns:p14="http://schemas.microsoft.com/office/powerpoint/2010/main" val="3014322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3F22C-A699-3833-0EED-3148B8DC24E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A8056B7-38B2-571B-9916-31432C191373}"/>
              </a:ext>
            </a:extLst>
          </p:cNvPr>
          <p:cNvSpPr>
            <a:spLocks noGrp="1"/>
          </p:cNvSpPr>
          <p:nvPr>
            <p:ph type="title"/>
          </p:nvPr>
        </p:nvSpPr>
        <p:spPr/>
        <p:txBody>
          <a:bodyPr/>
          <a:lstStyle/>
          <a:p>
            <a:r>
              <a:rPr lang="fr-FR" dirty="0"/>
              <a:t>ORGANISATION</a:t>
            </a:r>
          </a:p>
        </p:txBody>
      </p:sp>
      <p:sp>
        <p:nvSpPr>
          <p:cNvPr id="4" name="Espace réservé de la date 3">
            <a:extLst>
              <a:ext uri="{FF2B5EF4-FFF2-40B4-BE49-F238E27FC236}">
                <a16:creationId xmlns:a16="http://schemas.microsoft.com/office/drawing/2014/main" id="{4B32FE1E-7A10-A25A-45C3-0AB5E47BDBC4}"/>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7C562C0B-F662-A022-B2E4-9505C521A5AD}"/>
              </a:ext>
            </a:extLst>
          </p:cNvPr>
          <p:cNvSpPr>
            <a:spLocks noGrp="1"/>
          </p:cNvSpPr>
          <p:nvPr>
            <p:ph type="ftr" sz="quarter" idx="11"/>
          </p:nvPr>
        </p:nvSpPr>
        <p:spPr/>
        <p:txBody>
          <a:bodyPr/>
          <a:lstStyle/>
          <a:p>
            <a:r>
              <a:rPr lang="fr-FR"/>
              <a:t>ModStatSAP Workshop </a:t>
            </a:r>
          </a:p>
        </p:txBody>
      </p:sp>
      <p:sp>
        <p:nvSpPr>
          <p:cNvPr id="6" name="Espace réservé du numéro de diapositive 5">
            <a:extLst>
              <a:ext uri="{FF2B5EF4-FFF2-40B4-BE49-F238E27FC236}">
                <a16:creationId xmlns:a16="http://schemas.microsoft.com/office/drawing/2014/main" id="{BE3F2837-8729-CCC3-9806-55E29DAAB85E}"/>
              </a:ext>
            </a:extLst>
          </p:cNvPr>
          <p:cNvSpPr>
            <a:spLocks noGrp="1"/>
          </p:cNvSpPr>
          <p:nvPr>
            <p:ph type="sldNum" sz="quarter" idx="12"/>
          </p:nvPr>
        </p:nvSpPr>
        <p:spPr/>
        <p:txBody>
          <a:bodyPr/>
          <a:lstStyle/>
          <a:p>
            <a:pPr>
              <a:defRPr/>
            </a:pPr>
            <a:fld id="{D790D672-BA00-0B43-97D0-8AFD030C778C}" type="slidenum">
              <a:rPr lang="fr-FR" smtClean="0"/>
              <a:t>6</a:t>
            </a:fld>
            <a:endParaRPr lang="fr-FR"/>
          </a:p>
        </p:txBody>
      </p:sp>
      <p:pic>
        <p:nvPicPr>
          <p:cNvPr id="7" name="Image 6">
            <a:extLst>
              <a:ext uri="{FF2B5EF4-FFF2-40B4-BE49-F238E27FC236}">
                <a16:creationId xmlns:a16="http://schemas.microsoft.com/office/drawing/2014/main" id="{53E6BD5F-C06B-2959-2C85-C6092B049A38}"/>
              </a:ext>
            </a:extLst>
          </p:cNvPr>
          <p:cNvPicPr>
            <a:picLocks noChangeAspect="1"/>
          </p:cNvPicPr>
          <p:nvPr/>
        </p:nvPicPr>
        <p:blipFill>
          <a:blip r:embed="rId3"/>
          <a:stretch>
            <a:fillRect/>
          </a:stretch>
        </p:blipFill>
        <p:spPr bwMode="auto">
          <a:xfrm>
            <a:off x="119335" y="6096968"/>
            <a:ext cx="591924" cy="644400"/>
          </a:xfrm>
          <a:prstGeom prst="rect">
            <a:avLst/>
          </a:prstGeom>
        </p:spPr>
      </p:pic>
      <p:cxnSp>
        <p:nvCxnSpPr>
          <p:cNvPr id="8" name="Connecteur droit 7">
            <a:extLst>
              <a:ext uri="{FF2B5EF4-FFF2-40B4-BE49-F238E27FC236}">
                <a16:creationId xmlns:a16="http://schemas.microsoft.com/office/drawing/2014/main" id="{A85A7ABF-2BA4-1E3A-FB2B-A64E13DC5800}"/>
              </a:ext>
            </a:extLst>
          </p:cNvPr>
          <p:cNvCxnSpPr/>
          <p:nvPr/>
        </p:nvCxnSpPr>
        <p:spPr>
          <a:xfrm>
            <a:off x="911424" y="1340768"/>
            <a:ext cx="554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C18879C4-B4B4-9C2C-3905-E1B16219B4D0}"/>
              </a:ext>
            </a:extLst>
          </p:cNvPr>
          <p:cNvSpPr>
            <a:spLocks noGrp="1"/>
          </p:cNvSpPr>
          <p:nvPr>
            <p:ph idx="1"/>
          </p:nvPr>
        </p:nvSpPr>
        <p:spPr>
          <a:xfrm>
            <a:off x="838200" y="1825625"/>
            <a:ext cx="10515600" cy="4351338"/>
          </a:xfrm>
        </p:spPr>
        <p:txBody>
          <a:bodyPr>
            <a:normAutofit/>
          </a:bodyPr>
          <a:lstStyle/>
          <a:p>
            <a:r>
              <a:rPr lang="fr-FR" dirty="0" err="1"/>
              <a:t>Based</a:t>
            </a:r>
            <a:r>
              <a:rPr lang="fr-FR" dirty="0"/>
              <a:t> on 3 concepts</a:t>
            </a:r>
          </a:p>
          <a:p>
            <a:endParaRPr lang="fr-FR" dirty="0"/>
          </a:p>
          <a:p>
            <a:endParaRPr lang="fr-FR" dirty="0"/>
          </a:p>
        </p:txBody>
      </p:sp>
      <p:pic>
        <p:nvPicPr>
          <p:cNvPr id="9" name="Image 8">
            <a:extLst>
              <a:ext uri="{FF2B5EF4-FFF2-40B4-BE49-F238E27FC236}">
                <a16:creationId xmlns:a16="http://schemas.microsoft.com/office/drawing/2014/main" id="{8B5E0E56-06E6-8ED5-D4F9-05371B35F8A7}"/>
              </a:ext>
            </a:extLst>
          </p:cNvPr>
          <p:cNvPicPr>
            <a:picLocks noChangeAspect="1"/>
          </p:cNvPicPr>
          <p:nvPr/>
        </p:nvPicPr>
        <p:blipFill>
          <a:blip r:embed="rId4"/>
          <a:stretch/>
        </p:blipFill>
        <p:spPr bwMode="auto">
          <a:xfrm>
            <a:off x="1240045" y="2265664"/>
            <a:ext cx="10113755" cy="3740767"/>
          </a:xfrm>
          <a:prstGeom prst="rect">
            <a:avLst/>
          </a:prstGeom>
        </p:spPr>
      </p:pic>
    </p:spTree>
    <p:extLst>
      <p:ext uri="{BB962C8B-B14F-4D97-AF65-F5344CB8AC3E}">
        <p14:creationId xmlns:p14="http://schemas.microsoft.com/office/powerpoint/2010/main" val="1228728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BD2B4F8-C73E-EDB2-DCC0-98AF59C4E6D7}"/>
              </a:ext>
            </a:extLst>
          </p:cNvPr>
          <p:cNvSpPr>
            <a:spLocks noGrp="1"/>
          </p:cNvSpPr>
          <p:nvPr>
            <p:ph type="sldNum" sz="quarter" idx="12"/>
          </p:nvPr>
        </p:nvSpPr>
        <p:spPr/>
        <p:txBody>
          <a:bodyPr/>
          <a:lstStyle/>
          <a:p>
            <a:pPr>
              <a:defRPr/>
            </a:pPr>
            <a:fld id="{D790D672-BA00-0B43-97D0-8AFD030C778C}" type="slidenum">
              <a:rPr lang="fr-FR" smtClean="0"/>
              <a:t>7</a:t>
            </a:fld>
            <a:endParaRPr lang="fr-FR"/>
          </a:p>
        </p:txBody>
      </p:sp>
      <p:sp>
        <p:nvSpPr>
          <p:cNvPr id="5" name="Espace réservé de la date 4">
            <a:extLst>
              <a:ext uri="{FF2B5EF4-FFF2-40B4-BE49-F238E27FC236}">
                <a16:creationId xmlns:a16="http://schemas.microsoft.com/office/drawing/2014/main" id="{D7E357D7-6AD7-033A-87E4-43BDAC7CF110}"/>
              </a:ext>
            </a:extLst>
          </p:cNvPr>
          <p:cNvSpPr>
            <a:spLocks noGrp="1"/>
          </p:cNvSpPr>
          <p:nvPr>
            <p:ph type="dt" sz="half" idx="2"/>
          </p:nvPr>
        </p:nvSpPr>
        <p:spPr/>
        <p:txBody>
          <a:bodyPr/>
          <a:lstStyle/>
          <a:p>
            <a:r>
              <a:rPr lang="fr-FR"/>
              <a:t>21-22 October 2025</a:t>
            </a:r>
          </a:p>
        </p:txBody>
      </p:sp>
      <p:sp>
        <p:nvSpPr>
          <p:cNvPr id="6" name="Espace réservé du pied de page 5">
            <a:extLst>
              <a:ext uri="{FF2B5EF4-FFF2-40B4-BE49-F238E27FC236}">
                <a16:creationId xmlns:a16="http://schemas.microsoft.com/office/drawing/2014/main" id="{4B7FD260-F075-4DAE-9A2A-46CD1B043866}"/>
              </a:ext>
            </a:extLst>
          </p:cNvPr>
          <p:cNvSpPr>
            <a:spLocks noGrp="1"/>
          </p:cNvSpPr>
          <p:nvPr>
            <p:ph type="ftr" sz="quarter" idx="3"/>
          </p:nvPr>
        </p:nvSpPr>
        <p:spPr/>
        <p:txBody>
          <a:bodyPr/>
          <a:lstStyle/>
          <a:p>
            <a:r>
              <a:rPr lang="fr-FR"/>
              <a:t>ModStatSAP Workshop </a:t>
            </a:r>
          </a:p>
        </p:txBody>
      </p:sp>
      <p:pic>
        <p:nvPicPr>
          <p:cNvPr id="7" name="Image 6">
            <a:extLst>
              <a:ext uri="{FF2B5EF4-FFF2-40B4-BE49-F238E27FC236}">
                <a16:creationId xmlns:a16="http://schemas.microsoft.com/office/drawing/2014/main" id="{5BC88EE5-B473-0CA2-943B-64D46BB775DA}"/>
              </a:ext>
            </a:extLst>
          </p:cNvPr>
          <p:cNvPicPr>
            <a:picLocks noChangeAspect="1"/>
          </p:cNvPicPr>
          <p:nvPr/>
        </p:nvPicPr>
        <p:blipFill>
          <a:blip r:embed="rId3"/>
          <a:stretch>
            <a:fillRect/>
          </a:stretch>
        </p:blipFill>
        <p:spPr bwMode="auto">
          <a:xfrm>
            <a:off x="1973153" y="2057144"/>
            <a:ext cx="2520281" cy="2743712"/>
          </a:xfrm>
          <a:prstGeom prst="rect">
            <a:avLst/>
          </a:prstGeom>
        </p:spPr>
      </p:pic>
      <p:sp>
        <p:nvSpPr>
          <p:cNvPr id="8" name="ZoneTexte 7">
            <a:extLst>
              <a:ext uri="{FF2B5EF4-FFF2-40B4-BE49-F238E27FC236}">
                <a16:creationId xmlns:a16="http://schemas.microsoft.com/office/drawing/2014/main" id="{7776010F-84B1-0DF8-AA34-581648C8A7AC}"/>
              </a:ext>
            </a:extLst>
          </p:cNvPr>
          <p:cNvSpPr txBox="1"/>
          <p:nvPr/>
        </p:nvSpPr>
        <p:spPr>
          <a:xfrm>
            <a:off x="4655840" y="2204864"/>
            <a:ext cx="6643126" cy="3170099"/>
          </a:xfrm>
          <a:prstGeom prst="rect">
            <a:avLst/>
          </a:prstGeom>
          <a:solidFill>
            <a:schemeClr val="bg1"/>
          </a:solidFill>
        </p:spPr>
        <p:txBody>
          <a:bodyPr wrap="square" rtlCol="0">
            <a:spAutoFit/>
          </a:bodyPr>
          <a:lstStyle/>
          <a:p>
            <a:endParaRPr lang="fr-FR" sz="4000" dirty="0"/>
          </a:p>
          <a:p>
            <a:r>
              <a:rPr lang="fr-FR" sz="4000" dirty="0"/>
              <a:t>THREE PLATFORMS </a:t>
            </a:r>
          </a:p>
          <a:p>
            <a:r>
              <a:rPr lang="fr-FR" sz="4000" dirty="0"/>
              <a:t>COMMON WORK</a:t>
            </a:r>
          </a:p>
          <a:p>
            <a:endParaRPr lang="fr-FR" sz="4000" dirty="0"/>
          </a:p>
          <a:p>
            <a:pPr algn="ctr"/>
            <a:endParaRPr lang="fr-FR" sz="4000" dirty="0"/>
          </a:p>
        </p:txBody>
      </p:sp>
    </p:spTree>
    <p:extLst>
      <p:ext uri="{BB962C8B-B14F-4D97-AF65-F5344CB8AC3E}">
        <p14:creationId xmlns:p14="http://schemas.microsoft.com/office/powerpoint/2010/main" val="2514240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2C470-6A6F-71DE-275C-31E34337A1F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1388D5-8549-6DB1-312D-DC93312CD6B4}"/>
              </a:ext>
            </a:extLst>
          </p:cNvPr>
          <p:cNvSpPr>
            <a:spLocks noGrp="1"/>
          </p:cNvSpPr>
          <p:nvPr>
            <p:ph type="title"/>
          </p:nvPr>
        </p:nvSpPr>
        <p:spPr/>
        <p:txBody>
          <a:bodyPr/>
          <a:lstStyle/>
          <a:p>
            <a:r>
              <a:rPr lang="fr-FR" dirty="0"/>
              <a:t>DATA QUALITY WG</a:t>
            </a:r>
          </a:p>
        </p:txBody>
      </p:sp>
      <p:sp>
        <p:nvSpPr>
          <p:cNvPr id="4" name="Espace réservé de la date 3">
            <a:extLst>
              <a:ext uri="{FF2B5EF4-FFF2-40B4-BE49-F238E27FC236}">
                <a16:creationId xmlns:a16="http://schemas.microsoft.com/office/drawing/2014/main" id="{0A3C6223-DBBB-D5ED-CA42-070755546F42}"/>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84D90FC0-BE7D-3132-B3D6-3BC44CE5D470}"/>
              </a:ext>
            </a:extLst>
          </p:cNvPr>
          <p:cNvSpPr>
            <a:spLocks noGrp="1"/>
          </p:cNvSpPr>
          <p:nvPr>
            <p:ph type="ftr" sz="quarter" idx="11"/>
          </p:nvPr>
        </p:nvSpPr>
        <p:spPr/>
        <p:txBody>
          <a:bodyPr/>
          <a:lstStyle/>
          <a:p>
            <a:r>
              <a:rPr lang="fr-FR"/>
              <a:t>ModStatSAP Workshop </a:t>
            </a:r>
          </a:p>
        </p:txBody>
      </p:sp>
      <p:sp>
        <p:nvSpPr>
          <p:cNvPr id="6" name="Espace réservé du numéro de diapositive 5">
            <a:extLst>
              <a:ext uri="{FF2B5EF4-FFF2-40B4-BE49-F238E27FC236}">
                <a16:creationId xmlns:a16="http://schemas.microsoft.com/office/drawing/2014/main" id="{307BFAE5-C56D-DCFB-FDDE-2C6B382C4F7C}"/>
              </a:ext>
            </a:extLst>
          </p:cNvPr>
          <p:cNvSpPr>
            <a:spLocks noGrp="1"/>
          </p:cNvSpPr>
          <p:nvPr>
            <p:ph type="sldNum" sz="quarter" idx="12"/>
          </p:nvPr>
        </p:nvSpPr>
        <p:spPr/>
        <p:txBody>
          <a:bodyPr/>
          <a:lstStyle/>
          <a:p>
            <a:pPr>
              <a:defRPr/>
            </a:pPr>
            <a:fld id="{D790D672-BA00-0B43-97D0-8AFD030C778C}" type="slidenum">
              <a:rPr lang="fr-FR" smtClean="0"/>
              <a:t>8</a:t>
            </a:fld>
            <a:endParaRPr lang="fr-FR"/>
          </a:p>
        </p:txBody>
      </p:sp>
      <p:pic>
        <p:nvPicPr>
          <p:cNvPr id="7" name="Image 6">
            <a:extLst>
              <a:ext uri="{FF2B5EF4-FFF2-40B4-BE49-F238E27FC236}">
                <a16:creationId xmlns:a16="http://schemas.microsoft.com/office/drawing/2014/main" id="{35F87141-8E52-B550-0016-49DF6B21D49E}"/>
              </a:ext>
            </a:extLst>
          </p:cNvPr>
          <p:cNvPicPr>
            <a:picLocks noChangeAspect="1"/>
          </p:cNvPicPr>
          <p:nvPr/>
        </p:nvPicPr>
        <p:blipFill>
          <a:blip r:embed="rId3"/>
          <a:stretch>
            <a:fillRect/>
          </a:stretch>
        </p:blipFill>
        <p:spPr bwMode="auto">
          <a:xfrm>
            <a:off x="119335" y="6096968"/>
            <a:ext cx="591924" cy="644400"/>
          </a:xfrm>
          <a:prstGeom prst="rect">
            <a:avLst/>
          </a:prstGeom>
        </p:spPr>
      </p:pic>
      <p:cxnSp>
        <p:nvCxnSpPr>
          <p:cNvPr id="8" name="Connecteur droit 7">
            <a:extLst>
              <a:ext uri="{FF2B5EF4-FFF2-40B4-BE49-F238E27FC236}">
                <a16:creationId xmlns:a16="http://schemas.microsoft.com/office/drawing/2014/main" id="{37E345C4-7F85-00A7-D53C-B2D9233B6019}"/>
              </a:ext>
            </a:extLst>
          </p:cNvPr>
          <p:cNvCxnSpPr/>
          <p:nvPr/>
        </p:nvCxnSpPr>
        <p:spPr>
          <a:xfrm>
            <a:off x="911424" y="1340768"/>
            <a:ext cx="554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7EFFB4B5-08C4-CC13-71F4-8EF0E289548B}"/>
              </a:ext>
            </a:extLst>
          </p:cNvPr>
          <p:cNvSpPr>
            <a:spLocks noGrp="1"/>
          </p:cNvSpPr>
          <p:nvPr>
            <p:ph idx="1"/>
          </p:nvPr>
        </p:nvSpPr>
        <p:spPr>
          <a:xfrm>
            <a:off x="838200" y="1825625"/>
            <a:ext cx="10515600" cy="4351338"/>
          </a:xfrm>
        </p:spPr>
        <p:txBody>
          <a:bodyPr>
            <a:normAutofit/>
          </a:bodyPr>
          <a:lstStyle/>
          <a:p>
            <a:endParaRPr lang="fr-FR" dirty="0"/>
          </a:p>
          <a:p>
            <a:r>
              <a:rPr lang="fr-FR" b="1" dirty="0"/>
              <a:t>Objective:</a:t>
            </a:r>
            <a:r>
              <a:rPr lang="fr-FR" dirty="0"/>
              <a:t> </a:t>
            </a:r>
            <a:r>
              <a:rPr lang="fr-FR" dirty="0" err="1"/>
              <a:t>Develop</a:t>
            </a:r>
            <a:r>
              <a:rPr lang="fr-FR" dirty="0"/>
              <a:t> a </a:t>
            </a:r>
            <a:r>
              <a:rPr lang="fr-FR" dirty="0" err="1"/>
              <a:t>common</a:t>
            </a:r>
            <a:r>
              <a:rPr lang="fr-FR" dirty="0"/>
              <a:t> </a:t>
            </a:r>
            <a:r>
              <a:rPr lang="fr-FR" dirty="0" err="1"/>
              <a:t>methodology</a:t>
            </a:r>
            <a:r>
              <a:rPr lang="fr-FR" dirty="0"/>
              <a:t> and </a:t>
            </a:r>
            <a:r>
              <a:rPr lang="fr-FR" dirty="0" err="1"/>
              <a:t>vocabulary</a:t>
            </a:r>
            <a:r>
              <a:rPr lang="fr-FR" dirty="0"/>
              <a:t> on surveillance data </a:t>
            </a:r>
            <a:r>
              <a:rPr lang="fr-FR" dirty="0" err="1"/>
              <a:t>quality</a:t>
            </a:r>
            <a:endParaRPr lang="fr-FR" dirty="0"/>
          </a:p>
          <a:p>
            <a:endParaRPr lang="fr-FR" dirty="0"/>
          </a:p>
          <a:p>
            <a:r>
              <a:rPr lang="fr-FR" b="1" dirty="0"/>
              <a:t>How?</a:t>
            </a:r>
            <a:r>
              <a:rPr lang="fr-FR" dirty="0"/>
              <a:t> A collective, multi-stakeholder and </a:t>
            </a:r>
            <a:r>
              <a:rPr lang="fr-FR" dirty="0" err="1"/>
              <a:t>multidisciplinary</a:t>
            </a:r>
            <a:r>
              <a:rPr lang="fr-FR" dirty="0"/>
              <a:t> </a:t>
            </a:r>
            <a:r>
              <a:rPr lang="fr-FR" dirty="0" err="1"/>
              <a:t>approach</a:t>
            </a:r>
            <a:r>
              <a:rPr lang="fr-FR" dirty="0"/>
              <a:t>, </a:t>
            </a:r>
            <a:r>
              <a:rPr lang="fr-FR" dirty="0" err="1"/>
              <a:t>based</a:t>
            </a:r>
            <a:r>
              <a:rPr lang="fr-FR" dirty="0"/>
              <a:t> on feedback </a:t>
            </a:r>
            <a:r>
              <a:rPr lang="fr-FR" dirty="0" err="1"/>
              <a:t>from</a:t>
            </a:r>
            <a:r>
              <a:rPr lang="fr-FR" dirty="0"/>
              <a:t> 3 Platforms </a:t>
            </a:r>
            <a:r>
              <a:rPr lang="fr-FR" dirty="0" err="1"/>
              <a:t>works</a:t>
            </a:r>
            <a:endParaRPr lang="fr-FR" dirty="0"/>
          </a:p>
        </p:txBody>
      </p:sp>
    </p:spTree>
    <p:extLst>
      <p:ext uri="{BB962C8B-B14F-4D97-AF65-F5344CB8AC3E}">
        <p14:creationId xmlns:p14="http://schemas.microsoft.com/office/powerpoint/2010/main" val="4101478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FB199-51B1-A8F6-4FA2-BF035D68471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6098D23-565B-6167-0251-9132282F4B9A}"/>
              </a:ext>
            </a:extLst>
          </p:cNvPr>
          <p:cNvSpPr>
            <a:spLocks noGrp="1"/>
          </p:cNvSpPr>
          <p:nvPr>
            <p:ph type="title"/>
          </p:nvPr>
        </p:nvSpPr>
        <p:spPr/>
        <p:txBody>
          <a:bodyPr/>
          <a:lstStyle/>
          <a:p>
            <a:r>
              <a:rPr lang="fr-FR" dirty="0"/>
              <a:t>DELIVERABLES</a:t>
            </a:r>
          </a:p>
        </p:txBody>
      </p:sp>
      <p:sp>
        <p:nvSpPr>
          <p:cNvPr id="4" name="Espace réservé de la date 3">
            <a:extLst>
              <a:ext uri="{FF2B5EF4-FFF2-40B4-BE49-F238E27FC236}">
                <a16:creationId xmlns:a16="http://schemas.microsoft.com/office/drawing/2014/main" id="{6BA9B545-508A-C867-9282-E28F7C0367DB}"/>
              </a:ext>
            </a:extLst>
          </p:cNvPr>
          <p:cNvSpPr>
            <a:spLocks noGrp="1"/>
          </p:cNvSpPr>
          <p:nvPr>
            <p:ph type="dt" sz="half" idx="10"/>
          </p:nvPr>
        </p:nvSpPr>
        <p:spPr/>
        <p:txBody>
          <a:bodyPr/>
          <a:lstStyle/>
          <a:p>
            <a:r>
              <a:rPr lang="fr-FR"/>
              <a:t>21-22 October 2025</a:t>
            </a:r>
          </a:p>
        </p:txBody>
      </p:sp>
      <p:sp>
        <p:nvSpPr>
          <p:cNvPr id="5" name="Espace réservé du pied de page 4">
            <a:extLst>
              <a:ext uri="{FF2B5EF4-FFF2-40B4-BE49-F238E27FC236}">
                <a16:creationId xmlns:a16="http://schemas.microsoft.com/office/drawing/2014/main" id="{5D96F49D-4FBA-8C15-221C-73B394FAF8A6}"/>
              </a:ext>
            </a:extLst>
          </p:cNvPr>
          <p:cNvSpPr>
            <a:spLocks noGrp="1"/>
          </p:cNvSpPr>
          <p:nvPr>
            <p:ph type="ftr" sz="quarter" idx="11"/>
          </p:nvPr>
        </p:nvSpPr>
        <p:spPr/>
        <p:txBody>
          <a:bodyPr/>
          <a:lstStyle/>
          <a:p>
            <a:r>
              <a:rPr lang="fr-FR"/>
              <a:t>ModStatSAP Workshop </a:t>
            </a:r>
          </a:p>
        </p:txBody>
      </p:sp>
      <p:sp>
        <p:nvSpPr>
          <p:cNvPr id="6" name="Espace réservé du numéro de diapositive 5">
            <a:extLst>
              <a:ext uri="{FF2B5EF4-FFF2-40B4-BE49-F238E27FC236}">
                <a16:creationId xmlns:a16="http://schemas.microsoft.com/office/drawing/2014/main" id="{3A3E0EC9-A1DC-6C5C-56C0-2B25FDC1D726}"/>
              </a:ext>
            </a:extLst>
          </p:cNvPr>
          <p:cNvSpPr>
            <a:spLocks noGrp="1"/>
          </p:cNvSpPr>
          <p:nvPr>
            <p:ph type="sldNum" sz="quarter" idx="12"/>
          </p:nvPr>
        </p:nvSpPr>
        <p:spPr/>
        <p:txBody>
          <a:bodyPr/>
          <a:lstStyle/>
          <a:p>
            <a:pPr>
              <a:defRPr/>
            </a:pPr>
            <a:fld id="{D790D672-BA00-0B43-97D0-8AFD030C778C}" type="slidenum">
              <a:rPr lang="fr-FR" smtClean="0"/>
              <a:t>9</a:t>
            </a:fld>
            <a:endParaRPr lang="fr-FR"/>
          </a:p>
        </p:txBody>
      </p:sp>
      <p:pic>
        <p:nvPicPr>
          <p:cNvPr id="7" name="Image 6">
            <a:extLst>
              <a:ext uri="{FF2B5EF4-FFF2-40B4-BE49-F238E27FC236}">
                <a16:creationId xmlns:a16="http://schemas.microsoft.com/office/drawing/2014/main" id="{E77DC3F2-7ED7-6A0D-7084-24BF364468F9}"/>
              </a:ext>
            </a:extLst>
          </p:cNvPr>
          <p:cNvPicPr>
            <a:picLocks noChangeAspect="1"/>
          </p:cNvPicPr>
          <p:nvPr/>
        </p:nvPicPr>
        <p:blipFill>
          <a:blip r:embed="rId3"/>
          <a:stretch>
            <a:fillRect/>
          </a:stretch>
        </p:blipFill>
        <p:spPr bwMode="auto">
          <a:xfrm>
            <a:off x="119335" y="6096968"/>
            <a:ext cx="591924" cy="644400"/>
          </a:xfrm>
          <a:prstGeom prst="rect">
            <a:avLst/>
          </a:prstGeom>
        </p:spPr>
      </p:pic>
      <p:cxnSp>
        <p:nvCxnSpPr>
          <p:cNvPr id="8" name="Connecteur droit 7">
            <a:extLst>
              <a:ext uri="{FF2B5EF4-FFF2-40B4-BE49-F238E27FC236}">
                <a16:creationId xmlns:a16="http://schemas.microsoft.com/office/drawing/2014/main" id="{7E7E388F-1103-287F-C4E8-2B5DBD3FA6EC}"/>
              </a:ext>
            </a:extLst>
          </p:cNvPr>
          <p:cNvCxnSpPr/>
          <p:nvPr/>
        </p:nvCxnSpPr>
        <p:spPr>
          <a:xfrm>
            <a:off x="911424" y="1340768"/>
            <a:ext cx="55446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FB3FE0A1-018E-08F1-956E-6E09800E2552}"/>
              </a:ext>
            </a:extLst>
          </p:cNvPr>
          <p:cNvSpPr>
            <a:spLocks noGrp="1"/>
          </p:cNvSpPr>
          <p:nvPr>
            <p:ph idx="1"/>
          </p:nvPr>
        </p:nvSpPr>
        <p:spPr>
          <a:xfrm>
            <a:off x="838200" y="1825625"/>
            <a:ext cx="5617840" cy="4351338"/>
          </a:xfrm>
        </p:spPr>
        <p:txBody>
          <a:bodyPr>
            <a:normAutofit/>
          </a:bodyPr>
          <a:lstStyle/>
          <a:p>
            <a:r>
              <a:rPr lang="fr-FR" dirty="0" err="1"/>
              <a:t>Practical</a:t>
            </a:r>
            <a:r>
              <a:rPr lang="fr-FR" dirty="0"/>
              <a:t> guide to monitor data </a:t>
            </a:r>
            <a:r>
              <a:rPr lang="fr-FR" dirty="0" err="1"/>
              <a:t>quality</a:t>
            </a:r>
            <a:endParaRPr lang="fr-FR" dirty="0"/>
          </a:p>
          <a:p>
            <a:endParaRPr lang="fr-FR" dirty="0"/>
          </a:p>
          <a:p>
            <a:endParaRPr lang="fr-FR" dirty="0"/>
          </a:p>
          <a:p>
            <a:endParaRPr lang="fr-FR" dirty="0"/>
          </a:p>
          <a:p>
            <a:r>
              <a:rPr lang="fr-FR" dirty="0" err="1"/>
              <a:t>Summary</a:t>
            </a:r>
            <a:r>
              <a:rPr lang="fr-FR" dirty="0"/>
              <a:t> </a:t>
            </a:r>
            <a:r>
              <a:rPr lang="fr-FR" dirty="0" err="1"/>
              <a:t>sheets</a:t>
            </a:r>
            <a:endParaRPr lang="fr-FR" dirty="0"/>
          </a:p>
          <a:p>
            <a:endParaRPr lang="fr-FR" dirty="0"/>
          </a:p>
        </p:txBody>
      </p:sp>
      <p:pic>
        <p:nvPicPr>
          <p:cNvPr id="38920" name="Picture 8">
            <a:extLst>
              <a:ext uri="{FF2B5EF4-FFF2-40B4-BE49-F238E27FC236}">
                <a16:creationId xmlns:a16="http://schemas.microsoft.com/office/drawing/2014/main" id="{63D380BA-1B2F-A011-24D9-45C434422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4166" y="450246"/>
            <a:ext cx="1493216" cy="1554163"/>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09E8A717-FD0B-09A6-03F8-FEB34BF3D45E}"/>
              </a:ext>
            </a:extLst>
          </p:cNvPr>
          <p:cNvPicPr>
            <a:picLocks noChangeAspect="1"/>
          </p:cNvPicPr>
          <p:nvPr/>
        </p:nvPicPr>
        <p:blipFill>
          <a:blip r:embed="rId5"/>
          <a:stretch>
            <a:fillRect/>
          </a:stretch>
        </p:blipFill>
        <p:spPr>
          <a:xfrm>
            <a:off x="7395143" y="533457"/>
            <a:ext cx="2632433" cy="2967551"/>
          </a:xfrm>
          <a:prstGeom prst="rect">
            <a:avLst/>
          </a:prstGeom>
          <a:ln>
            <a:solidFill>
              <a:schemeClr val="accent6"/>
            </a:solidFill>
          </a:ln>
        </p:spPr>
      </p:pic>
      <p:pic>
        <p:nvPicPr>
          <p:cNvPr id="19" name="Image 18">
            <a:extLst>
              <a:ext uri="{FF2B5EF4-FFF2-40B4-BE49-F238E27FC236}">
                <a16:creationId xmlns:a16="http://schemas.microsoft.com/office/drawing/2014/main" id="{C84A0CA7-9151-0AB5-65C3-6C22994455F6}"/>
              </a:ext>
            </a:extLst>
          </p:cNvPr>
          <p:cNvPicPr>
            <a:picLocks noChangeAspect="1"/>
          </p:cNvPicPr>
          <p:nvPr/>
        </p:nvPicPr>
        <p:blipFill>
          <a:blip r:embed="rId6"/>
          <a:stretch>
            <a:fillRect/>
          </a:stretch>
        </p:blipFill>
        <p:spPr>
          <a:xfrm>
            <a:off x="4289237" y="3628260"/>
            <a:ext cx="3119873" cy="3348505"/>
          </a:xfrm>
          <a:prstGeom prst="rect">
            <a:avLst/>
          </a:prstGeom>
          <a:ln>
            <a:solidFill>
              <a:schemeClr val="accent1"/>
            </a:solidFill>
          </a:ln>
        </p:spPr>
      </p:pic>
      <p:pic>
        <p:nvPicPr>
          <p:cNvPr id="21" name="Image 20">
            <a:extLst>
              <a:ext uri="{FF2B5EF4-FFF2-40B4-BE49-F238E27FC236}">
                <a16:creationId xmlns:a16="http://schemas.microsoft.com/office/drawing/2014/main" id="{580C5078-95C4-95C3-2E50-E8E864249AE0}"/>
              </a:ext>
            </a:extLst>
          </p:cNvPr>
          <p:cNvPicPr>
            <a:picLocks noChangeAspect="1"/>
          </p:cNvPicPr>
          <p:nvPr/>
        </p:nvPicPr>
        <p:blipFill>
          <a:blip r:embed="rId7"/>
          <a:stretch>
            <a:fillRect/>
          </a:stretch>
        </p:blipFill>
        <p:spPr>
          <a:xfrm>
            <a:off x="5947386" y="4066251"/>
            <a:ext cx="2923447" cy="3348505"/>
          </a:xfrm>
          <a:prstGeom prst="rect">
            <a:avLst/>
          </a:prstGeom>
          <a:ln>
            <a:solidFill>
              <a:schemeClr val="accent1"/>
            </a:solidFill>
          </a:ln>
        </p:spPr>
      </p:pic>
      <p:pic>
        <p:nvPicPr>
          <p:cNvPr id="22" name="Image 21">
            <a:extLst>
              <a:ext uri="{FF2B5EF4-FFF2-40B4-BE49-F238E27FC236}">
                <a16:creationId xmlns:a16="http://schemas.microsoft.com/office/drawing/2014/main" id="{2F1AED21-86E5-E63A-6477-827A37793F71}"/>
              </a:ext>
            </a:extLst>
          </p:cNvPr>
          <p:cNvPicPr>
            <a:picLocks noChangeAspect="1"/>
          </p:cNvPicPr>
          <p:nvPr/>
        </p:nvPicPr>
        <p:blipFill>
          <a:blip r:embed="rId8"/>
          <a:stretch>
            <a:fillRect/>
          </a:stretch>
        </p:blipFill>
        <p:spPr>
          <a:xfrm>
            <a:off x="7424032" y="4497639"/>
            <a:ext cx="3712528" cy="4115937"/>
          </a:xfrm>
          <a:prstGeom prst="rect">
            <a:avLst/>
          </a:prstGeom>
          <a:ln>
            <a:solidFill>
              <a:schemeClr val="accent1"/>
            </a:solidFill>
          </a:ln>
        </p:spPr>
      </p:pic>
    </p:spTree>
    <p:extLst>
      <p:ext uri="{BB962C8B-B14F-4D97-AF65-F5344CB8AC3E}">
        <p14:creationId xmlns:p14="http://schemas.microsoft.com/office/powerpoint/2010/main" val="388131335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Dividende">
  <a:themeElements>
    <a:clrScheme name="Personnalisé 3">
      <a:dk1>
        <a:srgbClr val="7F7F7F"/>
      </a:dk1>
      <a:lt1>
        <a:sysClr val="window" lastClr="FFFFFF"/>
      </a:lt1>
      <a:dk2>
        <a:srgbClr val="595959"/>
      </a:dk2>
      <a:lt2>
        <a:srgbClr val="EBEBEB"/>
      </a:lt2>
      <a:accent1>
        <a:srgbClr val="FE9B0E"/>
      </a:accent1>
      <a:accent2>
        <a:srgbClr val="990199"/>
      </a:accent2>
      <a:accent3>
        <a:srgbClr val="7F7F7F"/>
      </a:accent3>
      <a:accent4>
        <a:srgbClr val="27A22D"/>
      </a:accent4>
      <a:accent5>
        <a:srgbClr val="EDEDED"/>
      </a:accent5>
      <a:accent6>
        <a:srgbClr val="27A22D"/>
      </a:accent6>
      <a:hlink>
        <a:srgbClr val="828282"/>
      </a:hlink>
      <a:folHlink>
        <a:srgbClr val="A5A5A5"/>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Modèle plateforme ESA_03_2022" id="{1DE2E300-4AD6-4F16-A93B-4961CC824486}" vid="{0400E6C4-B23C-4C5E-9480-1747873864FD}"/>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23201</TotalTime>
  <Words>4362</Words>
  <Application>Microsoft Macintosh PowerPoint</Application>
  <DocSecurity>0</DocSecurity>
  <PresentationFormat>Grand écran</PresentationFormat>
  <Paragraphs>555</Paragraphs>
  <Slides>44</Slides>
  <Notes>44</Notes>
  <HiddenSlides>1</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44</vt:i4>
      </vt:variant>
    </vt:vector>
  </HeadingPairs>
  <TitlesOfParts>
    <vt:vector size="58" baseType="lpstr">
      <vt:lpstr>Arial</vt:lpstr>
      <vt:lpstr>Bahnschrift SemiLight SemiConde</vt:lpstr>
      <vt:lpstr>Calibri</vt:lpstr>
      <vt:lpstr>Century Gothic</vt:lpstr>
      <vt:lpstr>Doppio One</vt:lpstr>
      <vt:lpstr>Georgia</vt:lpstr>
      <vt:lpstr>Google Sans</vt:lpstr>
      <vt:lpstr>Segoe UI Black</vt:lpstr>
      <vt:lpstr>ThinSpaceFallback</vt:lpstr>
      <vt:lpstr>Tw Cen MT</vt:lpstr>
      <vt:lpstr>Typo Grotesk</vt:lpstr>
      <vt:lpstr>Wingdings 2</vt:lpstr>
      <vt:lpstr>Thème Office</vt:lpstr>
      <vt:lpstr>Dividende</vt:lpstr>
      <vt:lpstr>THE NATIONAL ANIMAL AND PLANT HEALTH SURVEILLANCE PLATFORMS</vt:lpstr>
      <vt:lpstr>ORIGIN</vt:lpstr>
      <vt:lpstr>GOALS AND MISSIONS</vt:lpstr>
      <vt:lpstr>SCOPE: SURVEILLANCE</vt:lpstr>
      <vt:lpstr>ORGANISATION</vt:lpstr>
      <vt:lpstr>ORGANISATION</vt:lpstr>
      <vt:lpstr>Présentation PowerPoint</vt:lpstr>
      <vt:lpstr>DATA QUALITY WG</vt:lpstr>
      <vt:lpstr>DELIVERABLES</vt:lpstr>
      <vt:lpstr>DELIVERABLES</vt:lpstr>
      <vt:lpstr>Présentation PowerPoint</vt:lpstr>
      <vt:lpstr>Présentation PowerPoint</vt:lpstr>
      <vt:lpstr>Omar-bovins: a Syndromic surveillance system</vt:lpstr>
      <vt:lpstr>synergy between surveillance and research</vt:lpstr>
      <vt:lpstr>Data sources</vt:lpstr>
      <vt:lpstr>Data analysis</vt:lpstr>
      <vt:lpstr>Data analysis</vt:lpstr>
      <vt:lpstr>Results for end users</vt:lpstr>
      <vt:lpstr>UTOPIA - User Tool for Outbreak Prevention and Introduction Assessment</vt:lpstr>
      <vt:lpstr>custom and practical tool for NAHSP epidemic intelligence team</vt:lpstr>
      <vt:lpstr>Présentation PowerPoint</vt:lpstr>
      <vt:lpstr>practical example – Bluetongue in the netherlands</vt:lpstr>
      <vt:lpstr>practical example – Bluetongue in the netherlands</vt:lpstr>
      <vt:lpstr>practical example – Bluetongue in the netherlands</vt:lpstr>
      <vt:lpstr>practical example – Bluetongue in the netherlands</vt:lpstr>
      <vt:lpstr>Other practical examples</vt:lpstr>
      <vt:lpstr>Utopia retrospective tool</vt:lpstr>
      <vt:lpstr>Présentation PowerPoint</vt:lpstr>
      <vt:lpstr>Présentation PowerPoint</vt:lpstr>
      <vt:lpstr>For more information</vt:lpstr>
      <vt:lpstr>Présentation PowerPoint</vt:lpstr>
      <vt:lpstr>WORKING GROUPS AND TRANSVERSAL OPERATIONAL TEAM</vt:lpstr>
      <vt:lpstr>IMAGINE THAT PLANT HEALTH IS MONITORED LIKE A RIVER NETWORK …</vt:lpstr>
      <vt:lpstr>TOOLS FOR AND DESIGN OF GLOBAL UPSTREAM SURVEILLANCE:  INTERNATIONAL PLANT HEALTH MONITORING </vt:lpstr>
      <vt:lpstr>TOOLS FOR AND DESIGN OF GLOBAL UPSTREAM SURVEILLANCE:  INTERNATIONAL PLANT HEALTH MONITORING </vt:lpstr>
      <vt:lpstr>TOOLS FOR AND DESIGN OF GLOBAL UPSTREAM SURVEILLANCE:  INTERNATIONAL PLANT HEALTH MONITORING </vt:lpstr>
      <vt:lpstr>TOOLS FOR AND DESIGN OF FOCUSED UPSTREAM SURVEILLANCE: SURVEILLANCE OF PINE NEMATODE </vt:lpstr>
      <vt:lpstr>TOOLS FOR AND DESIGN OF FOCUSED UPSTREAM SURVEILLANCE: SURVEILLANCE OF PINE NEMATODE </vt:lpstr>
      <vt:lpstr>DATA SCIENCE AND EVALUATION APPROACHES FOR DOWNSTREAM SURVEILLANCE: SURVEILLANCE OF XYLELLA FASTIDIOSA</vt:lpstr>
      <vt:lpstr>DATA SCIENCE AND EVALUATION APPROACHES FOR DOWNSTREAM SURVEILLANCE: SURVEILLANCE OF XYLELLA FASTIDIOSA</vt:lpstr>
      <vt:lpstr>VISIBILITY AND COMMUNICATION</vt:lpstr>
      <vt:lpstr>VISIBILITY AND COMMUNICATION</vt:lpstr>
      <vt:lpstr>ADDITIONAL INFORMATION</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Microsoft Office User</dc:creator>
  <cp:keywords/>
  <dc:description/>
  <cp:lastModifiedBy>Lucie Michel</cp:lastModifiedBy>
  <cp:revision>50</cp:revision>
  <cp:lastPrinted>2025-10-20T14:36:58Z</cp:lastPrinted>
  <dcterms:created xsi:type="dcterms:W3CDTF">2020-11-12T06:35:00Z</dcterms:created>
  <dcterms:modified xsi:type="dcterms:W3CDTF">2025-10-20T19:27:41Z</dcterms:modified>
  <cp:category/>
  <dc:identifier/>
  <cp:contentStatus/>
  <dc:language/>
  <cp:version/>
</cp:coreProperties>
</file>