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8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1" r:id="rId19"/>
    <p:sldId id="273" r:id="rId20"/>
    <p:sldId id="274" r:id="rId21"/>
    <p:sldId id="276" r:id="rId22"/>
    <p:sldId id="277" r:id="rId23"/>
    <p:sldId id="278" r:id="rId24"/>
    <p:sldId id="282" r:id="rId25"/>
    <p:sldId id="279" r:id="rId26"/>
    <p:sldId id="275" r:id="rId27"/>
    <p:sldId id="260" r:id="rId28"/>
  </p:sldIdLst>
  <p:sldSz cx="13011150" cy="7315200"/>
  <p:notesSz cx="6858000" cy="9144000"/>
  <p:embeddedFontLst>
    <p:embeddedFont>
      <p:font typeface="Arimo" panose="020B060402020202020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Lato" panose="020F0502020204030203" pitchFamily="34" charset="0"/>
      <p:regular r:id="rId38"/>
      <p:bold r:id="rId39"/>
      <p:italic r:id="rId40"/>
      <p:boldItalic r:id="rId41"/>
    </p:embeddedFont>
    <p:embeddedFont>
      <p:font typeface="Lato Light" panose="020F0502020204030203" pitchFamily="34" charset="0"/>
      <p:regular r:id="rId42"/>
      <p:bold r:id="rId43"/>
      <p:italic r:id="rId44"/>
      <p:boldItalic r:id="rId45"/>
    </p:embeddedFont>
    <p:embeddedFont>
      <p:font typeface="Open Sans" panose="020B0606030504020204" pitchFamily="34" charset="0"/>
      <p:regular r:id="rId46"/>
      <p:bold r:id="rId47"/>
      <p:italic r:id="rId48"/>
      <p:boldItalic r:id="rId49"/>
    </p:embeddedFont>
    <p:embeddedFont>
      <p:font typeface="PT Sans Narrow" panose="020B0506020203020204" pitchFamily="34" charset="0"/>
      <p:regular r:id="rId50"/>
      <p:bold r:id="rId51"/>
    </p:embeddedFont>
    <p:embeddedFont>
      <p:font typeface="Raleway" pitchFamily="2" charset="0"/>
      <p:regular r:id="rId52"/>
      <p:bold r:id="rId53"/>
      <p:italic r:id="rId54"/>
      <p:boldItalic r:id="rId55"/>
    </p:embeddedFont>
    <p:embeddedFont>
      <p:font typeface="Trebuchet MS" panose="020B0603020202020204" pitchFamily="3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h/7r+uQKV4e4LwSeDq3RPkh9vc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6FEF61-7BD6-4EBC-ABF8-DB64644B52AB}">
  <a:tblStyle styleId="{BC6FEF61-7BD6-4EBC-ABF8-DB64644B52AB}" styleName="Table_0">
    <a:wholeTbl>
      <a:tcTxStyle b="off" i="off">
        <a:font>
          <a:latin typeface="Trebuchet MS"/>
          <a:ea typeface="Trebuchet MS"/>
          <a:cs typeface="Trebuchet M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4E7"/>
          </a:solidFill>
        </a:fill>
      </a:tcStyle>
    </a:wholeTbl>
    <a:band1H>
      <a:tcTxStyle b="off" i="off"/>
      <a:tcStyle>
        <a:tcBdr/>
        <a:fill>
          <a:solidFill>
            <a:srgbClr val="DBE9CB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BE9CB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9A177684-F848-43B6-AC0C-5284B82E1C50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CABE1A0C-08B7-4BF1-ADFA-1ADEAAB5A385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DAE4EA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DAE4EA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DAE4EA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DAE4EA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DAE4EA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DAE4EA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/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  <a:fill>
          <a:solidFill>
            <a:srgbClr val="EAF3F3"/>
          </a:solidFill>
        </a:fill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 cmpd="sng">
              <a:solidFill>
                <a:srgbClr val="DAE4EA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DAE4EA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DAE4EA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DAE4EA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DAE4EA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DAE4EA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4682B4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1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The preferred model is found to be </a:t>
            </a:r>
            <a:r>
              <a:rPr lang="en-US" dirty="0" err="1"/>
              <a:t>thelognormal</a:t>
            </a:r>
            <a:r>
              <a:rPr lang="en-US" dirty="0"/>
              <a:t> distribution. After fitting the lognormal distribution, estimated parameters—mean (μ) and standard deviation (σ ) </a:t>
            </a:r>
            <a:r>
              <a:rPr lang="en-US" dirty="0" err="1"/>
              <a:t>arederived</a:t>
            </a:r>
            <a:r>
              <a:rPr lang="en-US" dirty="0"/>
              <a:t>. The threshold selection relies on a quantile of the lognormal distribution, particularly the 75th percentile. Based on </a:t>
            </a:r>
            <a:r>
              <a:rPr lang="en-US" dirty="0" err="1"/>
              <a:t>thisthreshold</a:t>
            </a:r>
            <a:r>
              <a:rPr lang="en-US" dirty="0"/>
              <a:t>, three statuses were defined: if a node is affected before the epidemic peak with a frequency higher than the </a:t>
            </a:r>
            <a:r>
              <a:rPr lang="en-US" dirty="0" err="1"/>
              <a:t>threshold,it</a:t>
            </a:r>
            <a:r>
              <a:rPr lang="en-US" dirty="0"/>
              <a:t> is considered highly vulnerable. If a node is frequently affected more before than after the peak but with a frequency </a:t>
            </a:r>
            <a:r>
              <a:rPr lang="en-US" dirty="0" err="1"/>
              <a:t>belowthe</a:t>
            </a:r>
            <a:r>
              <a:rPr lang="en-US" dirty="0"/>
              <a:t> threshold, it is classified as lowly vulnerable. Lastly, if a node is frequently affected after the epidemic peak, it is </a:t>
            </a:r>
            <a:r>
              <a:rPr lang="en-US" dirty="0" err="1"/>
              <a:t>consideredinfected</a:t>
            </a:r>
            <a:r>
              <a:rPr lang="en-US" dirty="0"/>
              <a:t> but not vulnerable. Here, nodes identified as highly vulnerable are considered the best candidates for sentinel nodes.</a:t>
            </a:r>
            <a:endParaRPr dirty="0"/>
          </a:p>
        </p:txBody>
      </p:sp>
      <p:sp>
        <p:nvSpPr>
          <p:cNvPr id="241" name="Google Shape;2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Simulations were run on </a:t>
            </a:r>
            <a:r>
              <a:rPr lang="en-US" dirty="0" err="1"/>
              <a:t>aweekly</a:t>
            </a:r>
            <a:r>
              <a:rPr lang="en-US" dirty="0"/>
              <a:t> time step for 50 weeks. We conducted a simple sensitivity analysis using contour plots to identify groups of </a:t>
            </a:r>
            <a:r>
              <a:rPr lang="en-US" dirty="0" err="1"/>
              <a:t>parametercombinations</a:t>
            </a:r>
            <a:r>
              <a:rPr lang="en-US" dirty="0"/>
              <a:t> that behave similarly regarding the final size of the epidemic. We applied quartiles to facilitate the </a:t>
            </a:r>
            <a:r>
              <a:rPr lang="en-US" dirty="0" err="1"/>
              <a:t>comparisonbetween</a:t>
            </a:r>
            <a:r>
              <a:rPr lang="en-US" dirty="0"/>
              <a:t> the parameter groups.</a:t>
            </a:r>
            <a:endParaRPr dirty="0"/>
          </a:p>
        </p:txBody>
      </p:sp>
      <p:sp>
        <p:nvSpPr>
          <p:cNvPr id="258" name="Google Shape;25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8" name="Google Shape;31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fa49457ba02015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g1fa49457ba02015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fa49457ba02015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12800"/>
            <a:ext cx="712787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g1fa49457ba02015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simulated</a:t>
            </a:r>
            <a:r>
              <a:rPr lang="fr-FR" dirty="0"/>
              <a:t> the propagation of the PPR on </a:t>
            </a:r>
            <a:r>
              <a:rPr lang="fr-FR" dirty="0" err="1"/>
              <a:t>both</a:t>
            </a:r>
            <a:r>
              <a:rPr lang="fr-FR" dirty="0"/>
              <a:t> the </a:t>
            </a:r>
            <a:r>
              <a:rPr lang="fr-FR" dirty="0" err="1"/>
              <a:t>reference</a:t>
            </a:r>
            <a:r>
              <a:rPr lang="fr-FR" dirty="0"/>
              <a:t> network and the </a:t>
            </a:r>
            <a:r>
              <a:rPr lang="fr-FR" dirty="0" err="1"/>
              <a:t>predicted</a:t>
            </a:r>
            <a:r>
              <a:rPr lang="fr-FR" dirty="0"/>
              <a:t> network. </a:t>
            </a:r>
            <a:r>
              <a:rPr lang="fr-FR" dirty="0" err="1"/>
              <a:t>Using</a:t>
            </a:r>
            <a:r>
              <a:rPr lang="fr-FR" dirty="0"/>
              <a:t> a simple </a:t>
            </a:r>
            <a:r>
              <a:rPr lang="fr-FR" dirty="0" err="1"/>
              <a:t>weighted</a:t>
            </a:r>
            <a:r>
              <a:rPr lang="fr-FR" dirty="0"/>
              <a:t> </a:t>
            </a:r>
            <a:r>
              <a:rPr lang="fr-FR" dirty="0" err="1"/>
              <a:t>stochastic</a:t>
            </a:r>
            <a:r>
              <a:rPr lang="fr-FR" dirty="0"/>
              <a:t> model SI. </a:t>
            </a:r>
            <a:r>
              <a:rPr lang="fr-FR" dirty="0" err="1"/>
              <a:t>Nodes</a:t>
            </a:r>
            <a:r>
              <a:rPr lang="fr-FR" dirty="0"/>
              <a:t> </a:t>
            </a:r>
            <a:r>
              <a:rPr lang="fr-FR" dirty="0" err="1"/>
              <a:t>frequently</a:t>
            </a:r>
            <a:r>
              <a:rPr lang="fr-FR" dirty="0"/>
              <a:t> </a:t>
            </a:r>
            <a:r>
              <a:rPr lang="fr-FR" dirty="0" err="1"/>
              <a:t>reached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the </a:t>
            </a:r>
            <a:r>
              <a:rPr lang="fr-FR" dirty="0" err="1"/>
              <a:t>epidemic</a:t>
            </a:r>
            <a:r>
              <a:rPr lang="fr-FR" dirty="0"/>
              <a:t> </a:t>
            </a:r>
            <a:r>
              <a:rPr lang="fr-FR" dirty="0" err="1"/>
              <a:t>peak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identified</a:t>
            </a:r>
            <a:r>
              <a:rPr lang="fr-FR" dirty="0"/>
              <a:t> (as </a:t>
            </a:r>
            <a:r>
              <a:rPr lang="fr-FR" dirty="0" err="1"/>
              <a:t>sentinel</a:t>
            </a:r>
            <a:r>
              <a:rPr lang="fr-FR" dirty="0"/>
              <a:t> </a:t>
            </a:r>
            <a:r>
              <a:rPr lang="fr-FR" dirty="0" err="1"/>
              <a:t>nodes</a:t>
            </a:r>
            <a:r>
              <a:rPr lang="fr-FR" dirty="0"/>
              <a:t>). Next,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estimate</a:t>
            </a:r>
            <a:r>
              <a:rPr lang="fr-FR" dirty="0"/>
              <a:t> basic </a:t>
            </a:r>
            <a:r>
              <a:rPr lang="fr-FR" dirty="0" err="1"/>
              <a:t>centrality</a:t>
            </a:r>
            <a:r>
              <a:rPr lang="fr-FR" dirty="0"/>
              <a:t> </a:t>
            </a:r>
            <a:r>
              <a:rPr lang="fr-FR" dirty="0" err="1"/>
              <a:t>measures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are important in </a:t>
            </a:r>
            <a:r>
              <a:rPr lang="fr-FR" dirty="0" err="1"/>
              <a:t>epidemiology</a:t>
            </a:r>
            <a:r>
              <a:rPr lang="fr-FR" dirty="0"/>
              <a:t>, </a:t>
            </a:r>
            <a:r>
              <a:rPr lang="fr-FR" dirty="0" err="1"/>
              <a:t>such</a:t>
            </a:r>
            <a:r>
              <a:rPr lang="fr-FR" dirty="0"/>
              <a:t> as </a:t>
            </a:r>
            <a:r>
              <a:rPr lang="fr-FR" dirty="0" err="1"/>
              <a:t>indegree</a:t>
            </a:r>
            <a:r>
              <a:rPr lang="fr-FR" dirty="0"/>
              <a:t>, </a:t>
            </a:r>
            <a:r>
              <a:rPr lang="fr-FR" dirty="0" err="1"/>
              <a:t>oudgree</a:t>
            </a:r>
            <a:r>
              <a:rPr lang="fr-FR" dirty="0"/>
              <a:t>, etc.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measures</a:t>
            </a:r>
            <a:r>
              <a:rPr lang="fr-FR" dirty="0"/>
              <a:t> are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classify</a:t>
            </a:r>
            <a:r>
              <a:rPr lang="fr-FR" dirty="0"/>
              <a:t> and </a:t>
            </a:r>
            <a:r>
              <a:rPr lang="fr-FR" dirty="0" err="1"/>
              <a:t>characterize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sentinel</a:t>
            </a:r>
            <a:r>
              <a:rPr lang="fr-FR" dirty="0"/>
              <a:t> </a:t>
            </a:r>
            <a:r>
              <a:rPr lang="fr-FR" dirty="0" err="1"/>
              <a:t>nodes</a:t>
            </a:r>
            <a:r>
              <a:rPr lang="fr-FR" dirty="0"/>
              <a:t> by </a:t>
            </a:r>
            <a:r>
              <a:rPr lang="fr-FR" dirty="0" err="1"/>
              <a:t>applying</a:t>
            </a:r>
            <a:r>
              <a:rPr lang="fr-FR" dirty="0"/>
              <a:t> </a:t>
            </a:r>
            <a:r>
              <a:rPr lang="fr-FR" dirty="0" err="1"/>
              <a:t>Random</a:t>
            </a:r>
            <a:r>
              <a:rPr lang="fr-FR" dirty="0"/>
              <a:t> Forest classification.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measures</a:t>
            </a:r>
            <a:r>
              <a:rPr lang="fr-FR" dirty="0"/>
              <a:t> to </a:t>
            </a:r>
            <a:r>
              <a:rPr lang="fr-FR" dirty="0" err="1"/>
              <a:t>classify</a:t>
            </a:r>
            <a:r>
              <a:rPr lang="fr-FR" dirty="0"/>
              <a:t> and </a:t>
            </a:r>
            <a:r>
              <a:rPr lang="fr-FR" dirty="0" err="1"/>
              <a:t>characterize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sentinel</a:t>
            </a:r>
            <a:r>
              <a:rPr lang="fr-FR" dirty="0"/>
              <a:t> </a:t>
            </a:r>
            <a:r>
              <a:rPr lang="fr-FR" dirty="0" err="1"/>
              <a:t>nodes</a:t>
            </a:r>
            <a:r>
              <a:rPr lang="fr-FR" dirty="0"/>
              <a:t> by </a:t>
            </a:r>
            <a:r>
              <a:rPr lang="fr-FR" dirty="0" err="1"/>
              <a:t>applying</a:t>
            </a:r>
            <a:r>
              <a:rPr lang="fr-FR" dirty="0"/>
              <a:t> </a:t>
            </a:r>
            <a:r>
              <a:rPr lang="fr-FR" dirty="0" err="1"/>
              <a:t>Random</a:t>
            </a:r>
            <a:r>
              <a:rPr lang="fr-FR" dirty="0"/>
              <a:t> Forest classification.</a:t>
            </a:r>
            <a:endParaRPr dirty="0"/>
          </a:p>
        </p:txBody>
      </p:sp>
      <p:sp>
        <p:nvSpPr>
          <p:cNvPr id="357" name="Google Shape;357;g1fa49457ba02015_6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0" name="Google Shape;38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4" name="Google Shape;39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4" name="Google Shape;40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7" name="Google Shape;36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697db3cb34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g3697db3cb3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fa49457ba02015_4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g1fa49457ba02015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fa49457ba02015_4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g1fa49457ba02015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697db3cb34_1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g3697db3cb34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4461" y="1143000"/>
            <a:ext cx="5489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697db3cb34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3697db3cb34_1_1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g3697db3cb34_1_1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fa49457ba02015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g1fa49457ba02015_5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g1fa49457ba02015_5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g1fa49457ba02015_325"/>
          <p:cNvCxnSpPr/>
          <p:nvPr/>
        </p:nvCxnSpPr>
        <p:spPr>
          <a:xfrm>
            <a:off x="9971423" y="4518240"/>
            <a:ext cx="8001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5;g1fa49457ba02015_325"/>
          <p:cNvCxnSpPr/>
          <p:nvPr/>
        </p:nvCxnSpPr>
        <p:spPr>
          <a:xfrm>
            <a:off x="2241143" y="4491736"/>
            <a:ext cx="8001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6" name="Google Shape;16;g1fa49457ba02015_325"/>
          <p:cNvGrpSpPr/>
          <p:nvPr/>
        </p:nvGrpSpPr>
        <p:grpSpPr>
          <a:xfrm>
            <a:off x="1428830" y="1453524"/>
            <a:ext cx="10154960" cy="216743"/>
            <a:chOff x="1346429" y="1011300"/>
            <a:chExt cx="6452100" cy="152400"/>
          </a:xfrm>
        </p:grpSpPr>
        <p:cxnSp>
          <p:nvCxnSpPr>
            <p:cNvPr id="17" name="Google Shape;17;g1fa49457ba02015_325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" name="Google Shape;18;g1fa49457ba02015_325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9" name="Google Shape;19;g1fa49457ba02015_325"/>
          <p:cNvGrpSpPr/>
          <p:nvPr/>
        </p:nvGrpSpPr>
        <p:grpSpPr>
          <a:xfrm>
            <a:off x="1428839" y="5644854"/>
            <a:ext cx="10154960" cy="216743"/>
            <a:chOff x="1346435" y="3969088"/>
            <a:chExt cx="6452100" cy="152400"/>
          </a:xfrm>
        </p:grpSpPr>
        <p:cxnSp>
          <p:nvCxnSpPr>
            <p:cNvPr id="20" name="Google Shape;20;g1fa49457ba02015_325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" name="Google Shape;21;g1fa49457ba02015_325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2" name="Google Shape;22;g1fa49457ba02015_325"/>
          <p:cNvSpPr txBox="1">
            <a:spLocks noGrp="1"/>
          </p:cNvSpPr>
          <p:nvPr>
            <p:ph type="ctrTitle"/>
          </p:nvPr>
        </p:nvSpPr>
        <p:spPr>
          <a:xfrm>
            <a:off x="1428822" y="2491398"/>
            <a:ext cx="10155000" cy="14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700"/>
              <a:buNone/>
              <a:defRPr sz="7700"/>
            </a:lvl9pPr>
          </a:lstStyle>
          <a:p>
            <a:endParaRPr/>
          </a:p>
        </p:txBody>
      </p:sp>
      <p:sp>
        <p:nvSpPr>
          <p:cNvPr id="23" name="Google Shape;23;g1fa49457ba02015_325"/>
          <p:cNvSpPr txBox="1">
            <a:spLocks noGrp="1"/>
          </p:cNvSpPr>
          <p:nvPr>
            <p:ph type="subTitle" idx="1"/>
          </p:nvPr>
        </p:nvSpPr>
        <p:spPr>
          <a:xfrm>
            <a:off x="3041093" y="4053389"/>
            <a:ext cx="6930300" cy="11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>
            <a:endParaRPr/>
          </a:p>
        </p:txBody>
      </p:sp>
      <p:sp>
        <p:nvSpPr>
          <p:cNvPr id="24" name="Google Shape;24;g1fa49457ba02015_325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fa49457ba02015_361"/>
          <p:cNvSpPr/>
          <p:nvPr/>
        </p:nvSpPr>
        <p:spPr>
          <a:xfrm>
            <a:off x="6505575" y="0"/>
            <a:ext cx="6505500" cy="7315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30075" tIns="130075" rIns="130075" bIns="130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" name="Google Shape;60;g1fa49457ba02015_361"/>
          <p:cNvCxnSpPr/>
          <p:nvPr/>
        </p:nvCxnSpPr>
        <p:spPr>
          <a:xfrm>
            <a:off x="7156808" y="6393600"/>
            <a:ext cx="666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Google Shape;61;g1fa49457ba02015_361"/>
          <p:cNvSpPr txBox="1">
            <a:spLocks noGrp="1"/>
          </p:cNvSpPr>
          <p:nvPr>
            <p:ph type="title"/>
          </p:nvPr>
        </p:nvSpPr>
        <p:spPr>
          <a:xfrm>
            <a:off x="377784" y="1478649"/>
            <a:ext cx="5756100" cy="23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62" name="Google Shape;62;g1fa49457ba02015_361"/>
          <p:cNvSpPr txBox="1">
            <a:spLocks noGrp="1"/>
          </p:cNvSpPr>
          <p:nvPr>
            <p:ph type="subTitle" idx="1"/>
          </p:nvPr>
        </p:nvSpPr>
        <p:spPr>
          <a:xfrm>
            <a:off x="377784" y="3878222"/>
            <a:ext cx="5756100" cy="17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3" name="Google Shape;63;g1fa49457ba02015_361"/>
          <p:cNvSpPr txBox="1">
            <a:spLocks noGrp="1"/>
          </p:cNvSpPr>
          <p:nvPr>
            <p:ph type="body" idx="2"/>
          </p:nvPr>
        </p:nvSpPr>
        <p:spPr>
          <a:xfrm>
            <a:off x="7028497" y="1029973"/>
            <a:ext cx="5459700" cy="52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rmAutofit/>
          </a:bodyPr>
          <a:lstStyle>
            <a:lvl1pPr marL="457200" lvl="0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  <a:defRPr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5pPr>
            <a:lvl6pPr marL="2743200" lvl="5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6pPr>
            <a:lvl7pPr marL="3200400" lvl="6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>
                <a:solidFill>
                  <a:schemeClr val="lt1"/>
                </a:solidFill>
              </a:defRPr>
            </a:lvl7pPr>
            <a:lvl8pPr marL="3657600" lvl="7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>
                <a:solidFill>
                  <a:schemeClr val="lt1"/>
                </a:solidFill>
              </a:defRPr>
            </a:lvl8pPr>
            <a:lvl9pPr marL="4114800" lvl="8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g1fa49457ba02015_361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fa49457ba02015_368"/>
          <p:cNvSpPr txBox="1">
            <a:spLocks noGrp="1"/>
          </p:cNvSpPr>
          <p:nvPr>
            <p:ph type="body" idx="1"/>
          </p:nvPr>
        </p:nvSpPr>
        <p:spPr>
          <a:xfrm>
            <a:off x="443523" y="6017031"/>
            <a:ext cx="8535900" cy="8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T Sans Narrow"/>
              <a:buNone/>
              <a:defRPr sz="3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67" name="Google Shape;67;g1fa49457ba02015_368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fa49457ba02015_371"/>
          <p:cNvSpPr/>
          <p:nvPr/>
        </p:nvSpPr>
        <p:spPr>
          <a:xfrm>
            <a:off x="-107" y="7176107"/>
            <a:ext cx="13011300" cy="13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0075" tIns="130075" rIns="130075" bIns="130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1fa49457ba02015_371"/>
          <p:cNvSpPr txBox="1">
            <a:spLocks noGrp="1"/>
          </p:cNvSpPr>
          <p:nvPr>
            <p:ph type="title" hasCustomPrompt="1"/>
          </p:nvPr>
        </p:nvSpPr>
        <p:spPr>
          <a:xfrm>
            <a:off x="443523" y="1855787"/>
            <a:ext cx="12124200" cy="21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500"/>
              <a:buNone/>
              <a:defRPr sz="185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500"/>
              <a:buNone/>
              <a:defRPr sz="185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500"/>
              <a:buNone/>
              <a:defRPr sz="185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500"/>
              <a:buNone/>
              <a:defRPr sz="185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500"/>
              <a:buNone/>
              <a:defRPr sz="185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500"/>
              <a:buNone/>
              <a:defRPr sz="185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500"/>
              <a:buNone/>
              <a:defRPr sz="185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500"/>
              <a:buNone/>
              <a:defRPr sz="185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500"/>
              <a:buNone/>
              <a:defRPr sz="185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g1fa49457ba02015_371"/>
          <p:cNvSpPr txBox="1">
            <a:spLocks noGrp="1"/>
          </p:cNvSpPr>
          <p:nvPr>
            <p:ph type="body" idx="1"/>
          </p:nvPr>
        </p:nvSpPr>
        <p:spPr>
          <a:xfrm>
            <a:off x="443523" y="4260480"/>
            <a:ext cx="12124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rmAutofit/>
          </a:bodyPr>
          <a:lstStyle>
            <a:lvl1pPr marL="457200" lvl="0" indent="-3937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1pPr>
            <a:lvl2pPr marL="914400" lvl="1" indent="-355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g1fa49457ba02015_371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01">
  <p:cSld name="TITLE_1_1_3">
    <p:bg>
      <p:bgPr>
        <a:solidFill>
          <a:srgbClr val="FFFFFF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fa49457ba02015_385"/>
          <p:cNvSpPr txBox="1">
            <a:spLocks noGrp="1"/>
          </p:cNvSpPr>
          <p:nvPr>
            <p:ph type="title"/>
          </p:nvPr>
        </p:nvSpPr>
        <p:spPr>
          <a:xfrm>
            <a:off x="543696" y="1233422"/>
            <a:ext cx="99324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>
                <a:solidFill>
                  <a:srgbClr val="134F5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5" name="Google Shape;75;g1fa49457ba02015_385"/>
          <p:cNvSpPr txBox="1">
            <a:spLocks noGrp="1"/>
          </p:cNvSpPr>
          <p:nvPr>
            <p:ph type="subTitle" idx="1"/>
          </p:nvPr>
        </p:nvSpPr>
        <p:spPr>
          <a:xfrm>
            <a:off x="543696" y="2016427"/>
            <a:ext cx="72717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Autofit/>
          </a:bodyPr>
          <a:lstStyle>
            <a:lvl1pPr marR="0"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100" b="1" i="0" u="none" strike="noStrike" cap="none">
                <a:solidFill>
                  <a:srgbClr val="6AA84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15000"/>
              </a:lnSpc>
              <a:spcBef>
                <a:spcPts val="2300"/>
              </a:spcBef>
              <a:spcAft>
                <a:spcPts val="2300"/>
              </a:spcAft>
              <a:buClr>
                <a:srgbClr val="000000"/>
              </a:buClr>
              <a:buSzPts val="1600"/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g1fa49457ba02015_385"/>
          <p:cNvSpPr txBox="1">
            <a:spLocks noGrp="1"/>
          </p:cNvSpPr>
          <p:nvPr>
            <p:ph type="body" idx="2"/>
          </p:nvPr>
        </p:nvSpPr>
        <p:spPr>
          <a:xfrm>
            <a:off x="702281" y="2686791"/>
            <a:ext cx="11561400" cy="3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Autofit/>
          </a:bodyPr>
          <a:lstStyle>
            <a:lvl1pPr marL="457200" marR="0" lvl="0" indent="-3365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ato Light"/>
              <a:buChar char="●"/>
              <a:defRPr sz="17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365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ato Light"/>
              <a:buChar char="○"/>
              <a:defRPr sz="17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365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ato Light"/>
              <a:buChar char="■"/>
              <a:defRPr sz="17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365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ato Light"/>
              <a:buChar char="●"/>
              <a:defRPr sz="17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365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ato Light"/>
              <a:buChar char="○"/>
              <a:defRPr sz="17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365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ato Light"/>
              <a:buChar char="■"/>
              <a:defRPr sz="17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365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ato Light"/>
              <a:buChar char="●"/>
              <a:defRPr sz="17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3655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ato Light"/>
              <a:buChar char="○"/>
              <a:defRPr sz="17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36550" algn="l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rgbClr val="000000"/>
              </a:buClr>
              <a:buSzPts val="1700"/>
              <a:buFont typeface="Lato Light"/>
              <a:buChar char="■"/>
              <a:defRPr sz="1700" b="0" i="0" u="none" strike="noStrike" cap="non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cxnSp>
        <p:nvCxnSpPr>
          <p:cNvPr id="77" name="Google Shape;77;g1fa49457ba02015_385"/>
          <p:cNvCxnSpPr/>
          <p:nvPr/>
        </p:nvCxnSpPr>
        <p:spPr>
          <a:xfrm rot="10800000" flipH="1">
            <a:off x="2489357" y="7014589"/>
            <a:ext cx="211200" cy="133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" name="Google Shape;78;g1fa49457ba02015_385"/>
          <p:cNvSpPr txBox="1">
            <a:spLocks noGrp="1"/>
          </p:cNvSpPr>
          <p:nvPr>
            <p:ph type="sldNum" idx="12"/>
          </p:nvPr>
        </p:nvSpPr>
        <p:spPr>
          <a:xfrm>
            <a:off x="12377904" y="6683364"/>
            <a:ext cx="4824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C9C8C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C9C8C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C9C8C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C9C8C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C9C8C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C9C8C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C9C8C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C9C8C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C9C8C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79" name="Google Shape;79;g1fa49457ba02015_385"/>
          <p:cNvPicPr preferRelativeResize="0"/>
          <p:nvPr/>
        </p:nvPicPr>
        <p:blipFill rotWithShape="1">
          <a:blip r:embed="rId2">
            <a:alphaModFix/>
          </a:blip>
          <a:srcRect t="44461" b="44459"/>
          <a:stretch/>
        </p:blipFill>
        <p:spPr>
          <a:xfrm>
            <a:off x="0" y="0"/>
            <a:ext cx="13011165" cy="81030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g1fa49457ba02015_385"/>
          <p:cNvSpPr/>
          <p:nvPr/>
        </p:nvSpPr>
        <p:spPr>
          <a:xfrm rot="10800000" flipH="1">
            <a:off x="-55461" y="7147989"/>
            <a:ext cx="13219500" cy="12900"/>
          </a:xfrm>
          <a:prstGeom prst="rect">
            <a:avLst/>
          </a:prstGeom>
          <a:solidFill>
            <a:srgbClr val="BAB9B2">
              <a:alpha val="41568"/>
            </a:srgbClr>
          </a:solidFill>
          <a:ln>
            <a:noFill/>
          </a:ln>
        </p:spPr>
        <p:txBody>
          <a:bodyPr spcFirstLastPara="1" wrap="square" lIns="130075" tIns="130075" rIns="130075" bIns="130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highlight>
                <a:srgbClr val="E1D1A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g1fa49457ba02015_385"/>
          <p:cNvSpPr txBox="1"/>
          <p:nvPr/>
        </p:nvSpPr>
        <p:spPr>
          <a:xfrm>
            <a:off x="6443749" y="134684"/>
            <a:ext cx="62175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OS24</a:t>
            </a:r>
            <a:endParaRPr sz="13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Alcalá de Henares (Madrid),  29-31 October 2024</a:t>
            </a: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fa49457ba02015_376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fa49457ba02015_37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g1fa49457ba02015_37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2800"/>
            </a:lvl1pPr>
            <a:lvl2pPr marL="914400" lvl="1" indent="-38100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/>
            </a:lvl2pPr>
            <a:lvl3pPr marL="1371600" lvl="2" indent="-35560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3pPr>
            <a:lvl4pPr marL="1828800" lvl="3" indent="-34290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marL="2286000" lvl="4" indent="-34290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marL="2743200" lvl="5" indent="-34290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6pPr>
            <a:lvl7pPr marL="3200400" lvl="6" indent="-34290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7pPr>
            <a:lvl8pPr marL="3657600" lvl="7" indent="-34290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8pPr>
            <a:lvl9pPr marL="4114800" lvl="8" indent="-342900" algn="l">
              <a:lnSpc>
                <a:spcPct val="115000"/>
              </a:lnSpc>
              <a:spcBef>
                <a:spcPts val="1700"/>
              </a:spcBef>
              <a:spcAft>
                <a:spcPts val="1700"/>
              </a:spcAft>
              <a:buClr>
                <a:schemeClr val="dk1"/>
              </a:buClr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0" name="Google Shape;30;g1fa49457ba02015_37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2800"/>
            </a:lvl1pPr>
            <a:lvl2pPr marL="914400" lvl="1" indent="-38100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/>
            </a:lvl2pPr>
            <a:lvl3pPr marL="1371600" lvl="2" indent="-35560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3pPr>
            <a:lvl4pPr marL="1828800" lvl="3" indent="-34290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4pPr>
            <a:lvl5pPr marL="2286000" lvl="4" indent="-34290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5pPr>
            <a:lvl6pPr marL="2743200" lvl="5" indent="-34290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6pPr>
            <a:lvl7pPr marL="3200400" lvl="6" indent="-34290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7pPr>
            <a:lvl8pPr marL="3657600" lvl="7" indent="-34290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8pPr>
            <a:lvl9pPr marL="4114800" lvl="8" indent="-342900" algn="l">
              <a:lnSpc>
                <a:spcPct val="115000"/>
              </a:lnSpc>
              <a:spcBef>
                <a:spcPts val="1700"/>
              </a:spcBef>
              <a:spcAft>
                <a:spcPts val="1700"/>
              </a:spcAft>
              <a:buClr>
                <a:schemeClr val="dk1"/>
              </a:buClr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1" name="Google Shape;31;g1fa49457ba02015_3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g1fa49457ba02015_3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g1fa49457ba02015_3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1fa49457ba02015_351"/>
          <p:cNvSpPr txBox="1">
            <a:spLocks noGrp="1"/>
          </p:cNvSpPr>
          <p:nvPr>
            <p:ph type="title"/>
          </p:nvPr>
        </p:nvSpPr>
        <p:spPr>
          <a:xfrm>
            <a:off x="443523" y="632924"/>
            <a:ext cx="12124200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g1fa49457ba02015_351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1fa49457ba02015_337"/>
          <p:cNvSpPr/>
          <p:nvPr/>
        </p:nvSpPr>
        <p:spPr>
          <a:xfrm>
            <a:off x="-71" y="3657813"/>
            <a:ext cx="13011300" cy="3657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30075" tIns="130075" rIns="130075" bIns="130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g1fa49457ba02015_337"/>
          <p:cNvSpPr txBox="1">
            <a:spLocks noGrp="1"/>
          </p:cNvSpPr>
          <p:nvPr>
            <p:ph type="title"/>
          </p:nvPr>
        </p:nvSpPr>
        <p:spPr>
          <a:xfrm>
            <a:off x="443523" y="1158827"/>
            <a:ext cx="12196200" cy="13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g1fa49457ba02015_337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fa49457ba02015_341"/>
          <p:cNvSpPr/>
          <p:nvPr/>
        </p:nvSpPr>
        <p:spPr>
          <a:xfrm>
            <a:off x="-107" y="7176107"/>
            <a:ext cx="13011300" cy="13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30075" tIns="130075" rIns="130075" bIns="1300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g1fa49457ba02015_341"/>
          <p:cNvSpPr txBox="1">
            <a:spLocks noGrp="1"/>
          </p:cNvSpPr>
          <p:nvPr>
            <p:ph type="title"/>
          </p:nvPr>
        </p:nvSpPr>
        <p:spPr>
          <a:xfrm>
            <a:off x="443523" y="632924"/>
            <a:ext cx="12124200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g1fa49457ba02015_341"/>
          <p:cNvSpPr txBox="1">
            <a:spLocks noGrp="1"/>
          </p:cNvSpPr>
          <p:nvPr>
            <p:ph type="body" idx="1"/>
          </p:nvPr>
        </p:nvSpPr>
        <p:spPr>
          <a:xfrm>
            <a:off x="443523" y="1800996"/>
            <a:ext cx="12124200" cy="46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rmAutofit/>
          </a:bodyPr>
          <a:lstStyle>
            <a:lvl1pPr marL="457200" lvl="0" indent="-3937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1pPr>
            <a:lvl2pPr marL="914400" lvl="1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g1fa49457ba02015_341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fa49457ba02015_346"/>
          <p:cNvSpPr txBox="1">
            <a:spLocks noGrp="1"/>
          </p:cNvSpPr>
          <p:nvPr>
            <p:ph type="title"/>
          </p:nvPr>
        </p:nvSpPr>
        <p:spPr>
          <a:xfrm>
            <a:off x="443523" y="632924"/>
            <a:ext cx="12124200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g1fa49457ba02015_346"/>
          <p:cNvSpPr txBox="1">
            <a:spLocks noGrp="1"/>
          </p:cNvSpPr>
          <p:nvPr>
            <p:ph type="body" idx="1"/>
          </p:nvPr>
        </p:nvSpPr>
        <p:spPr>
          <a:xfrm>
            <a:off x="443523" y="1800782"/>
            <a:ext cx="5691600" cy="46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rm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49" name="Google Shape;49;g1fa49457ba02015_346"/>
          <p:cNvSpPr txBox="1">
            <a:spLocks noGrp="1"/>
          </p:cNvSpPr>
          <p:nvPr>
            <p:ph type="body" idx="2"/>
          </p:nvPr>
        </p:nvSpPr>
        <p:spPr>
          <a:xfrm>
            <a:off x="6876102" y="1800782"/>
            <a:ext cx="5691600" cy="46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rm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" name="Google Shape;50;g1fa49457ba02015_346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fa49457ba02015_354"/>
          <p:cNvSpPr txBox="1">
            <a:spLocks noGrp="1"/>
          </p:cNvSpPr>
          <p:nvPr>
            <p:ph type="title"/>
          </p:nvPr>
        </p:nvSpPr>
        <p:spPr>
          <a:xfrm>
            <a:off x="443523" y="790187"/>
            <a:ext cx="3995400" cy="10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>
            <a:endParaRPr/>
          </a:p>
        </p:txBody>
      </p:sp>
      <p:sp>
        <p:nvSpPr>
          <p:cNvPr id="53" name="Google Shape;53;g1fa49457ba02015_354"/>
          <p:cNvSpPr txBox="1">
            <a:spLocks noGrp="1"/>
          </p:cNvSpPr>
          <p:nvPr>
            <p:ph type="body" idx="1"/>
          </p:nvPr>
        </p:nvSpPr>
        <p:spPr>
          <a:xfrm>
            <a:off x="443523" y="1976320"/>
            <a:ext cx="3995400" cy="45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rm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4" name="Google Shape;54;g1fa49457ba02015_354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fa49457ba02015_358"/>
          <p:cNvSpPr txBox="1">
            <a:spLocks noGrp="1"/>
          </p:cNvSpPr>
          <p:nvPr>
            <p:ph type="title"/>
          </p:nvPr>
        </p:nvSpPr>
        <p:spPr>
          <a:xfrm>
            <a:off x="697585" y="748587"/>
            <a:ext cx="7987800" cy="58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700"/>
              <a:buNone/>
              <a:defRPr sz="7700" b="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700"/>
              <a:buNone/>
              <a:defRPr sz="7700" b="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700"/>
              <a:buNone/>
              <a:defRPr sz="7700" b="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700"/>
              <a:buNone/>
              <a:defRPr sz="7700" b="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700"/>
              <a:buNone/>
              <a:defRPr sz="7700" b="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700"/>
              <a:buNone/>
              <a:defRPr sz="7700" b="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700"/>
              <a:buNone/>
              <a:defRPr sz="7700" b="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700"/>
              <a:buNone/>
              <a:defRPr sz="7700" b="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700"/>
              <a:buNone/>
              <a:defRPr sz="77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g1fa49457ba02015_358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fa49457ba02015_321"/>
          <p:cNvSpPr txBox="1">
            <a:spLocks noGrp="1"/>
          </p:cNvSpPr>
          <p:nvPr>
            <p:ph type="title"/>
          </p:nvPr>
        </p:nvSpPr>
        <p:spPr>
          <a:xfrm>
            <a:off x="443523" y="632924"/>
            <a:ext cx="12124200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100"/>
              <a:buFont typeface="PT Sans Narrow"/>
              <a:buNone/>
              <a:defRPr sz="51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100"/>
              <a:buFont typeface="PT Sans Narrow"/>
              <a:buNone/>
              <a:defRPr sz="51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100"/>
              <a:buFont typeface="PT Sans Narrow"/>
              <a:buNone/>
              <a:defRPr sz="51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100"/>
              <a:buFont typeface="PT Sans Narrow"/>
              <a:buNone/>
              <a:defRPr sz="51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100"/>
              <a:buFont typeface="PT Sans Narrow"/>
              <a:buNone/>
              <a:defRPr sz="51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100"/>
              <a:buFont typeface="PT Sans Narrow"/>
              <a:buNone/>
              <a:defRPr sz="51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100"/>
              <a:buFont typeface="PT Sans Narrow"/>
              <a:buNone/>
              <a:defRPr sz="51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100"/>
              <a:buFont typeface="PT Sans Narrow"/>
              <a:buNone/>
              <a:defRPr sz="51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100"/>
              <a:buFont typeface="PT Sans Narrow"/>
              <a:buNone/>
              <a:defRPr sz="51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1" name="Google Shape;11;g1fa49457ba02015_321"/>
          <p:cNvSpPr txBox="1">
            <a:spLocks noGrp="1"/>
          </p:cNvSpPr>
          <p:nvPr>
            <p:ph type="body" idx="1"/>
          </p:nvPr>
        </p:nvSpPr>
        <p:spPr>
          <a:xfrm>
            <a:off x="443523" y="1800996"/>
            <a:ext cx="12124200" cy="46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rmAutofit/>
          </a:bodyPr>
          <a:lstStyle>
            <a:lvl1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Char char="●"/>
              <a:defRPr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" name="Google Shape;12;g1fa49457ba02015_321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57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10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19.jpg"/><Relationship Id="rId5" Type="http://schemas.openxmlformats.org/officeDocument/2006/relationships/image" Target="../media/image14.jpg"/><Relationship Id="rId10" Type="http://schemas.openxmlformats.org/officeDocument/2006/relationships/image" Target="../media/image18.jpg"/><Relationship Id="rId4" Type="http://schemas.openxmlformats.org/officeDocument/2006/relationships/image" Target="../media/image13.jp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jpg"/><Relationship Id="rId3" Type="http://schemas.openxmlformats.org/officeDocument/2006/relationships/image" Target="../media/image84.jpg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jpg"/><Relationship Id="rId10" Type="http://schemas.openxmlformats.org/officeDocument/2006/relationships/image" Target="../media/image78.png"/><Relationship Id="rId4" Type="http://schemas.openxmlformats.org/officeDocument/2006/relationships/image" Target="../media/image85.jpg"/><Relationship Id="rId9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8075" y="1647825"/>
            <a:ext cx="5267325" cy="5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3325" y="5181600"/>
            <a:ext cx="4743450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6200" y="6286500"/>
            <a:ext cx="131445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71450"/>
            <a:ext cx="187642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76425" y="76200"/>
            <a:ext cx="139065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52800" y="76200"/>
            <a:ext cx="809625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72000" y="171450"/>
            <a:ext cx="178117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34400" y="95250"/>
            <a:ext cx="10668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925050" y="85725"/>
            <a:ext cx="2933700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886575" y="85725"/>
            <a:ext cx="1181100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/>
          <p:nvPr/>
        </p:nvSpPr>
        <p:spPr>
          <a:xfrm>
            <a:off x="2486025" y="4653851"/>
            <a:ext cx="802005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-FR" sz="2250" b="1" dirty="0" err="1">
                <a:solidFill>
                  <a:srgbClr val="6EAF90"/>
                </a:solidFill>
                <a:latin typeface="Arimo"/>
                <a:ea typeface="Arimo"/>
                <a:cs typeface="Arimo"/>
                <a:sym typeface="Arimo"/>
              </a:rPr>
              <a:t>ModStatSAP</a:t>
            </a:r>
            <a:r>
              <a:rPr lang="fr-FR" sz="2250" b="1" dirty="0">
                <a:solidFill>
                  <a:srgbClr val="6EAF90"/>
                </a:solidFill>
                <a:latin typeface="Arimo"/>
                <a:ea typeface="Arimo"/>
                <a:cs typeface="Arimo"/>
                <a:sym typeface="Arimo"/>
              </a:rPr>
              <a:t> Workshop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-FR" sz="2250" b="0" i="0" u="none" strike="noStrike" cap="none" dirty="0">
                <a:solidFill>
                  <a:srgbClr val="6EAF90"/>
                </a:solidFill>
                <a:latin typeface="Arimo"/>
                <a:ea typeface="Arimo"/>
                <a:cs typeface="Arimo"/>
                <a:sym typeface="Arimo"/>
              </a:rPr>
              <a:t>2</a:t>
            </a:r>
            <a:r>
              <a:rPr lang="fr-FR" sz="2250" dirty="0">
                <a:solidFill>
                  <a:srgbClr val="6EAF90"/>
                </a:solidFill>
                <a:latin typeface="Arimo"/>
                <a:ea typeface="Arimo"/>
                <a:cs typeface="Arimo"/>
                <a:sym typeface="Arimo"/>
              </a:rPr>
              <a:t>2</a:t>
            </a:r>
            <a:r>
              <a:rPr lang="fr-FR" sz="2250" b="0" i="0" u="none" strike="noStrike" cap="none" dirty="0">
                <a:solidFill>
                  <a:srgbClr val="6EAF90"/>
                </a:solidFill>
                <a:latin typeface="Arimo"/>
                <a:ea typeface="Arimo"/>
                <a:cs typeface="Arimo"/>
                <a:sym typeface="Arimo"/>
              </a:rPr>
              <a:t>/</a:t>
            </a:r>
            <a:r>
              <a:rPr lang="fr-FR" sz="2250" dirty="0">
                <a:solidFill>
                  <a:srgbClr val="6EAF90"/>
                </a:solidFill>
                <a:latin typeface="Arimo"/>
                <a:ea typeface="Arimo"/>
                <a:cs typeface="Arimo"/>
                <a:sym typeface="Arimo"/>
              </a:rPr>
              <a:t>10</a:t>
            </a:r>
            <a:r>
              <a:rPr lang="fr-FR" sz="2250" b="0" i="0" u="none" strike="noStrike" cap="none" dirty="0">
                <a:solidFill>
                  <a:srgbClr val="6EAF90"/>
                </a:solidFill>
                <a:latin typeface="Arimo"/>
                <a:ea typeface="Arimo"/>
                <a:cs typeface="Arimo"/>
                <a:sym typeface="Arimo"/>
              </a:rPr>
              <a:t>/2025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-FR" sz="2250" dirty="0">
                <a:solidFill>
                  <a:srgbClr val="6EAF90"/>
                </a:solidFill>
                <a:latin typeface="Arimo"/>
                <a:ea typeface="Arimo"/>
                <a:cs typeface="Arimo"/>
                <a:sym typeface="Arimo"/>
              </a:rPr>
              <a:t>Andrea </a:t>
            </a:r>
            <a:r>
              <a:rPr lang="fr-FR" sz="2250" dirty="0" err="1">
                <a:solidFill>
                  <a:srgbClr val="6EAF90"/>
                </a:solidFill>
                <a:latin typeface="Arimo"/>
                <a:ea typeface="Arimo"/>
                <a:cs typeface="Arimo"/>
                <a:sym typeface="Arimo"/>
              </a:rPr>
              <a:t>Apolloni</a:t>
            </a:r>
            <a:r>
              <a:rPr lang="fr-FR" sz="2250" dirty="0">
                <a:solidFill>
                  <a:srgbClr val="6EAF90"/>
                </a:solidFill>
                <a:latin typeface="Arimo"/>
                <a:ea typeface="Arimo"/>
                <a:cs typeface="Arimo"/>
                <a:sym typeface="Arimo"/>
              </a:rPr>
              <a:t> (on </a:t>
            </a:r>
            <a:r>
              <a:rPr lang="fr-FR" sz="2250" dirty="0" err="1">
                <a:solidFill>
                  <a:srgbClr val="6EAF90"/>
                </a:solidFill>
                <a:latin typeface="Arimo"/>
                <a:ea typeface="Arimo"/>
                <a:cs typeface="Arimo"/>
                <a:sym typeface="Arimo"/>
              </a:rPr>
              <a:t>behalf</a:t>
            </a:r>
            <a:r>
              <a:rPr lang="fr-FR" sz="2250" dirty="0">
                <a:solidFill>
                  <a:srgbClr val="6EAF90"/>
                </a:solidFill>
                <a:latin typeface="Arimo"/>
                <a:ea typeface="Arimo"/>
                <a:cs typeface="Arimo"/>
                <a:sym typeface="Arimo"/>
              </a:rPr>
              <a:t> of Asma </a:t>
            </a:r>
            <a:r>
              <a:rPr lang="fr-FR" sz="2250" dirty="0" err="1">
                <a:solidFill>
                  <a:srgbClr val="6EAF90"/>
                </a:solidFill>
                <a:latin typeface="Arimo"/>
                <a:ea typeface="Arimo"/>
                <a:cs typeface="Arimo"/>
                <a:sym typeface="Arimo"/>
              </a:rPr>
              <a:t>Mesdour</a:t>
            </a:r>
            <a:r>
              <a:rPr lang="fr-FR" sz="2250" dirty="0">
                <a:solidFill>
                  <a:srgbClr val="6EAF90"/>
                </a:solidFill>
                <a:latin typeface="Arimo"/>
                <a:ea typeface="Arimo"/>
                <a:cs typeface="Arimo"/>
                <a:sym typeface="Arimo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 sz="1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fld>
            <a:endParaRPr sz="1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233464" y="1947150"/>
            <a:ext cx="11034511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3600" b="1" i="0" u="none" strike="noStrike" cap="none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      </a:t>
            </a:r>
            <a:r>
              <a:rPr lang="fr-FR" sz="3600" b="1" i="0" u="none" strike="noStrike" cap="none" dirty="0" err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Improving</a:t>
            </a:r>
            <a:r>
              <a:rPr lang="fr-FR" sz="3600" b="1" i="0" u="none" strike="noStrike" cap="none" dirty="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PPR Surveillance System in Nigeria</a:t>
            </a:r>
            <a:endParaRPr sz="3600" b="1" i="0" u="none" strike="noStrike" cap="none" dirty="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9" name="Google Shape;99;p1"/>
          <p:cNvSpPr txBox="1"/>
          <p:nvPr/>
        </p:nvSpPr>
        <p:spPr>
          <a:xfrm>
            <a:off x="2281225" y="3021850"/>
            <a:ext cx="8319000" cy="6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Using network tools to describe propagation and estimate the effect of missing information</a:t>
            </a:r>
            <a:endParaRPr sz="2200" b="0" i="0" u="none" strike="noStrike" cap="none">
              <a:solidFill>
                <a:srgbClr val="0C343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2"/>
          <p:cNvSpPr/>
          <p:nvPr/>
        </p:nvSpPr>
        <p:spPr>
          <a:xfrm>
            <a:off x="774300" y="105325"/>
            <a:ext cx="5277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2"/>
          <p:cNvSpPr/>
          <p:nvPr/>
        </p:nvSpPr>
        <p:spPr>
          <a:xfrm>
            <a:off x="11268075" y="4943475"/>
            <a:ext cx="2286000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900" b="0" i="0" u="none" strike="noStrike" cap="none">
                <a:solidFill>
                  <a:srgbClr val="717274"/>
                </a:solidFill>
                <a:latin typeface="Arimo"/>
                <a:ea typeface="Arimo"/>
                <a:cs typeface="Arimo"/>
                <a:sym typeface="Arimo"/>
              </a:rPr>
              <a:t>Ijoma et </a:t>
            </a:r>
            <a:r>
              <a:rPr lang="fr-FR" sz="900" b="0" i="1" u="none" strike="noStrike" cap="none">
                <a:solidFill>
                  <a:srgbClr val="717274"/>
                </a:solidFill>
                <a:latin typeface="Arimo"/>
                <a:ea typeface="Arimo"/>
                <a:cs typeface="Arimo"/>
                <a:sym typeface="Arimo"/>
              </a:rPr>
              <a:t>al.,</a:t>
            </a:r>
            <a:r>
              <a:rPr lang="fr-FR" sz="900" b="0" i="0" u="none" strike="noStrike" cap="none">
                <a:solidFill>
                  <a:srgbClr val="717274"/>
                </a:solidFill>
                <a:latin typeface="Arimo"/>
                <a:ea typeface="Arimo"/>
                <a:cs typeface="Arimo"/>
                <a:sym typeface="Arimo"/>
              </a:rPr>
              <a:t>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2"/>
          <p:cNvSpPr/>
          <p:nvPr/>
        </p:nvSpPr>
        <p:spPr>
          <a:xfrm>
            <a:off x="433800" y="844525"/>
            <a:ext cx="6119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7274"/>
              </a:buClr>
              <a:buSzPts val="2250"/>
              <a:buFont typeface="Arial"/>
              <a:buChar char="•"/>
            </a:pPr>
            <a:r>
              <a:rPr lang="fr-FR" sz="225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Survey in 10 Markets in  3 States +FGD</a:t>
            </a:r>
            <a:endParaRPr sz="225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7274"/>
              </a:buClr>
              <a:buSzPts val="2250"/>
              <a:buFont typeface="Arial"/>
              <a:buChar char="•"/>
            </a:pPr>
            <a:r>
              <a:rPr lang="fr-FR" sz="225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100 interviews, 1026 in total</a:t>
            </a:r>
            <a:endParaRPr sz="225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mo"/>
              <a:buChar char="•"/>
            </a:pPr>
            <a:r>
              <a:rPr lang="fr-FR" sz="225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Period: April-September 2022</a:t>
            </a:r>
            <a:endParaRPr sz="225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mo"/>
              <a:buChar char="•"/>
            </a:pPr>
            <a:r>
              <a:rPr lang="fr-FR" sz="225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Information collected:</a:t>
            </a:r>
            <a:endParaRPr sz="225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914400" marR="0" lvl="1" indent="-371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mo"/>
              <a:buChar char="○"/>
            </a:pPr>
            <a:r>
              <a:rPr lang="fr-FR" sz="225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Origin Destination and type</a:t>
            </a:r>
            <a:endParaRPr sz="225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914400" marR="0" lvl="1" indent="-371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mo"/>
              <a:buChar char="○"/>
            </a:pPr>
            <a:r>
              <a:rPr lang="fr-FR" sz="225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Date Frequency</a:t>
            </a:r>
            <a:endParaRPr sz="225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914400" marR="0" lvl="1" indent="-371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mo"/>
              <a:buChar char="○"/>
            </a:pPr>
            <a:r>
              <a:rPr lang="fr-FR" sz="225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Heads’ number and Species</a:t>
            </a:r>
            <a:endParaRPr sz="225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914400" marR="0" lvl="1" indent="-371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mo"/>
              <a:buChar char="○"/>
            </a:pPr>
            <a:r>
              <a:rPr lang="fr-FR" sz="225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Actor Characteristic</a:t>
            </a:r>
            <a:endParaRPr sz="225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-371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mo"/>
              <a:buChar char="•"/>
            </a:pPr>
            <a:r>
              <a:rPr lang="fr-FR" sz="225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Data geolocalised at village/District level </a:t>
            </a:r>
            <a:endParaRPr sz="225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-FR" sz="2250" b="0" i="0" u="none" strike="noStrike" cap="none">
                <a:solidFill>
                  <a:srgbClr val="717274"/>
                </a:solidFill>
                <a:latin typeface="Arimo"/>
                <a:ea typeface="Arimo"/>
                <a:cs typeface="Arimo"/>
                <a:sym typeface="Arimo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2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  <p:grpSp>
        <p:nvGrpSpPr>
          <p:cNvPr id="219" name="Google Shape;219;p22"/>
          <p:cNvGrpSpPr/>
          <p:nvPr/>
        </p:nvGrpSpPr>
        <p:grpSpPr>
          <a:xfrm>
            <a:off x="244384" y="4030212"/>
            <a:ext cx="3562142" cy="3284988"/>
            <a:chOff x="6804071" y="1525850"/>
            <a:chExt cx="5945821" cy="5194478"/>
          </a:xfrm>
        </p:grpSpPr>
        <p:pic>
          <p:nvPicPr>
            <p:cNvPr id="220" name="Google Shape;220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04071" y="1525850"/>
              <a:ext cx="5004707" cy="4853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22"/>
            <p:cNvPicPr preferRelativeResize="0"/>
            <p:nvPr/>
          </p:nvPicPr>
          <p:blipFill rotWithShape="1">
            <a:blip r:embed="rId4">
              <a:alphaModFix/>
            </a:blip>
            <a:srcRect l="66417" b="41335"/>
            <a:stretch/>
          </p:blipFill>
          <p:spPr>
            <a:xfrm>
              <a:off x="10798629" y="4736055"/>
              <a:ext cx="1951263" cy="198427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2" name="Google Shape;22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9268" y="0"/>
            <a:ext cx="6663481" cy="44945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3" name="Google Shape;223;p22"/>
          <p:cNvGraphicFramePr/>
          <p:nvPr/>
        </p:nvGraphicFramePr>
        <p:xfrm>
          <a:off x="7029688" y="4494575"/>
          <a:ext cx="5976925" cy="2813260"/>
        </p:xfrm>
        <a:graphic>
          <a:graphicData uri="http://schemas.openxmlformats.org/drawingml/2006/table">
            <a:tbl>
              <a:tblPr>
                <a:noFill/>
                <a:tableStyleId>{9A177684-F848-43B6-AC0C-5284B82E1C50}</a:tableStyleId>
              </a:tblPr>
              <a:tblGrid>
                <a:gridCol w="233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6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2000"/>
                        <a:buFont typeface="Calibri"/>
                        <a:buNone/>
                      </a:pPr>
                      <a:r>
                        <a:rPr lang="fr-FR" sz="2000" b="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Nodes</a:t>
                      </a:r>
                      <a:endParaRPr sz="20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350" marR="63350" marT="45725" marB="45725" anchor="b">
                    <a:lnL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2000"/>
                        <a:buFont typeface="Calibri"/>
                        <a:buNone/>
                      </a:pPr>
                      <a:r>
                        <a:rPr lang="fr-FR" sz="2000" b="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lang="fr-FR" sz="200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r>
                        <a:rPr lang="fr-FR" sz="2000" b="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20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350" marR="63350" marT="45725" marB="45725" anchor="b">
                    <a:lnL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2000"/>
                        <a:buFont typeface="Calibri"/>
                        <a:buNone/>
                      </a:pPr>
                      <a:r>
                        <a:rPr lang="fr-FR" sz="200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 States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2000"/>
                        <a:buFont typeface="Calibri"/>
                        <a:buNone/>
                      </a:pPr>
                      <a:r>
                        <a:rPr lang="fr-FR" sz="2000" b="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Edges</a:t>
                      </a:r>
                      <a:endParaRPr sz="20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350" marR="63350" marT="45725" marB="45725" anchor="b">
                    <a:lnL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2000"/>
                        <a:buFont typeface="Calibri"/>
                        <a:buNone/>
                      </a:pPr>
                      <a:r>
                        <a:rPr lang="fr-FR" sz="200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335</a:t>
                      </a:r>
                      <a:endParaRPr sz="20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350" marR="63350" marT="45725" marB="45725" anchor="b">
                    <a:lnL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200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67% Outside Lidiski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2000"/>
                        <a:buFont typeface="Calibri"/>
                        <a:buNone/>
                      </a:pPr>
                      <a:r>
                        <a:rPr lang="fr-FR" sz="2000" b="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Density</a:t>
                      </a:r>
                      <a:endParaRPr sz="20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350" marR="63350" marT="45725" marB="45725" anchor="b">
                    <a:lnL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2000"/>
                        <a:buFont typeface="Calibri"/>
                        <a:buNone/>
                      </a:pPr>
                      <a:r>
                        <a:rPr lang="fr-FR" sz="2000" b="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</a:t>
                      </a:r>
                      <a:r>
                        <a:rPr lang="fr-FR" sz="200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20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350" marR="63350" marT="45725" marB="45725" anchor="b">
                    <a:lnL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200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Mostly Weekly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2000"/>
                        <a:buFont typeface="Calibri"/>
                        <a:buNone/>
                      </a:pPr>
                      <a:r>
                        <a:rPr lang="fr-FR" sz="2000" b="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Diameter</a:t>
                      </a:r>
                      <a:endParaRPr sz="20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350" marR="63350" marT="45725" marB="45725" anchor="b">
                    <a:lnL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2000"/>
                        <a:buFont typeface="Calibri"/>
                        <a:buNone/>
                      </a:pPr>
                      <a:r>
                        <a:rPr lang="fr-FR" sz="2000" b="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20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350" marR="63350" marT="45725" marB="45725" anchor="b">
                    <a:lnL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200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Single Component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2000"/>
                        <a:buFont typeface="Calibri"/>
                        <a:buNone/>
                      </a:pPr>
                      <a:r>
                        <a:rPr lang="fr-FR" sz="2000" b="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In/Out degree</a:t>
                      </a:r>
                      <a:endParaRPr sz="2000" b="0" u="none" strike="noStrike" cap="none">
                        <a:solidFill>
                          <a:srgbClr val="3F3F3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2000"/>
                        <a:buFont typeface="Calibri"/>
                        <a:buNone/>
                      </a:pPr>
                      <a:r>
                        <a:rPr lang="fr-FR" sz="2000" b="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Heterogeneity</a:t>
                      </a:r>
                      <a:endParaRPr sz="20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350" marR="63350" marT="45725" marB="45725" anchor="b">
                    <a:lnL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2000"/>
                        <a:buFont typeface="Calibri"/>
                        <a:buNone/>
                      </a:pPr>
                      <a:r>
                        <a:rPr lang="fr-FR" sz="2000" b="0" u="none" strike="noStrike" cap="non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2.35/7.93</a:t>
                      </a:r>
                      <a:endParaRPr sz="20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350" marR="63350" marT="45725" marB="45725" anchor="b">
                    <a:lnL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22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E3BC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4" name="Google Shape;224;p22"/>
          <p:cNvSpPr txBox="1">
            <a:spLocks noGrp="1"/>
          </p:cNvSpPr>
          <p:nvPr>
            <p:ph type="title"/>
          </p:nvPr>
        </p:nvSpPr>
        <p:spPr>
          <a:xfrm>
            <a:off x="-68600" y="-174575"/>
            <a:ext cx="121242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-FR"/>
              <a:t>Network Characteristics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6875" y="104775"/>
            <a:ext cx="1447800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7"/>
          <p:cNvSpPr/>
          <p:nvPr/>
        </p:nvSpPr>
        <p:spPr>
          <a:xfrm>
            <a:off x="9334500" y="95250"/>
            <a:ext cx="1028700" cy="18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fr-FR" sz="750" b="0" i="1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7"/>
          <p:cNvSpPr/>
          <p:nvPr/>
        </p:nvSpPr>
        <p:spPr>
          <a:xfrm>
            <a:off x="638175" y="257175"/>
            <a:ext cx="59457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7"/>
          <p:cNvSpPr txBox="1"/>
          <p:nvPr/>
        </p:nvSpPr>
        <p:spPr>
          <a:xfrm>
            <a:off x="55200" y="644950"/>
            <a:ext cx="5945700" cy="1877700"/>
          </a:xfrm>
          <a:prstGeom prst="rect">
            <a:avLst/>
          </a:prstGeom>
          <a:solidFill>
            <a:srgbClr val="D6E3BC">
              <a:alpha val="22745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Contagion clusters: </a:t>
            </a:r>
            <a:r>
              <a:rPr lang="fr-FR" sz="18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subset of nodes that  are most likely to mutually infect	</a:t>
            </a:r>
            <a:endParaRPr sz="18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Calibri"/>
              <a:buChar char="●"/>
            </a:pPr>
            <a:r>
              <a:rPr lang="fr-FR" sz="18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Strongly connected component</a:t>
            </a:r>
            <a:endParaRPr sz="18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800"/>
              <a:buFont typeface="Calibri"/>
              <a:buChar char="●"/>
            </a:pPr>
            <a:r>
              <a:rPr lang="fr-FR" sz="18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Strong connectivity within-&gt; each node could infect other members</a:t>
            </a:r>
            <a:endParaRPr sz="18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COCLEA Algorithm (Nath 2019)</a:t>
            </a:r>
            <a:endParaRPr sz="18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47"/>
          <p:cNvSpPr txBox="1"/>
          <p:nvPr/>
        </p:nvSpPr>
        <p:spPr>
          <a:xfrm>
            <a:off x="7784850" y="5711500"/>
            <a:ext cx="5226300" cy="1603800"/>
          </a:xfrm>
          <a:prstGeom prst="rect">
            <a:avLst/>
          </a:prstGeom>
          <a:solidFill>
            <a:srgbClr val="FFFF00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7 communities (3 to 16 nodes)</a:t>
            </a:r>
            <a:endParaRPr sz="32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Spatially distributed-&gt; PPR could spread everywhere</a:t>
            </a:r>
            <a:endParaRPr sz="32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00" y="2817800"/>
            <a:ext cx="6562726" cy="403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4600" y="892512"/>
            <a:ext cx="6562725" cy="489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28500" y="95250"/>
            <a:ext cx="1658825" cy="14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7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  <p:sp>
        <p:nvSpPr>
          <p:cNvPr id="238" name="Google Shape;238;p47"/>
          <p:cNvSpPr txBox="1">
            <a:spLocks noGrp="1"/>
          </p:cNvSpPr>
          <p:nvPr>
            <p:ph type="title"/>
          </p:nvPr>
        </p:nvSpPr>
        <p:spPr>
          <a:xfrm>
            <a:off x="541225" y="-85475"/>
            <a:ext cx="12124200" cy="8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-FR"/>
              <a:t>Network Characteristics: Who infects who?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6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  <p:sp>
        <p:nvSpPr>
          <p:cNvPr id="244" name="Google Shape;244;p26"/>
          <p:cNvSpPr txBox="1"/>
          <p:nvPr/>
        </p:nvSpPr>
        <p:spPr>
          <a:xfrm>
            <a:off x="116650" y="1085625"/>
            <a:ext cx="5412900" cy="6095400"/>
          </a:xfrm>
          <a:prstGeom prst="rect">
            <a:avLst/>
          </a:prstGeom>
          <a:solidFill>
            <a:srgbClr val="D6E3BC">
              <a:alpha val="22745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Sentinel Nodes:</a:t>
            </a:r>
            <a:endParaRPr sz="32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Nodes infected frequently and before the peak of epidemics</a:t>
            </a:r>
            <a:endParaRPr sz="32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Provide information on status and useful for alert </a:t>
            </a:r>
            <a:endParaRPr sz="32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Optimise personnel</a:t>
            </a:r>
            <a:endParaRPr sz="32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Depend on</a:t>
            </a:r>
            <a:endParaRPr sz="32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alibri"/>
              <a:buChar char="●"/>
            </a:pPr>
            <a:r>
              <a:rPr lang="fr-FR" sz="3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Disease characteristics</a:t>
            </a:r>
            <a:endParaRPr sz="32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alibri"/>
              <a:buChar char="●"/>
            </a:pPr>
            <a:r>
              <a:rPr lang="fr-FR" sz="3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Origin of epidemics</a:t>
            </a:r>
            <a:endParaRPr sz="32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Calibri"/>
              <a:buChar char="●"/>
            </a:pPr>
            <a:r>
              <a:rPr lang="fr-FR" sz="3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Network structure</a:t>
            </a:r>
            <a:endParaRPr sz="32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5" name="Google Shape;245;p26"/>
          <p:cNvGrpSpPr/>
          <p:nvPr/>
        </p:nvGrpSpPr>
        <p:grpSpPr>
          <a:xfrm>
            <a:off x="6320700" y="0"/>
            <a:ext cx="6690451" cy="2505500"/>
            <a:chOff x="6320700" y="0"/>
            <a:chExt cx="6690451" cy="2505500"/>
          </a:xfrm>
        </p:grpSpPr>
        <p:pic>
          <p:nvPicPr>
            <p:cNvPr id="246" name="Google Shape;246;p26"/>
            <p:cNvPicPr preferRelativeResize="0"/>
            <p:nvPr/>
          </p:nvPicPr>
          <p:blipFill rotWithShape="1">
            <a:blip r:embed="rId3">
              <a:alphaModFix/>
            </a:blip>
            <a:srcRect r="70365" b="54437"/>
            <a:stretch/>
          </p:blipFill>
          <p:spPr>
            <a:xfrm>
              <a:off x="10107450" y="0"/>
              <a:ext cx="2903701" cy="2505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26"/>
            <p:cNvSpPr txBox="1"/>
            <p:nvPr/>
          </p:nvSpPr>
          <p:spPr>
            <a:xfrm>
              <a:off x="6320700" y="112975"/>
              <a:ext cx="3340800" cy="2237100"/>
            </a:xfrm>
            <a:prstGeom prst="rect">
              <a:avLst/>
            </a:prstGeom>
            <a:solidFill>
              <a:srgbClr val="FFFF00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fr-FR" sz="2800" b="0" i="0" u="none" strike="noStrike" cap="none">
                  <a:solidFill>
                    <a:srgbClr val="292929"/>
                  </a:solidFill>
                  <a:latin typeface="Calibri"/>
                  <a:ea typeface="Calibri"/>
                  <a:cs typeface="Calibri"/>
                  <a:sym typeface="Calibri"/>
                </a:rPr>
                <a:t>1 SIR model: Numerical simulations and identification of peak time</a:t>
              </a:r>
              <a:endParaRPr sz="28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26"/>
          <p:cNvGrpSpPr/>
          <p:nvPr/>
        </p:nvGrpSpPr>
        <p:grpSpPr>
          <a:xfrm>
            <a:off x="6217350" y="2505500"/>
            <a:ext cx="6697499" cy="2363700"/>
            <a:chOff x="6217350" y="2505500"/>
            <a:chExt cx="6697499" cy="2363700"/>
          </a:xfrm>
        </p:grpSpPr>
        <p:pic>
          <p:nvPicPr>
            <p:cNvPr id="249" name="Google Shape;249;p26"/>
            <p:cNvPicPr preferRelativeResize="0"/>
            <p:nvPr/>
          </p:nvPicPr>
          <p:blipFill rotWithShape="1">
            <a:blip r:embed="rId3">
              <a:alphaModFix/>
            </a:blip>
            <a:srcRect l="40668" t="51616" r="23048"/>
            <a:stretch/>
          </p:blipFill>
          <p:spPr>
            <a:xfrm>
              <a:off x="9925800" y="2505500"/>
              <a:ext cx="2989049" cy="2237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Google Shape;250;p26"/>
            <p:cNvSpPr txBox="1"/>
            <p:nvPr/>
          </p:nvSpPr>
          <p:spPr>
            <a:xfrm>
              <a:off x="6217350" y="2505500"/>
              <a:ext cx="3547500" cy="2363700"/>
            </a:xfrm>
            <a:prstGeom prst="rect">
              <a:avLst/>
            </a:prstGeom>
            <a:solidFill>
              <a:srgbClr val="FFFF00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fr-FR" sz="2800" b="0" i="0" u="none" strike="noStrike" cap="none">
                  <a:solidFill>
                    <a:srgbClr val="292929"/>
                  </a:solidFill>
                  <a:latin typeface="Calibri"/>
                  <a:ea typeface="Calibri"/>
                  <a:cs typeface="Calibri"/>
                  <a:sym typeface="Calibri"/>
                </a:rPr>
                <a:t>2 Identification of </a:t>
              </a:r>
              <a:r>
                <a:rPr lang="fr-FR" sz="2800" b="0" i="1" u="none" strike="noStrike" cap="none">
                  <a:solidFill>
                    <a:srgbClr val="292929"/>
                  </a:solidFill>
                  <a:latin typeface="Calibri"/>
                  <a:ea typeface="Calibri"/>
                  <a:cs typeface="Calibri"/>
                  <a:sym typeface="Calibri"/>
                </a:rPr>
                <a:t>Before, Around and After</a:t>
              </a:r>
              <a:r>
                <a:rPr lang="fr-FR" sz="2800" b="0" i="0" u="none" strike="noStrike" cap="none">
                  <a:solidFill>
                    <a:srgbClr val="292929"/>
                  </a:solidFill>
                  <a:latin typeface="Calibri"/>
                  <a:ea typeface="Calibri"/>
                  <a:cs typeface="Calibri"/>
                  <a:sym typeface="Calibri"/>
                </a:rPr>
                <a:t> peak intervals</a:t>
              </a:r>
              <a:endParaRPr sz="28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fr-FR" sz="2800" b="0" i="0" u="none" strike="noStrike" cap="none">
                  <a:solidFill>
                    <a:srgbClr val="292929"/>
                  </a:solidFill>
                  <a:latin typeface="Calibri"/>
                  <a:ea typeface="Calibri"/>
                  <a:cs typeface="Calibri"/>
                  <a:sym typeface="Calibri"/>
                </a:rPr>
                <a:t>3 Node frequency to be infected and when</a:t>
              </a:r>
              <a:endParaRPr sz="28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26"/>
          <p:cNvGrpSpPr/>
          <p:nvPr/>
        </p:nvGrpSpPr>
        <p:grpSpPr>
          <a:xfrm>
            <a:off x="6308650" y="5001772"/>
            <a:ext cx="6702503" cy="2313420"/>
            <a:chOff x="6308650" y="5001772"/>
            <a:chExt cx="6702503" cy="2313420"/>
          </a:xfrm>
        </p:grpSpPr>
        <p:pic>
          <p:nvPicPr>
            <p:cNvPr id="252" name="Google Shape;252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98760" y="5001772"/>
              <a:ext cx="2812393" cy="23134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26"/>
            <p:cNvSpPr txBox="1"/>
            <p:nvPr/>
          </p:nvSpPr>
          <p:spPr>
            <a:xfrm>
              <a:off x="6308650" y="5297625"/>
              <a:ext cx="3456300" cy="1883400"/>
            </a:xfrm>
            <a:prstGeom prst="rect">
              <a:avLst/>
            </a:prstGeom>
            <a:solidFill>
              <a:srgbClr val="FFFF00">
                <a:alpha val="2156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fr-FR" sz="2800" b="0" i="0" u="none" strike="noStrike" cap="none">
                  <a:solidFill>
                    <a:srgbClr val="292929"/>
                  </a:solidFill>
                  <a:latin typeface="Calibri"/>
                  <a:ea typeface="Calibri"/>
                  <a:cs typeface="Calibri"/>
                  <a:sym typeface="Calibri"/>
                </a:rPr>
                <a:t>4 Classification nodes based on their structural characteristics</a:t>
              </a:r>
              <a:endParaRPr sz="28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4" name="Google Shape;254;p26"/>
          <p:cNvSpPr txBox="1">
            <a:spLocks noGrp="1"/>
          </p:cNvSpPr>
          <p:nvPr>
            <p:ph type="title"/>
          </p:nvPr>
        </p:nvSpPr>
        <p:spPr>
          <a:xfrm>
            <a:off x="52749" y="0"/>
            <a:ext cx="5412900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-FR"/>
              <a:t>Sentinel Nodes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55" name="Google Shape;255;p26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2"/>
          <p:cNvSpPr/>
          <p:nvPr/>
        </p:nvSpPr>
        <p:spPr>
          <a:xfrm>
            <a:off x="354550" y="681600"/>
            <a:ext cx="5014500" cy="1038300"/>
          </a:xfrm>
          <a:prstGeom prst="rect">
            <a:avLst/>
          </a:prstGeom>
          <a:solidFill>
            <a:srgbClr val="D6E3BC">
              <a:alpha val="2274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fr-FR" sz="1950" b="1" i="0" u="none" strike="noStrike" cap="none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Parameters</a:t>
            </a:r>
            <a:r>
              <a:rPr lang="fr-FR" sz="1950" b="1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FR" sz="1950" b="1" i="0" u="none" strike="noStrike" cap="none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explored</a:t>
            </a:r>
            <a:endParaRPr sz="1950" b="1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fr-FR" sz="1950" b="1" i="0" u="none" strike="noStrike" cap="none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Pinf</a:t>
            </a:r>
            <a:r>
              <a:rPr lang="fr-FR" sz="1950" b="1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= c(0.01 : 0.2) </a:t>
            </a:r>
            <a:endParaRPr sz="1950" b="1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fr-FR" sz="1950" b="1" i="0" u="none" strike="noStrike" cap="none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Prec</a:t>
            </a:r>
            <a:r>
              <a:rPr lang="fr-FR" sz="1950" b="1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= c(0.01 : 0.5) </a:t>
            </a:r>
            <a:endParaRPr sz="1950" b="1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1" name="Google Shape;26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3225" y="1346575"/>
            <a:ext cx="6893125" cy="537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750" y="1894226"/>
            <a:ext cx="5650575" cy="482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2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  <p:sp>
        <p:nvSpPr>
          <p:cNvPr id="264" name="Google Shape;264;p42"/>
          <p:cNvSpPr/>
          <p:nvPr/>
        </p:nvSpPr>
        <p:spPr>
          <a:xfrm>
            <a:off x="7453025" y="162875"/>
            <a:ext cx="5558100" cy="1038300"/>
          </a:xfrm>
          <a:prstGeom prst="rect">
            <a:avLst/>
          </a:prstGeom>
          <a:solidFill>
            <a:srgbClr val="FFFF00">
              <a:alpha val="21568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fr-FR" sz="195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4 regions identified</a:t>
            </a:r>
            <a:endParaRPr sz="195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2425" algn="l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Lato"/>
              <a:buChar char="●"/>
            </a:pPr>
            <a:r>
              <a:rPr lang="fr-FR" sz="195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Final size increases</a:t>
            </a:r>
            <a:endParaRPr sz="195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52425" algn="l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Lato"/>
              <a:buChar char="●"/>
            </a:pPr>
            <a:r>
              <a:rPr lang="fr-FR" sz="195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Time to peak comparable but heterogeneity</a:t>
            </a:r>
            <a:endParaRPr sz="195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endParaRPr sz="195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3"/>
          <p:cNvSpPr/>
          <p:nvPr/>
        </p:nvSpPr>
        <p:spPr>
          <a:xfrm>
            <a:off x="209575" y="1330087"/>
            <a:ext cx="4257600" cy="4797900"/>
          </a:xfrm>
          <a:prstGeom prst="rect">
            <a:avLst/>
          </a:prstGeom>
          <a:solidFill>
            <a:srgbClr val="D6E3BC">
              <a:alpha val="2274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just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Char char="•"/>
            </a:pPr>
            <a:r>
              <a:rPr lang="fr-FR" sz="225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Number of Sentinel Nodes  vary from region to region, not linearly </a:t>
            </a:r>
            <a:endParaRPr sz="225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85750" algn="just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Char char="•"/>
            </a:pPr>
            <a:r>
              <a:rPr lang="fr-FR" sz="225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Transition </a:t>
            </a:r>
            <a:r>
              <a:rPr lang="fr-FR" sz="2250" b="0" i="0" u="none" strike="noStrike" cap="none">
                <a:solidFill>
                  <a:srgbClr val="292929"/>
                </a:solidFill>
                <a:latin typeface="Lato"/>
                <a:ea typeface="Lato"/>
                <a:cs typeface="Lato"/>
                <a:sym typeface="Lato"/>
              </a:rPr>
              <a:t>from local to global outbreak</a:t>
            </a:r>
            <a:endParaRPr sz="2250" b="0" i="0" u="none" strike="noStrike" cap="none">
              <a:solidFill>
                <a:srgbClr val="292929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85750" algn="just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250"/>
              <a:buFont typeface="Arial"/>
              <a:buChar char="•"/>
            </a:pPr>
            <a:r>
              <a:rPr lang="fr-FR" sz="2250" b="0" i="0" u="none" strike="noStrike" cap="none">
                <a:solidFill>
                  <a:srgbClr val="292929"/>
                </a:solidFill>
                <a:latin typeface="Lato"/>
                <a:ea typeface="Lato"/>
                <a:cs typeface="Lato"/>
                <a:sym typeface="Lato"/>
              </a:rPr>
              <a:t>For Q1 few nodes and mostly in the 3 Lidiski States </a:t>
            </a:r>
            <a:endParaRPr sz="2250" b="0" i="0" u="none" strike="noStrike" cap="none">
              <a:solidFill>
                <a:srgbClr val="292929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85750" algn="just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250"/>
              <a:buFont typeface="Arial"/>
              <a:buChar char="•"/>
            </a:pPr>
            <a:r>
              <a:rPr lang="fr-FR" sz="2250" b="0" i="0" u="none" strike="noStrike" cap="none">
                <a:solidFill>
                  <a:srgbClr val="292929"/>
                </a:solidFill>
                <a:latin typeface="Lato"/>
                <a:ea typeface="Lato"/>
                <a:cs typeface="Lato"/>
                <a:sym typeface="Lato"/>
              </a:rPr>
              <a:t>Q2 depends on seeder</a:t>
            </a:r>
            <a:endParaRPr sz="2250" b="0" i="0" u="none" strike="noStrike" cap="none">
              <a:solidFill>
                <a:srgbClr val="292929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85750" algn="just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Char char="•"/>
            </a:pPr>
            <a:r>
              <a:rPr lang="fr-FR" sz="225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For Q3 and Q4: similar nodes, wide geographical distribution</a:t>
            </a:r>
            <a:endParaRPr sz="225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85750" algn="just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Char char="•"/>
            </a:pPr>
            <a:r>
              <a:rPr lang="fr-FR" sz="225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14 Locations candidates to be sentinel nodes </a:t>
            </a:r>
            <a:endParaRPr sz="225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endParaRPr sz="225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0" name="Google Shape;27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1069" y="971550"/>
            <a:ext cx="7917205" cy="515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4174" y="-68023"/>
            <a:ext cx="1952215" cy="172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2091" y="5339093"/>
            <a:ext cx="1952215" cy="172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74802" y="5339093"/>
            <a:ext cx="1952215" cy="172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50911" y="-68023"/>
            <a:ext cx="1952215" cy="1728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3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  <p:sp>
        <p:nvSpPr>
          <p:cNvPr id="276" name="Google Shape;276;p43"/>
          <p:cNvSpPr txBox="1">
            <a:spLocks noGrp="1"/>
          </p:cNvSpPr>
          <p:nvPr>
            <p:ph type="title"/>
          </p:nvPr>
        </p:nvSpPr>
        <p:spPr>
          <a:xfrm>
            <a:off x="89373" y="-1"/>
            <a:ext cx="12124200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-FR"/>
              <a:t>Sentinel Nodes Identification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075" y="3780325"/>
            <a:ext cx="3500551" cy="309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4"/>
          <p:cNvSpPr txBox="1">
            <a:spLocks noGrp="1"/>
          </p:cNvSpPr>
          <p:nvPr>
            <p:ph type="title"/>
          </p:nvPr>
        </p:nvSpPr>
        <p:spPr>
          <a:xfrm>
            <a:off x="234875" y="-1890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/>
              <a:t>Sentinel Nodes Characteristics</a:t>
            </a:r>
            <a:endParaRPr/>
          </a:p>
        </p:txBody>
      </p:sp>
      <p:sp>
        <p:nvSpPr>
          <p:cNvPr id="283" name="Google Shape;283;p44"/>
          <p:cNvSpPr txBox="1">
            <a:spLocks noGrp="1"/>
          </p:cNvSpPr>
          <p:nvPr>
            <p:ph type="body" idx="1"/>
          </p:nvPr>
        </p:nvSpPr>
        <p:spPr>
          <a:xfrm>
            <a:off x="105000" y="688575"/>
            <a:ext cx="6448200" cy="28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23850" lvl="0" indent="-311752" algn="l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-FR" sz="2550">
                <a:latin typeface="Lato"/>
                <a:ea typeface="Lato"/>
                <a:cs typeface="Lato"/>
                <a:sym typeface="Lato"/>
              </a:rPr>
              <a:t>14 candidate sentinel nodes</a:t>
            </a:r>
            <a:endParaRPr sz="2550">
              <a:latin typeface="Lato"/>
              <a:ea typeface="Lato"/>
              <a:cs typeface="Lato"/>
              <a:sym typeface="Lato"/>
            </a:endParaRPr>
          </a:p>
          <a:p>
            <a:pPr marL="323850" lvl="0" indent="-311752" algn="l" rtl="0">
              <a:lnSpc>
                <a:spcPct val="116667"/>
              </a:lnSpc>
              <a:spcBef>
                <a:spcPts val="1700"/>
              </a:spcBef>
              <a:spcAft>
                <a:spcPts val="0"/>
              </a:spcAft>
              <a:buSzPct val="100000"/>
              <a:buChar char="●"/>
            </a:pPr>
            <a:r>
              <a:rPr lang="fr-FR" sz="2550">
                <a:latin typeface="Lato"/>
                <a:ea typeface="Lato"/>
                <a:cs typeface="Lato"/>
                <a:sym typeface="Lato"/>
              </a:rPr>
              <a:t>Regression Forest methods important characteristics</a:t>
            </a:r>
            <a:r>
              <a:rPr lang="fr-FR" sz="2550" b="1">
                <a:latin typeface="Lato"/>
                <a:ea typeface="Lato"/>
                <a:cs typeface="Lato"/>
                <a:sym typeface="Lato"/>
              </a:rPr>
              <a:t>: in-degree, in-closeness, in-neighborhood, eigenvector</a:t>
            </a:r>
            <a:endParaRPr sz="2550" b="1">
              <a:latin typeface="Lato"/>
              <a:ea typeface="Lato"/>
              <a:cs typeface="Lato"/>
              <a:sym typeface="Lato"/>
            </a:endParaRPr>
          </a:p>
          <a:p>
            <a:pPr marL="323850" lvl="0" indent="-311752" algn="just" rtl="0">
              <a:lnSpc>
                <a:spcPct val="116667"/>
              </a:lnSpc>
              <a:spcBef>
                <a:spcPts val="1700"/>
              </a:spcBef>
              <a:spcAft>
                <a:spcPts val="0"/>
              </a:spcAft>
              <a:buSzPct val="100000"/>
              <a:buFont typeface="Lato"/>
              <a:buChar char="●"/>
            </a:pPr>
            <a:r>
              <a:rPr lang="fr-FR" sz="2550">
                <a:latin typeface="Lato"/>
                <a:ea typeface="Lato"/>
                <a:cs typeface="Lato"/>
                <a:sym typeface="Lato"/>
              </a:rPr>
              <a:t>Invariant among the regions</a:t>
            </a:r>
            <a:endParaRPr sz="2550">
              <a:latin typeface="Lato"/>
              <a:ea typeface="Lato"/>
              <a:cs typeface="Lato"/>
              <a:sym typeface="Lato"/>
            </a:endParaRPr>
          </a:p>
          <a:p>
            <a:pPr marL="323850" lvl="0" indent="-311752" algn="just" rtl="0">
              <a:lnSpc>
                <a:spcPct val="116667"/>
              </a:lnSpc>
              <a:spcBef>
                <a:spcPts val="1700"/>
              </a:spcBef>
              <a:spcAft>
                <a:spcPts val="1700"/>
              </a:spcAft>
              <a:buSzPct val="100000"/>
              <a:buFont typeface="Lato"/>
              <a:buChar char="●"/>
            </a:pPr>
            <a:r>
              <a:rPr lang="fr-FR" sz="2550">
                <a:latin typeface="Lato"/>
                <a:ea typeface="Lato"/>
                <a:cs typeface="Lato"/>
                <a:sym typeface="Lato"/>
              </a:rPr>
              <a:t>Depends only on network characteristics</a:t>
            </a:r>
            <a:endParaRPr sz="255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4" name="Google Shape;284;p44"/>
          <p:cNvSpPr txBox="1">
            <a:spLocks noGrp="1"/>
          </p:cNvSpPr>
          <p:nvPr>
            <p:ph type="body" idx="2"/>
          </p:nvPr>
        </p:nvSpPr>
        <p:spPr>
          <a:xfrm>
            <a:off x="8027850" y="54405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fr-FR"/>
              <a:t>Backbone Extraction:</a:t>
            </a:r>
            <a:endParaRPr/>
          </a:p>
          <a:p>
            <a:pPr marL="457200" lvl="0" indent="-4064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SzPts val="2800"/>
              <a:buChar char="●"/>
            </a:pPr>
            <a:r>
              <a:rPr lang="fr-FR"/>
              <a:t>20 locations</a:t>
            </a:r>
            <a:endParaRPr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fr-FR" b="1"/>
              <a:t>9 Backbone nodes are also candidates sentinel</a:t>
            </a:r>
            <a:endParaRPr b="1"/>
          </a:p>
        </p:txBody>
      </p:sp>
      <p:pic>
        <p:nvPicPr>
          <p:cNvPr id="285" name="Google Shape;285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15400" y="3847050"/>
            <a:ext cx="4717227" cy="257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9150" y="3682975"/>
            <a:ext cx="3752850" cy="303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4"/>
          <p:cNvSpPr txBox="1"/>
          <p:nvPr/>
        </p:nvSpPr>
        <p:spPr>
          <a:xfrm>
            <a:off x="7693200" y="5867175"/>
            <a:ext cx="1489800" cy="37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-FR" sz="21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Sentinel</a:t>
            </a:r>
            <a:endParaRPr sz="21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44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9"/>
          <p:cNvSpPr/>
          <p:nvPr/>
        </p:nvSpPr>
        <p:spPr>
          <a:xfrm>
            <a:off x="581025" y="790575"/>
            <a:ext cx="48102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Testing 3 control scenarios</a:t>
            </a:r>
            <a:endParaRPr sz="24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mo"/>
              <a:buAutoNum type="arabicPeriod"/>
            </a:pPr>
            <a:r>
              <a:rPr lang="fr-FR" sz="2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Vaccinating sentinel Nodes</a:t>
            </a:r>
            <a:endParaRPr sz="24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mo"/>
              <a:buAutoNum type="arabicPeriod"/>
            </a:pPr>
            <a:r>
              <a:rPr lang="fr-FR" sz="2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Vaccinating Backbone Nodes</a:t>
            </a:r>
            <a:endParaRPr sz="24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mo"/>
              <a:buAutoNum type="arabicPeriod"/>
            </a:pPr>
            <a:r>
              <a:rPr lang="fr-FR" sz="2400" b="0" i="0" u="none" strike="noStrike" cap="non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Eliminating links among contagion clusters (Bridges)</a:t>
            </a:r>
            <a:endParaRPr sz="2400" b="0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294" name="Google Shape;294;p29"/>
          <p:cNvGrpSpPr/>
          <p:nvPr/>
        </p:nvGrpSpPr>
        <p:grpSpPr>
          <a:xfrm>
            <a:off x="10032075" y="3011813"/>
            <a:ext cx="2876550" cy="3114675"/>
            <a:chOff x="4762500" y="2200275"/>
            <a:chExt cx="2876550" cy="3114675"/>
          </a:xfrm>
        </p:grpSpPr>
        <p:pic>
          <p:nvPicPr>
            <p:cNvPr id="295" name="Google Shape;295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762500" y="2905125"/>
              <a:ext cx="2876550" cy="24098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6" name="Google Shape;296;p29"/>
            <p:cNvGrpSpPr/>
            <p:nvPr/>
          </p:nvGrpSpPr>
          <p:grpSpPr>
            <a:xfrm>
              <a:off x="5391150" y="2200275"/>
              <a:ext cx="1457325" cy="657225"/>
              <a:chOff x="5391150" y="2200275"/>
              <a:chExt cx="1457325" cy="657225"/>
            </a:xfrm>
          </p:grpSpPr>
          <p:pic>
            <p:nvPicPr>
              <p:cNvPr id="297" name="Google Shape;297;p2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391150" y="2200275"/>
                <a:ext cx="1457325" cy="6572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8" name="Google Shape;298;p29"/>
              <p:cNvSpPr/>
              <p:nvPr/>
            </p:nvSpPr>
            <p:spPr>
              <a:xfrm>
                <a:off x="5391150" y="2390775"/>
                <a:ext cx="1457325" cy="2762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fr-FR" sz="1800" b="0" i="0" u="none" strike="noStrike" cap="none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Bridge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9" name="Google Shape;299;p29"/>
          <p:cNvGrpSpPr/>
          <p:nvPr/>
        </p:nvGrpSpPr>
        <p:grpSpPr>
          <a:xfrm>
            <a:off x="4722925" y="2949900"/>
            <a:ext cx="4143375" cy="3238500"/>
            <a:chOff x="8239125" y="2114550"/>
            <a:chExt cx="4143375" cy="3238500"/>
          </a:xfrm>
        </p:grpSpPr>
        <p:grpSp>
          <p:nvGrpSpPr>
            <p:cNvPr id="300" name="Google Shape;300;p29"/>
            <p:cNvGrpSpPr/>
            <p:nvPr/>
          </p:nvGrpSpPr>
          <p:grpSpPr>
            <a:xfrm>
              <a:off x="8810625" y="2114550"/>
              <a:ext cx="1657350" cy="742950"/>
              <a:chOff x="8810625" y="2114550"/>
              <a:chExt cx="1657350" cy="742950"/>
            </a:xfrm>
          </p:grpSpPr>
          <p:pic>
            <p:nvPicPr>
              <p:cNvPr id="301" name="Google Shape;301;p29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810625" y="2114550"/>
                <a:ext cx="1657350" cy="7429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2" name="Google Shape;302;p29"/>
              <p:cNvSpPr/>
              <p:nvPr/>
            </p:nvSpPr>
            <p:spPr>
              <a:xfrm>
                <a:off x="8810625" y="2347913"/>
                <a:ext cx="1657350" cy="2762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fr-FR" sz="1800" b="0" i="0" u="none" strike="noStrike" cap="none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Backbone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03" name="Google Shape;303;p2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239125" y="2943225"/>
              <a:ext cx="4143375" cy="2409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4" name="Google Shape;304;p29"/>
          <p:cNvSpPr/>
          <p:nvPr/>
        </p:nvSpPr>
        <p:spPr>
          <a:xfrm>
            <a:off x="11885100" y="4148175"/>
            <a:ext cx="3105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fr-FR" sz="2700" b="0" i="0" u="none" strike="noStrike" cap="none">
                <a:solidFill>
                  <a:srgbClr val="FCA311"/>
                </a:solidFill>
                <a:latin typeface="Arimo"/>
                <a:ea typeface="Arimo"/>
                <a:cs typeface="Arimo"/>
                <a:sym typeface="Arimo"/>
              </a:rPr>
              <a:t>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9"/>
          <p:cNvSpPr/>
          <p:nvPr/>
        </p:nvSpPr>
        <p:spPr>
          <a:xfrm>
            <a:off x="10642700" y="4362550"/>
            <a:ext cx="3105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5"/>
              <a:buFont typeface="Arial"/>
              <a:buNone/>
            </a:pPr>
            <a:r>
              <a:rPr lang="fr-FR" sz="1725" b="0" i="0" u="none" strike="noStrike" cap="none">
                <a:solidFill>
                  <a:srgbClr val="FCA311"/>
                </a:solidFill>
                <a:latin typeface="Arimo"/>
                <a:ea typeface="Arimo"/>
                <a:cs typeface="Arimo"/>
                <a:sym typeface="Arimo"/>
              </a:rPr>
              <a:t>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6" name="Google Shape;306;p29"/>
          <p:cNvGrpSpPr/>
          <p:nvPr/>
        </p:nvGrpSpPr>
        <p:grpSpPr>
          <a:xfrm>
            <a:off x="304875" y="2851375"/>
            <a:ext cx="5086350" cy="3114675"/>
            <a:chOff x="628650" y="2190750"/>
            <a:chExt cx="5086350" cy="3114675"/>
          </a:xfrm>
        </p:grpSpPr>
        <p:pic>
          <p:nvPicPr>
            <p:cNvPr id="307" name="Google Shape;307;p2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33500" y="2190750"/>
              <a:ext cx="1409700" cy="6381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8" name="Google Shape;308;p29"/>
            <p:cNvGrpSpPr/>
            <p:nvPr/>
          </p:nvGrpSpPr>
          <p:grpSpPr>
            <a:xfrm>
              <a:off x="628650" y="2233613"/>
              <a:ext cx="2981325" cy="3071812"/>
              <a:chOff x="628650" y="2233613"/>
              <a:chExt cx="2981325" cy="3071812"/>
            </a:xfrm>
          </p:grpSpPr>
          <p:sp>
            <p:nvSpPr>
              <p:cNvPr id="309" name="Google Shape;309;p29"/>
              <p:cNvSpPr/>
              <p:nvPr/>
            </p:nvSpPr>
            <p:spPr>
              <a:xfrm>
                <a:off x="1333500" y="2233613"/>
                <a:ext cx="1409700" cy="552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fr-FR" sz="1800" b="0" i="0" u="none" strike="noStrike" cap="none">
                    <a:solidFill>
                      <a:srgbClr val="FFFFFF"/>
                    </a:solidFill>
                    <a:latin typeface="Lato"/>
                    <a:ea typeface="Lato"/>
                    <a:cs typeface="Lato"/>
                    <a:sym typeface="Lato"/>
                  </a:rPr>
                  <a:t>Sentinel Nodes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10" name="Google Shape;310;p29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28650" y="2943225"/>
                <a:ext cx="2981325" cy="2362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11" name="Google Shape;311;p29"/>
            <p:cNvSpPr/>
            <p:nvPr/>
          </p:nvSpPr>
          <p:spPr>
            <a:xfrm>
              <a:off x="3429000" y="4429125"/>
              <a:ext cx="22860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25"/>
                <a:buFont typeface="Arial"/>
                <a:buNone/>
              </a:pPr>
              <a:r>
                <a:rPr lang="fr-FR" sz="1725" b="0" i="0" u="none" strike="noStrike" cap="none">
                  <a:solidFill>
                    <a:srgbClr val="FCA311"/>
                  </a:solidFill>
                  <a:latin typeface="Arimo"/>
                  <a:ea typeface="Arimo"/>
                  <a:cs typeface="Arimo"/>
                  <a:sym typeface="Arimo"/>
                </a:rPr>
                <a:t>X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1990725" y="4314825"/>
              <a:ext cx="22860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25"/>
                <a:buFont typeface="Arial"/>
                <a:buNone/>
              </a:pPr>
              <a:r>
                <a:rPr lang="fr-FR" sz="1725" b="0" i="0" u="none" strike="noStrike" cap="none">
                  <a:solidFill>
                    <a:srgbClr val="FCA311"/>
                  </a:solidFill>
                  <a:latin typeface="Arimo"/>
                  <a:ea typeface="Arimo"/>
                  <a:cs typeface="Arimo"/>
                  <a:sym typeface="Arimo"/>
                </a:rPr>
                <a:t>X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2733675" y="4686300"/>
              <a:ext cx="2286000" cy="26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25"/>
                <a:buFont typeface="Arial"/>
                <a:buNone/>
              </a:pPr>
              <a:r>
                <a:rPr lang="fr-FR" sz="1725" b="0" i="0" u="none" strike="noStrike" cap="none">
                  <a:solidFill>
                    <a:srgbClr val="FCA311"/>
                  </a:solidFill>
                  <a:latin typeface="Arimo"/>
                  <a:ea typeface="Arimo"/>
                  <a:cs typeface="Arimo"/>
                  <a:sym typeface="Arimo"/>
                </a:rPr>
                <a:t>X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4" name="Google Shape;314;p29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  <p:sp>
        <p:nvSpPr>
          <p:cNvPr id="315" name="Google Shape;315;p29"/>
          <p:cNvSpPr txBox="1">
            <a:spLocks noGrp="1"/>
          </p:cNvSpPr>
          <p:nvPr>
            <p:ph type="title"/>
          </p:nvPr>
        </p:nvSpPr>
        <p:spPr>
          <a:xfrm>
            <a:off x="443473" y="-50976"/>
            <a:ext cx="12124200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-FR"/>
              <a:t>Are Sentinel Nodes Useful for control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81200" y="4991100"/>
            <a:ext cx="4743450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2750" y="1409700"/>
            <a:ext cx="10058400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9"/>
          <p:cNvSpPr/>
          <p:nvPr/>
        </p:nvSpPr>
        <p:spPr>
          <a:xfrm>
            <a:off x="-63078" y="2822611"/>
            <a:ext cx="325755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-FR" sz="225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Eliminating the backbone affects the final size of the epidemic.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6834769" y="2526504"/>
            <a:ext cx="847725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11464675" y="2526504"/>
            <a:ext cx="847725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6834769" y="4632274"/>
            <a:ext cx="847725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11464675" y="4632274"/>
            <a:ext cx="847725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9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17</a:t>
            </a:fld>
            <a:endParaRPr/>
          </a:p>
        </p:txBody>
      </p:sp>
      <p:sp>
        <p:nvSpPr>
          <p:cNvPr id="328" name="Google Shape;328;p49"/>
          <p:cNvSpPr txBox="1">
            <a:spLocks noGrp="1"/>
          </p:cNvSpPr>
          <p:nvPr>
            <p:ph type="title"/>
          </p:nvPr>
        </p:nvSpPr>
        <p:spPr>
          <a:xfrm>
            <a:off x="443473" y="58924"/>
            <a:ext cx="12124200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-FR"/>
              <a:t>Results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24DFA0-DE97-4E8A-B454-CAA9360A5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23" y="364797"/>
            <a:ext cx="12124200" cy="100620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Reliability</a:t>
            </a:r>
            <a:r>
              <a:rPr lang="fr-FR" dirty="0"/>
              <a:t>: how </a:t>
            </a:r>
            <a:r>
              <a:rPr lang="fr-FR" dirty="0" err="1"/>
              <a:t>relaible</a:t>
            </a:r>
            <a:r>
              <a:rPr lang="fr-FR" dirty="0"/>
              <a:t> are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20DC0F1-A001-492B-AC2B-CB89B3B3A1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18</a:t>
            </a:fld>
            <a:endParaRPr lang="fr-FR"/>
          </a:p>
        </p:txBody>
      </p:sp>
      <p:pic>
        <p:nvPicPr>
          <p:cNvPr id="1026" name="Picture 2" descr="what is this? A centre for ants? - Center for Ants (Zoolander) Meme ...">
            <a:extLst>
              <a:ext uri="{FF2B5EF4-FFF2-40B4-BE49-F238E27FC236}">
                <a16:creationId xmlns:a16="http://schemas.microsoft.com/office/drawing/2014/main" id="{AA3B043C-FCC5-48B1-91B7-9501EBB6C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1833563"/>
            <a:ext cx="8188325" cy="522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353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fa49457ba02015_34"/>
          <p:cNvSpPr/>
          <p:nvPr/>
        </p:nvSpPr>
        <p:spPr>
          <a:xfrm>
            <a:off x="809625" y="295275"/>
            <a:ext cx="10487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-FR" sz="2250" b="1" i="0" u="none" strike="noStrike" cap="none">
                <a:solidFill>
                  <a:srgbClr val="54B1C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1fa49457ba02015_34"/>
          <p:cNvSpPr txBox="1"/>
          <p:nvPr/>
        </p:nvSpPr>
        <p:spPr>
          <a:xfrm>
            <a:off x="4291050" y="4784450"/>
            <a:ext cx="36798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fr-FR" sz="2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Ad-hoc survey</a:t>
            </a:r>
            <a:endParaRPr sz="22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200"/>
              <a:buFont typeface="Calibri"/>
              <a:buChar char="●"/>
            </a:pPr>
            <a:r>
              <a:rPr lang="fr-FR" sz="2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Logistic limits</a:t>
            </a:r>
            <a:endParaRPr sz="22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200"/>
              <a:buFont typeface="Calibri"/>
              <a:buChar char="●"/>
            </a:pPr>
            <a:r>
              <a:rPr lang="fr-FR" sz="2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Limits in markets (no snowball)</a:t>
            </a:r>
            <a:endParaRPr sz="22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200"/>
              <a:buFont typeface="Calibri"/>
              <a:buChar char="●"/>
            </a:pPr>
            <a:r>
              <a:rPr lang="fr-FR" sz="2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Limits in sampling (not exhaustive)</a:t>
            </a:r>
            <a:endParaRPr sz="22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5" name="Google Shape;335;g1fa49457ba02015_34"/>
          <p:cNvGrpSpPr/>
          <p:nvPr/>
        </p:nvGrpSpPr>
        <p:grpSpPr>
          <a:xfrm>
            <a:off x="4491351" y="1401404"/>
            <a:ext cx="3479495" cy="3060067"/>
            <a:chOff x="6804071" y="1525850"/>
            <a:chExt cx="5945821" cy="5194478"/>
          </a:xfrm>
        </p:grpSpPr>
        <p:pic>
          <p:nvPicPr>
            <p:cNvPr id="336" name="Google Shape;336;g1fa49457ba02015_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04071" y="1525850"/>
              <a:ext cx="5004707" cy="4853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g1fa49457ba02015_34"/>
            <p:cNvPicPr preferRelativeResize="0"/>
            <p:nvPr/>
          </p:nvPicPr>
          <p:blipFill rotWithShape="1">
            <a:blip r:embed="rId4">
              <a:alphaModFix/>
            </a:blip>
            <a:srcRect l="66417" b="41335"/>
            <a:stretch/>
          </p:blipFill>
          <p:spPr>
            <a:xfrm>
              <a:off x="10798629" y="4736055"/>
              <a:ext cx="1951263" cy="19842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8" name="Google Shape;338;g1fa49457ba02015_34"/>
          <p:cNvSpPr txBox="1"/>
          <p:nvPr/>
        </p:nvSpPr>
        <p:spPr>
          <a:xfrm>
            <a:off x="4780450" y="774838"/>
            <a:ext cx="2412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Original</a:t>
            </a:r>
            <a:endParaRPr sz="32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9" name="Google Shape;339;g1fa49457ba02015_34"/>
          <p:cNvGrpSpPr/>
          <p:nvPr/>
        </p:nvGrpSpPr>
        <p:grpSpPr>
          <a:xfrm>
            <a:off x="7726550" y="911625"/>
            <a:ext cx="5008475" cy="5862125"/>
            <a:chOff x="7726550" y="911625"/>
            <a:chExt cx="5008475" cy="5862125"/>
          </a:xfrm>
        </p:grpSpPr>
        <p:pic>
          <p:nvPicPr>
            <p:cNvPr id="340" name="Google Shape;340;g1fa49457ba02015_34"/>
            <p:cNvPicPr preferRelativeResize="0"/>
            <p:nvPr/>
          </p:nvPicPr>
          <p:blipFill rotWithShape="1">
            <a:blip r:embed="rId5">
              <a:alphaModFix/>
            </a:blip>
            <a:srcRect r="41543"/>
            <a:stretch/>
          </p:blipFill>
          <p:spPr>
            <a:xfrm>
              <a:off x="10205700" y="1804588"/>
              <a:ext cx="2412474" cy="2253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1" name="Google Shape;341;g1fa49457ba02015_34"/>
            <p:cNvSpPr/>
            <p:nvPr/>
          </p:nvSpPr>
          <p:spPr>
            <a:xfrm>
              <a:off x="7726550" y="2668150"/>
              <a:ext cx="2523600" cy="567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Reducing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g1fa49457ba02015_34"/>
            <p:cNvSpPr txBox="1"/>
            <p:nvPr/>
          </p:nvSpPr>
          <p:spPr>
            <a:xfrm>
              <a:off x="10027825" y="911625"/>
              <a:ext cx="2412600" cy="48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fr-FR" sz="3200" b="0" i="0" u="none" strike="noStrike" cap="none">
                  <a:solidFill>
                    <a:srgbClr val="292929"/>
                  </a:solidFill>
                  <a:latin typeface="Calibri"/>
                  <a:ea typeface="Calibri"/>
                  <a:cs typeface="Calibri"/>
                  <a:sym typeface="Calibri"/>
                </a:rPr>
                <a:t>Backbone</a:t>
              </a:r>
              <a:endParaRPr sz="3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g1fa49457ba02015_34"/>
            <p:cNvSpPr txBox="1"/>
            <p:nvPr/>
          </p:nvSpPr>
          <p:spPr>
            <a:xfrm>
              <a:off x="9733225" y="4461350"/>
              <a:ext cx="3001800" cy="231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fr-FR" sz="2200" b="0" i="0" u="none" strike="noStrike" cap="none">
                  <a:solidFill>
                    <a:srgbClr val="292929"/>
                  </a:solidFill>
                  <a:latin typeface="Calibri"/>
                  <a:ea typeface="Calibri"/>
                  <a:cs typeface="Calibri"/>
                  <a:sym typeface="Calibri"/>
                </a:rPr>
                <a:t>14 Sentinel Nodes,</a:t>
              </a:r>
              <a:endParaRPr sz="2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fr-FR" sz="2200" b="0" i="0" u="none" strike="noStrike" cap="none">
                  <a:solidFill>
                    <a:srgbClr val="292929"/>
                  </a:solidFill>
                  <a:latin typeface="Calibri"/>
                  <a:ea typeface="Calibri"/>
                  <a:cs typeface="Calibri"/>
                  <a:sym typeface="Calibri"/>
                </a:rPr>
                <a:t>9 on backbone</a:t>
              </a:r>
              <a:endParaRPr sz="2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endParaRPr sz="2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fr-FR" sz="2200" b="0" i="0" u="none" strike="noStrike" cap="none">
                  <a:solidFill>
                    <a:srgbClr val="292929"/>
                  </a:solidFill>
                  <a:latin typeface="Calibri"/>
                  <a:ea typeface="Calibri"/>
                  <a:cs typeface="Calibri"/>
                  <a:sym typeface="Calibri"/>
                </a:rPr>
                <a:t>Vaccinating/control backbone-&gt; largest impact</a:t>
              </a:r>
              <a:endParaRPr sz="2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g1fa49457ba02015_34"/>
            <p:cNvSpPr txBox="1"/>
            <p:nvPr/>
          </p:nvSpPr>
          <p:spPr>
            <a:xfrm>
              <a:off x="8338000" y="3335200"/>
              <a:ext cx="1256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fr-FR" sz="1900" b="0" i="0" u="none" strike="noStrike" cap="none">
                  <a:solidFill>
                    <a:srgbClr val="292929"/>
                  </a:solidFill>
                  <a:latin typeface="Calibri"/>
                  <a:ea typeface="Calibri"/>
                  <a:cs typeface="Calibri"/>
                  <a:sym typeface="Calibri"/>
                </a:rPr>
                <a:t>Extracting backbone and Sentinel Nodes</a:t>
              </a:r>
              <a:endParaRPr sz="19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g1fa49457ba02015_34"/>
          <p:cNvGrpSpPr/>
          <p:nvPr/>
        </p:nvGrpSpPr>
        <p:grpSpPr>
          <a:xfrm>
            <a:off x="63225" y="827200"/>
            <a:ext cx="4361250" cy="5980250"/>
            <a:chOff x="63225" y="827200"/>
            <a:chExt cx="4361250" cy="5980250"/>
          </a:xfrm>
        </p:grpSpPr>
        <p:pic>
          <p:nvPicPr>
            <p:cNvPr id="346" name="Google Shape;346;g1fa49457ba02015_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8725" y="1560000"/>
              <a:ext cx="2381250" cy="2447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7" name="Google Shape;347;g1fa49457ba02015_34"/>
            <p:cNvSpPr txBox="1"/>
            <p:nvPr/>
          </p:nvSpPr>
          <p:spPr>
            <a:xfrm>
              <a:off x="341400" y="827200"/>
              <a:ext cx="2793600" cy="48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fr-FR" sz="3200" b="0" i="0" u="none" strike="noStrike" cap="none">
                  <a:solidFill>
                    <a:srgbClr val="292929"/>
                  </a:solidFill>
                  <a:latin typeface="Calibri"/>
                  <a:ea typeface="Calibri"/>
                  <a:cs typeface="Calibri"/>
                  <a:sym typeface="Calibri"/>
                </a:rPr>
                <a:t>Reconstructed</a:t>
              </a:r>
              <a:endParaRPr sz="3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g1fa49457ba02015_34"/>
            <p:cNvSpPr/>
            <p:nvPr/>
          </p:nvSpPr>
          <p:spPr>
            <a:xfrm>
              <a:off x="2545875" y="2545875"/>
              <a:ext cx="1878600" cy="4335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Expanding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g1fa49457ba02015_34"/>
            <p:cNvSpPr txBox="1"/>
            <p:nvPr/>
          </p:nvSpPr>
          <p:spPr>
            <a:xfrm>
              <a:off x="2867800" y="3065150"/>
              <a:ext cx="1256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fr-FR" sz="1900" b="0" i="0" u="none" strike="noStrike" cap="none">
                  <a:solidFill>
                    <a:srgbClr val="292929"/>
                  </a:solidFill>
                  <a:latin typeface="Calibri"/>
                  <a:ea typeface="Calibri"/>
                  <a:cs typeface="Calibri"/>
                  <a:sym typeface="Calibri"/>
                </a:rPr>
                <a:t>Generate Networks</a:t>
              </a:r>
              <a:endParaRPr sz="19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g1fa49457ba02015_34"/>
            <p:cNvSpPr txBox="1"/>
            <p:nvPr/>
          </p:nvSpPr>
          <p:spPr>
            <a:xfrm>
              <a:off x="63225" y="4929750"/>
              <a:ext cx="3679800" cy="18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fr-FR" sz="2200" b="0" i="0" u="none" strike="noStrike" cap="none">
                  <a:solidFill>
                    <a:srgbClr val="292929"/>
                  </a:solidFill>
                  <a:latin typeface="Calibri"/>
                  <a:ea typeface="Calibri"/>
                  <a:cs typeface="Calibri"/>
                  <a:sym typeface="Calibri"/>
                </a:rPr>
                <a:t>Add missing links</a:t>
              </a:r>
              <a:endParaRPr sz="2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marR="0" lvl="0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SzPts val="2200"/>
                <a:buFont typeface="Calibri"/>
                <a:buChar char="●"/>
              </a:pPr>
              <a:r>
                <a:rPr lang="fr-FR" sz="2200" b="0" i="0" u="none" strike="noStrike" cap="none">
                  <a:solidFill>
                    <a:srgbClr val="292929"/>
                  </a:solidFill>
                  <a:latin typeface="Calibri"/>
                  <a:ea typeface="Calibri"/>
                  <a:cs typeface="Calibri"/>
                  <a:sym typeface="Calibri"/>
                </a:rPr>
                <a:t>Effect of final size</a:t>
              </a:r>
              <a:endParaRPr sz="2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marR="0" lvl="0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SzPts val="2200"/>
                <a:buFont typeface="Calibri"/>
                <a:buChar char="●"/>
              </a:pPr>
              <a:r>
                <a:rPr lang="fr-FR" sz="2200" b="0" i="0" u="none" strike="noStrike" cap="none">
                  <a:solidFill>
                    <a:srgbClr val="292929"/>
                  </a:solidFill>
                  <a:latin typeface="Calibri"/>
                  <a:ea typeface="Calibri"/>
                  <a:cs typeface="Calibri"/>
                  <a:sym typeface="Calibri"/>
                </a:rPr>
                <a:t>Characteristic of Sentinel Nodes</a:t>
              </a:r>
              <a:endParaRPr sz="2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marR="0" lvl="0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SzPts val="2200"/>
                <a:buFont typeface="Calibri"/>
                <a:buChar char="●"/>
              </a:pPr>
              <a:r>
                <a:rPr lang="fr-FR" sz="2200" b="0" i="0" u="none" strike="noStrike" cap="none">
                  <a:solidFill>
                    <a:srgbClr val="292929"/>
                  </a:solidFill>
                  <a:latin typeface="Calibri"/>
                  <a:ea typeface="Calibri"/>
                  <a:cs typeface="Calibri"/>
                  <a:sym typeface="Calibri"/>
                </a:rPr>
                <a:t>Identity</a:t>
              </a:r>
              <a:endParaRPr sz="22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1" name="Google Shape;351;g1fa49457ba02015_34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19</a:t>
            </a:fld>
            <a:endParaRPr/>
          </a:p>
        </p:txBody>
      </p:sp>
      <p:sp>
        <p:nvSpPr>
          <p:cNvPr id="352" name="Google Shape;352;g1fa49457ba02015_34"/>
          <p:cNvSpPr txBox="1">
            <a:spLocks noGrp="1"/>
          </p:cNvSpPr>
          <p:nvPr>
            <p:ph type="title"/>
          </p:nvPr>
        </p:nvSpPr>
        <p:spPr>
          <a:xfrm>
            <a:off x="610823" y="-36376"/>
            <a:ext cx="12124200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-FR"/>
              <a:t>Reliability: how strong are our results?</a:t>
            </a:r>
            <a:endParaRPr/>
          </a:p>
        </p:txBody>
      </p:sp>
      <p:sp>
        <p:nvSpPr>
          <p:cNvPr id="353" name="Google Shape;353;g1fa49457ba02015_34"/>
          <p:cNvSpPr txBox="1"/>
          <p:nvPr/>
        </p:nvSpPr>
        <p:spPr>
          <a:xfrm>
            <a:off x="7644925" y="1573525"/>
            <a:ext cx="5191500" cy="3015300"/>
          </a:xfrm>
          <a:prstGeom prst="rect">
            <a:avLst/>
          </a:prstGeom>
          <a:solidFill>
            <a:srgbClr val="F4C21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AutoNum type="arabicPeriod"/>
            </a:pPr>
            <a:r>
              <a:rPr lang="fr-FR"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Vulnerability depends on structural characteristics</a:t>
            </a:r>
            <a:endParaRPr sz="26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AutoNum type="arabicPeriod"/>
            </a:pPr>
            <a:r>
              <a:rPr lang="fr-FR"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Data limited </a:t>
            </a:r>
            <a:endParaRPr sz="26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AutoNum type="arabicPeriod"/>
            </a:pPr>
            <a:r>
              <a:rPr lang="fr-FR"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What is the impact of adding links?</a:t>
            </a:r>
            <a:endParaRPr sz="26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AutoNum type="alphaLcPeriod"/>
            </a:pPr>
            <a:r>
              <a:rPr lang="fr-FR"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How many?</a:t>
            </a:r>
            <a:endParaRPr sz="26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AutoNum type="alphaLcPeriod"/>
            </a:pPr>
            <a:r>
              <a:rPr lang="fr-FR" sz="2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And Which?</a:t>
            </a:r>
            <a:endParaRPr sz="26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6"/>
          <p:cNvSpPr txBox="1"/>
          <p:nvPr/>
        </p:nvSpPr>
        <p:spPr>
          <a:xfrm>
            <a:off x="738473" y="206150"/>
            <a:ext cx="4383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Acknowledgements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699" y="4001903"/>
            <a:ext cx="1654693" cy="165469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66"/>
          <p:cNvSpPr/>
          <p:nvPr/>
        </p:nvSpPr>
        <p:spPr>
          <a:xfrm>
            <a:off x="469861" y="5856733"/>
            <a:ext cx="183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Mathieu Andraud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66"/>
          <p:cNvPicPr preferRelativeResize="0"/>
          <p:nvPr/>
        </p:nvPicPr>
        <p:blipFill rotWithShape="1">
          <a:blip r:embed="rId4">
            <a:alphaModFix/>
          </a:blip>
          <a:srcRect r="16414"/>
          <a:stretch/>
        </p:blipFill>
        <p:spPr>
          <a:xfrm>
            <a:off x="2783024" y="4001902"/>
            <a:ext cx="1606006" cy="192138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66"/>
          <p:cNvSpPr/>
          <p:nvPr/>
        </p:nvSpPr>
        <p:spPr>
          <a:xfrm>
            <a:off x="2852535" y="6084758"/>
            <a:ext cx="146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Eric Cardinale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60564" y="3910003"/>
            <a:ext cx="1838518" cy="174659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66"/>
          <p:cNvSpPr/>
          <p:nvPr/>
        </p:nvSpPr>
        <p:spPr>
          <a:xfrm>
            <a:off x="6560579" y="5923264"/>
            <a:ext cx="156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Mamadou Ciss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42101" y="3301121"/>
            <a:ext cx="2058836" cy="207658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66"/>
          <p:cNvSpPr/>
          <p:nvPr/>
        </p:nvSpPr>
        <p:spPr>
          <a:xfrm>
            <a:off x="10542104" y="5702553"/>
            <a:ext cx="1706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Stephen Eubank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53107" y="2343577"/>
            <a:ext cx="1730475" cy="130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6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2351" y="666951"/>
            <a:ext cx="2954524" cy="184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6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79398" y="2602675"/>
            <a:ext cx="1781175" cy="790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66"/>
          <p:cNvGrpSpPr/>
          <p:nvPr/>
        </p:nvGrpSpPr>
        <p:grpSpPr>
          <a:xfrm>
            <a:off x="5122378" y="-60579"/>
            <a:ext cx="5061200" cy="2573776"/>
            <a:chOff x="4782706" y="149472"/>
            <a:chExt cx="7378918" cy="3561334"/>
          </a:xfrm>
        </p:grpSpPr>
        <p:pic>
          <p:nvPicPr>
            <p:cNvPr id="117" name="Google Shape;117;p6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782706" y="352441"/>
              <a:ext cx="2171236" cy="21712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6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81188" y="149472"/>
              <a:ext cx="2680436" cy="23640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Google Shape;119;p66"/>
            <p:cNvSpPr txBox="1"/>
            <p:nvPr/>
          </p:nvSpPr>
          <p:spPr>
            <a:xfrm>
              <a:off x="5044217" y="2816206"/>
              <a:ext cx="1648200" cy="89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fr-FR" sz="1800" b="0" i="0" u="none" strike="noStrike" cap="none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Asma Mesdour</a:t>
              </a:r>
              <a:endPara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0" name="Google Shape;120;p66"/>
            <p:cNvSpPr txBox="1"/>
            <p:nvPr/>
          </p:nvSpPr>
          <p:spPr>
            <a:xfrm>
              <a:off x="10250538" y="2625561"/>
              <a:ext cx="1539300" cy="89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fr-FR" sz="1800" b="0" i="0" u="none" strike="noStrike" cap="none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Sandra Ijoma</a:t>
              </a:r>
              <a:endPara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121" name="Google Shape;121;p6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716225" y="6426150"/>
            <a:ext cx="10668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740650" y="6226025"/>
            <a:ext cx="2933700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6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076951" y="6226026"/>
            <a:ext cx="967700" cy="99409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66"/>
          <p:cNvSpPr txBox="1"/>
          <p:nvPr/>
        </p:nvSpPr>
        <p:spPr>
          <a:xfrm>
            <a:off x="469850" y="2351450"/>
            <a:ext cx="3946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Improving Control of PPR and NCD in Nigeria through integration of knowledges</a:t>
            </a:r>
            <a:endParaRPr sz="24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fa49457ba02015_66"/>
          <p:cNvSpPr/>
          <p:nvPr/>
        </p:nvSpPr>
        <p:spPr>
          <a:xfrm>
            <a:off x="67104" y="242311"/>
            <a:ext cx="6676800" cy="56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25" tIns="48025" rIns="96025" bIns="480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6400" marR="0" lvl="0" indent="-406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fr-FR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Prediction of missing links </a:t>
            </a: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their weights using a Hierarchical Random Graph </a:t>
            </a:r>
            <a:r>
              <a:rPr lang="fr-FR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(HRG) (AUC 0.9)</a:t>
            </a: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Distance, human &amp; animal population, rainfall, accessibility at Origin/Destination used as covariates;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6400" marR="0" lvl="0" indent="-406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Gradual addition of predicted links based on existence probability: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95400" marR="0" lvl="1" indent="-495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○"/>
            </a:pPr>
            <a:r>
              <a:rPr lang="fr-FR" sz="2800" b="0" i="0" u="none" strike="noStrike" cap="none">
                <a:solidFill>
                  <a:srgbClr val="F4C211"/>
                </a:solidFill>
                <a:latin typeface="Calibri"/>
                <a:ea typeface="Calibri"/>
                <a:cs typeface="Calibri"/>
                <a:sym typeface="Calibri"/>
              </a:rPr>
              <a:t>Bottom up:</a:t>
            </a: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starting with less probable 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95400" marR="0" lvl="1" indent="-495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4E"/>
              </a:buClr>
              <a:buSzPts val="2800"/>
              <a:buFont typeface="Calibri"/>
              <a:buChar char="○"/>
            </a:pPr>
            <a:r>
              <a:rPr lang="fr-FR" sz="2800" b="0" i="0" u="none" strike="noStrike" cap="none">
                <a:solidFill>
                  <a:srgbClr val="FE664E"/>
                </a:solidFill>
                <a:latin typeface="Calibri"/>
                <a:ea typeface="Calibri"/>
                <a:cs typeface="Calibri"/>
                <a:sym typeface="Calibri"/>
              </a:rPr>
              <a:t>Top Down: </a:t>
            </a:r>
            <a:r>
              <a:rPr lang="fr-FR" sz="2800" b="0" i="0" u="none" strike="noStrike" cap="none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starting with most likely</a:t>
            </a:r>
            <a:endParaRPr sz="2800" b="0" i="0" u="none" strike="noStrike" cap="none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6400" marR="0" lvl="0" indent="-406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fr-FR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PPR simulation on all generated networks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g1fa49457ba02015_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5025" y="0"/>
            <a:ext cx="5772074" cy="41688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1" name="Google Shape;361;g1fa49457ba02015_66"/>
          <p:cNvGraphicFramePr/>
          <p:nvPr/>
        </p:nvGraphicFramePr>
        <p:xfrm>
          <a:off x="6924675" y="4307450"/>
          <a:ext cx="4229100" cy="2851795"/>
        </p:xfrm>
        <a:graphic>
          <a:graphicData uri="http://schemas.openxmlformats.org/drawingml/2006/table">
            <a:tbl>
              <a:tblPr>
                <a:noFill/>
                <a:tableStyleId>{CABE1A0C-08B7-4BF1-ADFA-1ADEAAB5A385}</a:tableStyleId>
              </a:tblPr>
              <a:tblGrid>
                <a:gridCol w="1304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Village Or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Village Dest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/>
                        <a:t>Probability</a:t>
                      </a:r>
                      <a:r>
                        <a:rPr lang="fr-FR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D6E3BC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D6E3BC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0.4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D6E3BC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D6E3BC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D6E3BC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0.01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D6E3BC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62" name="Google Shape;362;g1fa49457ba02015_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0004878" y="5583247"/>
            <a:ext cx="2742092" cy="19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1fa49457ba02015_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0426527" y="5669427"/>
            <a:ext cx="2789099" cy="190497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1fa49457ba02015_66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3"/>
          <p:cNvSpPr/>
          <p:nvPr/>
        </p:nvSpPr>
        <p:spPr>
          <a:xfrm>
            <a:off x="518696" y="196771"/>
            <a:ext cx="6896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-FR" sz="2250" b="1" i="0" u="none" strike="noStrike" cap="none">
                <a:solidFill>
                  <a:srgbClr val="3699D7"/>
                </a:solidFill>
                <a:latin typeface="Lato"/>
                <a:ea typeface="Lato"/>
                <a:cs typeface="Lato"/>
                <a:sym typeface="Lato"/>
              </a:rPr>
              <a:t> Effect of missing links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9800" y="634485"/>
            <a:ext cx="3629025" cy="335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7552" y="639000"/>
            <a:ext cx="3478259" cy="327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87529" y="672725"/>
            <a:ext cx="3123621" cy="327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32010" y="3815755"/>
            <a:ext cx="320959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41600" y="3823231"/>
            <a:ext cx="3209590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3"/>
          <p:cNvSpPr/>
          <p:nvPr/>
        </p:nvSpPr>
        <p:spPr>
          <a:xfrm>
            <a:off x="44475" y="1097600"/>
            <a:ext cx="36909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50" tIns="95250" rIns="95250" bIns="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-FR" sz="2250" b="0" i="0" u="none" strike="noStrike" cap="none">
                <a:solidFill>
                  <a:srgbClr val="292929"/>
                </a:solidFill>
                <a:latin typeface="Arimo"/>
                <a:ea typeface="Arimo"/>
                <a:cs typeface="Arimo"/>
                <a:sym typeface="Arimo"/>
              </a:rPr>
              <a:t>The final size always increases with new links</a:t>
            </a:r>
            <a:endParaRPr sz="2250" b="0" i="0" u="none" strike="noStrike" cap="none">
              <a:solidFill>
                <a:srgbClr val="29292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-FR" sz="2250" b="0" i="0" u="none" strike="noStrike" cap="none">
                <a:solidFill>
                  <a:srgbClr val="292929"/>
                </a:solidFill>
                <a:latin typeface="Arimo"/>
                <a:ea typeface="Arimo"/>
                <a:cs typeface="Arimo"/>
                <a:sym typeface="Arimo"/>
              </a:rPr>
              <a:t>Not all the link has the same impact</a:t>
            </a:r>
            <a:endParaRPr sz="2250" b="0" i="0" u="none" strike="noStrike" cap="none">
              <a:solidFill>
                <a:srgbClr val="29292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-FR" sz="2250" b="0" i="0" u="none" strike="noStrike" cap="none">
                <a:solidFill>
                  <a:srgbClr val="C00000"/>
                </a:solidFill>
                <a:latin typeface="Arimo"/>
                <a:ea typeface="Arimo"/>
                <a:cs typeface="Arimo"/>
                <a:sym typeface="Arimo"/>
              </a:rPr>
              <a:t>Top Down</a:t>
            </a:r>
            <a:r>
              <a:rPr lang="fr-FR" sz="2250" b="0" i="0" u="none" strike="noStrike" cap="none">
                <a:solidFill>
                  <a:srgbClr val="292929"/>
                </a:solidFill>
                <a:latin typeface="Arimo"/>
                <a:ea typeface="Arimo"/>
                <a:cs typeface="Arimo"/>
                <a:sym typeface="Arimo"/>
              </a:rPr>
              <a:t> : Final size stabilizes around 50% </a:t>
            </a:r>
            <a:r>
              <a:rPr lang="fr-FR" sz="2250" b="0" i="0" u="none" strike="noStrike" cap="none">
                <a:solidFill>
                  <a:srgbClr val="F4C211"/>
                </a:solidFill>
                <a:latin typeface="Arimo"/>
                <a:ea typeface="Arimo"/>
                <a:cs typeface="Arimo"/>
                <a:sym typeface="Arimo"/>
              </a:rPr>
              <a:t>Bottom up</a:t>
            </a:r>
            <a:r>
              <a:rPr lang="fr-FR" sz="2250" b="0" i="0" u="none" strike="noStrike" cap="none">
                <a:solidFill>
                  <a:srgbClr val="FFFF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fr-FR" sz="2250" b="0" i="0" u="none" strike="noStrike" cap="none">
                <a:solidFill>
                  <a:srgbClr val="292929"/>
                </a:solidFill>
                <a:latin typeface="Arimo"/>
                <a:ea typeface="Arimo"/>
                <a:cs typeface="Arimo"/>
                <a:sym typeface="Arimo"/>
              </a:rPr>
              <a:t>: Final size stabilizes around 90%</a:t>
            </a:r>
            <a:endParaRPr sz="1400" b="0" i="0" u="none" strike="noStrike" cap="none">
              <a:solidFill>
                <a:srgbClr val="2929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3"/>
          <p:cNvSpPr/>
          <p:nvPr/>
        </p:nvSpPr>
        <p:spPr>
          <a:xfrm>
            <a:off x="189675" y="4085074"/>
            <a:ext cx="3400500" cy="3230100"/>
          </a:xfrm>
          <a:prstGeom prst="rect">
            <a:avLst/>
          </a:prstGeom>
          <a:solidFill>
            <a:srgbClr val="EAF3F3"/>
          </a:solidFill>
          <a:ln>
            <a:noFill/>
          </a:ln>
        </p:spPr>
        <p:txBody>
          <a:bodyPr spcFirstLastPara="1" wrap="square" lIns="95250" tIns="95250" rIns="9525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-FR" sz="2250" b="0" i="0" u="none" strike="noStrike" cap="none">
                <a:solidFill>
                  <a:srgbClr val="292929"/>
                </a:solidFill>
                <a:latin typeface="Arimo"/>
                <a:ea typeface="Arimo"/>
                <a:cs typeface="Arimo"/>
                <a:sym typeface="Arimo"/>
              </a:rPr>
              <a:t>Top Down: links that establish a well-organised hierarchical connection between nodes (a hierarchical structure).</a:t>
            </a:r>
            <a:endParaRPr sz="2250" b="0" i="0" u="none" strike="noStrike" cap="none">
              <a:solidFill>
                <a:srgbClr val="29292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endParaRPr sz="2250" b="0" i="0" u="none" strike="noStrike" cap="none">
              <a:solidFill>
                <a:srgbClr val="29292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-FR" sz="2250" b="0" i="0" u="none" strike="noStrike" cap="none">
                <a:solidFill>
                  <a:srgbClr val="292929"/>
                </a:solidFill>
                <a:latin typeface="Arimo"/>
                <a:ea typeface="Arimo"/>
                <a:cs typeface="Arimo"/>
                <a:sym typeface="Arimo"/>
              </a:rPr>
              <a:t>Do these links exist-&gt; Collecting Information</a:t>
            </a:r>
            <a:endParaRPr sz="2250" b="0" i="0" u="none" strike="noStrike" cap="none">
              <a:solidFill>
                <a:srgbClr val="29292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endParaRPr sz="2250" b="0" i="0" u="none" strike="noStrike" cap="none">
              <a:solidFill>
                <a:srgbClr val="29292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endParaRPr sz="2250" b="0" i="0" u="none" strike="noStrike" cap="none">
              <a:solidFill>
                <a:srgbClr val="292929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90" name="Google Shape;390;p53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21</a:t>
            </a:fld>
            <a:endParaRPr/>
          </a:p>
        </p:txBody>
      </p:sp>
      <p:pic>
        <p:nvPicPr>
          <p:cNvPr id="391" name="Google Shape;391;p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318586" y="3815755"/>
            <a:ext cx="5267325" cy="504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5"/>
          <p:cNvSpPr/>
          <p:nvPr/>
        </p:nvSpPr>
        <p:spPr>
          <a:xfrm>
            <a:off x="733425" y="295275"/>
            <a:ext cx="1090612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-FR" sz="2250" b="1" i="0" u="none" strike="noStrike" cap="none">
                <a:solidFill>
                  <a:srgbClr val="54B1C4"/>
                </a:solidFill>
                <a:latin typeface="Lato"/>
                <a:ea typeface="Lato"/>
                <a:cs typeface="Lato"/>
                <a:sym typeface="Lato"/>
              </a:rPr>
              <a:t>Characteristics of sentinel nodes</a:t>
            </a:r>
            <a:endParaRPr sz="2250" b="1" i="0" u="none" strike="noStrike" cap="none">
              <a:solidFill>
                <a:srgbClr val="54B1C4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7" name="Google Shape;39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1325" y="1138246"/>
            <a:ext cx="10029825" cy="573405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55"/>
          <p:cNvSpPr/>
          <p:nvPr/>
        </p:nvSpPr>
        <p:spPr>
          <a:xfrm>
            <a:off x="552450" y="801999"/>
            <a:ext cx="2705100" cy="18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-FR" sz="225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Number and identity of sentinel nodes change among configurations but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55"/>
          <p:cNvSpPr/>
          <p:nvPr/>
        </p:nvSpPr>
        <p:spPr>
          <a:xfrm>
            <a:off x="71200" y="3208950"/>
            <a:ext cx="3076500" cy="4179600"/>
          </a:xfrm>
          <a:prstGeom prst="rect">
            <a:avLst/>
          </a:prstGeom>
          <a:solidFill>
            <a:srgbClr val="FFFF00">
              <a:alpha val="10588"/>
            </a:srgbClr>
          </a:solidFill>
          <a:ln>
            <a:noFill/>
          </a:ln>
        </p:spPr>
        <p:txBody>
          <a:bodyPr spcFirstLastPara="1" wrap="square" lIns="98575" tIns="98575" rIns="98575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fr-FR" sz="2640" b="0" i="0" u="none" strike="noStrike" cap="none">
                <a:solidFill>
                  <a:srgbClr val="292929"/>
                </a:solidFill>
                <a:latin typeface="Arimo"/>
                <a:ea typeface="Arimo"/>
                <a:cs typeface="Arimo"/>
                <a:sym typeface="Arimo"/>
              </a:rPr>
              <a:t>The most accessible nodes with diverse sources of incoming traffic are the most vulnerable.</a:t>
            </a:r>
            <a:endParaRPr sz="2640" b="0" i="0" u="none" strike="noStrike" cap="none">
              <a:solidFill>
                <a:srgbClr val="29292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40"/>
              <a:buFont typeface="Arial"/>
              <a:buNone/>
            </a:pPr>
            <a:r>
              <a:rPr lang="fr-FR" sz="2640" b="1" i="0" u="none" strike="noStrike" cap="none">
                <a:solidFill>
                  <a:srgbClr val="292929"/>
                </a:solidFill>
                <a:latin typeface="Arimo"/>
                <a:ea typeface="Arimo"/>
                <a:cs typeface="Arimo"/>
                <a:sym typeface="Arimo"/>
              </a:rPr>
              <a:t>12 Nodes common to all the configurations</a:t>
            </a:r>
            <a:endParaRPr sz="2640" b="1" i="0" u="none" strike="noStrike" cap="none">
              <a:solidFill>
                <a:srgbClr val="292929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400" name="Google Shape;400;p55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22</a:t>
            </a:fld>
            <a:endParaRPr/>
          </a:p>
        </p:txBody>
      </p:sp>
      <p:pic>
        <p:nvPicPr>
          <p:cNvPr id="401" name="Google Shape;401;p55"/>
          <p:cNvPicPr preferRelativeResize="0"/>
          <p:nvPr/>
        </p:nvPicPr>
        <p:blipFill rotWithShape="1">
          <a:blip r:embed="rId4">
            <a:alphaModFix amt="22000"/>
          </a:blip>
          <a:srcRect/>
          <a:stretch/>
        </p:blipFill>
        <p:spPr>
          <a:xfrm>
            <a:off x="3771899" y="1264920"/>
            <a:ext cx="1714499" cy="905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2"/>
          <p:cNvSpPr/>
          <p:nvPr/>
        </p:nvSpPr>
        <p:spPr>
          <a:xfrm>
            <a:off x="402825" y="546050"/>
            <a:ext cx="5344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49250" algn="just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Characteristic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sentinel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nodes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appear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related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just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network structure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just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 locations have been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identified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as possible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sentinel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nodes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able to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detect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local and global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epidemics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9250" algn="just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</a:pP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Among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these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9 are on the backbone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just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Vaccinating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Backbone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nodes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-&gt;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impact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just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Adding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Missing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link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-&gt; Impact on final size 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9250" algn="just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</a:pP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Top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Down:Adding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50%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probable stabilises final size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9250" algn="just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</a:pP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Needs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check if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these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links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exist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or not -&gt; Focus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next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data collection and use of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data sources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just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locations are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sentinel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reliable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after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adding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links (6 are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markets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surveyed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just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</a:pP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Yobe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State at the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frontier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several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sentinel</a:t>
            </a:r>
            <a:r>
              <a:rPr lang="fr-FR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9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nodes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62"/>
          <p:cNvSpPr/>
          <p:nvPr/>
        </p:nvSpPr>
        <p:spPr>
          <a:xfrm>
            <a:off x="525125" y="0"/>
            <a:ext cx="1901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-FR" sz="2250" b="1" i="0" u="none" strike="noStrike" cap="none">
                <a:solidFill>
                  <a:srgbClr val="F4C211"/>
                </a:solidFill>
                <a:latin typeface="Lato"/>
                <a:ea typeface="Lato"/>
                <a:cs typeface="Lato"/>
                <a:sym typeface="Lato"/>
              </a:rPr>
              <a:t>Conclusions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7358" y="0"/>
            <a:ext cx="6223793" cy="39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62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23</a:t>
            </a:fld>
            <a:endParaRPr/>
          </a:p>
        </p:txBody>
      </p:sp>
      <p:pic>
        <p:nvPicPr>
          <p:cNvPr id="410" name="Google Shape;410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8325" y="3824350"/>
            <a:ext cx="5634375" cy="349085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62"/>
          <p:cNvSpPr txBox="1"/>
          <p:nvPr/>
        </p:nvSpPr>
        <p:spPr>
          <a:xfrm>
            <a:off x="10990300" y="425150"/>
            <a:ext cx="1901100" cy="47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fr-FR" sz="1900" b="0" i="0" u="none" strike="noStrike" cap="none" dirty="0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Reliable locations</a:t>
            </a:r>
            <a:endParaRPr sz="1900" b="0" i="0" u="none" strike="noStrike" cap="none" dirty="0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62"/>
          <p:cNvSpPr txBox="1"/>
          <p:nvPr/>
        </p:nvSpPr>
        <p:spPr>
          <a:xfrm>
            <a:off x="10801244" y="3657600"/>
            <a:ext cx="2202423" cy="7694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fr-FR" sz="1900" b="0" i="0" u="none" strike="noStrike" cap="none" dirty="0" err="1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Other</a:t>
            </a:r>
            <a:r>
              <a:rPr lang="fr-FR" sz="1900" b="0" i="0" u="none" strike="noStrike" cap="none" dirty="0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 Sentinel </a:t>
            </a:r>
            <a:r>
              <a:rPr lang="fr-FR" sz="1900" b="0" i="0" u="none" strike="noStrike" cap="none" dirty="0" err="1">
                <a:solidFill>
                  <a:srgbClr val="292929"/>
                </a:solidFill>
                <a:latin typeface="Calibri"/>
                <a:ea typeface="Calibri"/>
                <a:cs typeface="Calibri"/>
                <a:sym typeface="Calibri"/>
              </a:rPr>
              <a:t>Nodes</a:t>
            </a:r>
            <a:endParaRPr sz="1900" b="0" i="0" u="none" strike="noStrike" cap="none" dirty="0">
              <a:solidFill>
                <a:srgbClr val="2929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30EED54-0331-4CCC-92D6-90E975E34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273" y="1737824"/>
            <a:ext cx="6249377" cy="100620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5C142F-9B4E-4A54-A3FC-A953587870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24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0EB0A1-AF98-4411-A88E-CC2394843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9" y="892297"/>
            <a:ext cx="3569201" cy="510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9579" y="3651250"/>
            <a:ext cx="3480288" cy="101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2548" y="3474361"/>
            <a:ext cx="2682540" cy="191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65"/>
          <p:cNvPicPr preferRelativeResize="0"/>
          <p:nvPr/>
        </p:nvPicPr>
        <p:blipFill rotWithShape="1">
          <a:blip r:embed="rId5">
            <a:alphaModFix/>
          </a:blip>
          <a:srcRect b="62139"/>
          <a:stretch/>
        </p:blipFill>
        <p:spPr>
          <a:xfrm>
            <a:off x="1353522" y="3390840"/>
            <a:ext cx="2600228" cy="127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91789" y="747346"/>
            <a:ext cx="1922634" cy="249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6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55451" y="747346"/>
            <a:ext cx="1978633" cy="2564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30524" y="764705"/>
            <a:ext cx="1978632" cy="2564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6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400000">
            <a:off x="-1395466" y="2048867"/>
            <a:ext cx="4677833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65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 sz="1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25</a:t>
            </a:fld>
            <a:endParaRPr sz="1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5" name="Google Shape;425;p6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43825" y="95250"/>
            <a:ext cx="5267325" cy="5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6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963730" y="5471481"/>
            <a:ext cx="1290852" cy="1642394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65"/>
          <p:cNvSpPr txBox="1"/>
          <p:nvPr/>
        </p:nvSpPr>
        <p:spPr>
          <a:xfrm>
            <a:off x="491578" y="5471481"/>
            <a:ext cx="24721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6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236779" y="5471481"/>
            <a:ext cx="1266954" cy="164239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65"/>
          <p:cNvSpPr txBox="1"/>
          <p:nvPr/>
        </p:nvSpPr>
        <p:spPr>
          <a:xfrm>
            <a:off x="4706908" y="5565283"/>
            <a:ext cx="338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Network and sampling procedure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6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503733" y="6324901"/>
            <a:ext cx="3601017" cy="951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2"/>
          <p:cNvSpPr/>
          <p:nvPr/>
        </p:nvSpPr>
        <p:spPr>
          <a:xfrm>
            <a:off x="342900" y="1933575"/>
            <a:ext cx="426720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116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-FR" sz="225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Model predicts more than 4000 links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Google Shape;370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700000">
            <a:off x="2000250" y="1162050"/>
            <a:ext cx="409575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76900" y="3667125"/>
            <a:ext cx="1333500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3175" y="152400"/>
            <a:ext cx="5686425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76900" y="5314950"/>
            <a:ext cx="1352550" cy="14001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74" name="Google Shape;374;p52"/>
          <p:cNvGraphicFramePr/>
          <p:nvPr/>
        </p:nvGraphicFramePr>
        <p:xfrm>
          <a:off x="342900" y="3762375"/>
          <a:ext cx="4819650" cy="2769900"/>
        </p:xfrm>
        <a:graphic>
          <a:graphicData uri="http://schemas.openxmlformats.org/drawingml/2006/table">
            <a:tbl>
              <a:tblPr>
                <a:noFill/>
                <a:tableStyleId>{CABE1A0C-08B7-4BF1-ADFA-1ADEAAB5A385}</a:tableStyleId>
              </a:tblPr>
              <a:tblGrid>
                <a:gridCol w="192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</a:rPr>
                        <a:t>O</a:t>
                      </a: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bserv</a:t>
                      </a: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</a:rPr>
                        <a:t>ed</a:t>
                      </a: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</a:rPr>
                        <a:t>Predicted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Liens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355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4670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Or/Dest Lidiski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171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1605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 Lidiski / Dest </a:t>
                      </a: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</a:rPr>
                        <a:t>Other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136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876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 </a:t>
                      </a: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</a:rPr>
                        <a:t>Other</a:t>
                      </a: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/ Dest Lidiski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-FR" sz="18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1245    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75" name="Google Shape;375;p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29525" y="3086100"/>
            <a:ext cx="4105275" cy="410527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2"/>
          <p:cNvSpPr/>
          <p:nvPr/>
        </p:nvSpPr>
        <p:spPr>
          <a:xfrm>
            <a:off x="568908" y="380882"/>
            <a:ext cx="6896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fr-FR" sz="2250" b="1" i="0" u="none" strike="noStrike" cap="none">
                <a:solidFill>
                  <a:srgbClr val="3699D7"/>
                </a:solidFill>
                <a:latin typeface="Lato"/>
                <a:ea typeface="Lato"/>
                <a:cs typeface="Lato"/>
                <a:sym typeface="Lato"/>
              </a:rPr>
              <a:t>Résultats : Prédiction de liens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52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6" name="Google Shape;166;g3697db3cb34_1_0"/>
          <p:cNvGraphicFramePr/>
          <p:nvPr/>
        </p:nvGraphicFramePr>
        <p:xfrm>
          <a:off x="288752" y="3430004"/>
          <a:ext cx="11440100" cy="3689840"/>
        </p:xfrm>
        <a:graphic>
          <a:graphicData uri="http://schemas.openxmlformats.org/drawingml/2006/table">
            <a:tbl>
              <a:tblPr firstRow="1" bandRow="1">
                <a:noFill/>
                <a:tableStyleId>{BC6FEF61-7BD6-4EBC-ABF8-DB64644B52AB}</a:tableStyleId>
              </a:tblPr>
              <a:tblGrid>
                <a:gridCol w="2860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0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0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/>
                        <a:t>Super-Acute</a:t>
                      </a:r>
                      <a:endParaRPr sz="1500" u="none" strike="noStrike" cap="none"/>
                    </a:p>
                  </a:txBody>
                  <a:tcPr marL="97600" marR="97600" marT="48775" marB="48775"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/>
                        <a:t>Acute</a:t>
                      </a:r>
                      <a:endParaRPr sz="1500" u="none" strike="noStrike" cap="none"/>
                    </a:p>
                  </a:txBody>
                  <a:tcPr marL="97600" marR="97600" marT="48775" marB="48775"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/>
                        <a:t>Sub-acute</a:t>
                      </a:r>
                      <a:endParaRPr sz="1500" u="none" strike="noStrike" cap="none"/>
                    </a:p>
                  </a:txBody>
                  <a:tcPr marL="97600" marR="97600" marT="48775" marB="48775"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/>
                        <a:t>Sub-clinical</a:t>
                      </a:r>
                      <a:endParaRPr sz="1900" u="none" strike="noStrike" cap="none"/>
                    </a:p>
                  </a:txBody>
                  <a:tcPr marL="97600" marR="97600" marT="48775" marB="48775"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Incubation 3 days</a:t>
                      </a:r>
                      <a:endParaRPr sz="1900" u="none" strike="noStrike" cap="none">
                        <a:solidFill>
                          <a:srgbClr val="29292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Infection 5-6 days</a:t>
                      </a:r>
                      <a:endParaRPr sz="1900" u="none" strike="noStrike" cap="none">
                        <a:solidFill>
                          <a:srgbClr val="292929"/>
                        </a:solidFill>
                      </a:endParaRPr>
                    </a:p>
                  </a:txBody>
                  <a:tcPr marL="97600" marR="97600" marT="48775" marB="4877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Incubation 5-6 days</a:t>
                      </a:r>
                      <a:endParaRPr sz="1900" u="none" strike="noStrike" cap="none">
                        <a:solidFill>
                          <a:srgbClr val="29292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Infection 5-10 days</a:t>
                      </a:r>
                      <a:endParaRPr sz="1900" u="none" strike="noStrike" cap="none">
                        <a:solidFill>
                          <a:srgbClr val="292929"/>
                        </a:solidFill>
                      </a:endParaRPr>
                    </a:p>
                  </a:txBody>
                  <a:tcPr marL="97600" marR="97600" marT="48775" marB="4877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Incubation 5 days</a:t>
                      </a:r>
                      <a:endParaRPr sz="1900" u="none" strike="noStrike" cap="none">
                        <a:solidFill>
                          <a:srgbClr val="29292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Infection 1-2 days</a:t>
                      </a:r>
                      <a:endParaRPr sz="1900" u="none" strike="noStrike" cap="none">
                        <a:solidFill>
                          <a:srgbClr val="292929"/>
                        </a:solidFill>
                      </a:endParaRPr>
                    </a:p>
                  </a:txBody>
                  <a:tcPr marL="97600" marR="97600" marT="48775" marB="4877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Duration 10-15 days</a:t>
                      </a:r>
                      <a:endParaRPr sz="1900" u="none" strike="noStrike" cap="none">
                        <a:solidFill>
                          <a:srgbClr val="292929"/>
                        </a:solidFill>
                      </a:endParaRPr>
                    </a:p>
                  </a:txBody>
                  <a:tcPr marL="97600" marR="97600" marT="48775" marB="4877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Mostly Goats  4-12 Months old</a:t>
                      </a:r>
                      <a:endParaRPr sz="1900" u="none" strike="noStrike" cap="none">
                        <a:solidFill>
                          <a:srgbClr val="292929"/>
                        </a:solidFill>
                      </a:endParaRPr>
                    </a:p>
                  </a:txBody>
                  <a:tcPr marL="97600" marR="97600" marT="48775" marB="4877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All species</a:t>
                      </a:r>
                      <a:endParaRPr sz="1900" u="none" strike="noStrike" cap="none">
                        <a:solidFill>
                          <a:srgbClr val="292929"/>
                        </a:solidFill>
                      </a:endParaRPr>
                    </a:p>
                  </a:txBody>
                  <a:tcPr marL="97600" marR="97600" marT="48775" marB="4877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All species</a:t>
                      </a:r>
                      <a:endParaRPr sz="1900" u="none" strike="noStrike" cap="none">
                        <a:solidFill>
                          <a:srgbClr val="292929"/>
                        </a:solidFill>
                      </a:endParaRPr>
                    </a:p>
                  </a:txBody>
                  <a:tcPr marL="97600" marR="97600" marT="48775" marB="4877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Sahelian Sheep</a:t>
                      </a:r>
                      <a:endParaRPr sz="1900" u="none" strike="noStrike" cap="none">
                        <a:solidFill>
                          <a:srgbClr val="292929"/>
                        </a:solidFill>
                      </a:endParaRPr>
                    </a:p>
                  </a:txBody>
                  <a:tcPr marL="97600" marR="97600" marT="48775" marB="4877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High Fever</a:t>
                      </a:r>
                      <a:endParaRPr sz="1500" u="none" strike="noStrike" cap="none">
                        <a:solidFill>
                          <a:srgbClr val="29292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Mucosa Congestion</a:t>
                      </a:r>
                      <a:endParaRPr sz="1500" u="none" strike="noStrike" cap="none">
                        <a:solidFill>
                          <a:srgbClr val="29292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Ocular discharge</a:t>
                      </a:r>
                      <a:endParaRPr sz="1900" u="none" strike="noStrike" cap="none">
                        <a:solidFill>
                          <a:srgbClr val="292929"/>
                        </a:solidFill>
                      </a:endParaRPr>
                    </a:p>
                  </a:txBody>
                  <a:tcPr marL="97600" marR="97600" marT="48775" marB="4877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High fever </a:t>
                      </a:r>
                      <a:endParaRPr sz="1500" u="none" strike="noStrike" cap="none">
                        <a:solidFill>
                          <a:srgbClr val="29292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Congestion</a:t>
                      </a:r>
                      <a:endParaRPr sz="1500" u="none" strike="noStrike" cap="none">
                        <a:solidFill>
                          <a:srgbClr val="29292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Bloody diarrhea</a:t>
                      </a:r>
                      <a:endParaRPr sz="1900" u="none" strike="noStrike" cap="none">
                        <a:solidFill>
                          <a:srgbClr val="29292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Oral lesions</a:t>
                      </a:r>
                      <a:endParaRPr sz="1900" u="none" strike="noStrike" cap="none">
                        <a:solidFill>
                          <a:srgbClr val="29292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Possible abortions</a:t>
                      </a:r>
                      <a:endParaRPr sz="1500" u="none" strike="noStrike" cap="none">
                        <a:solidFill>
                          <a:srgbClr val="292929"/>
                        </a:solidFill>
                      </a:endParaRPr>
                    </a:p>
                  </a:txBody>
                  <a:tcPr marL="97600" marR="97600" marT="48775" marB="4877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Fever (39°-40°)</a:t>
                      </a:r>
                      <a:endParaRPr sz="1500" u="none" strike="noStrike" cap="none">
                        <a:solidFill>
                          <a:srgbClr val="29292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Other symptoms unnoticed</a:t>
                      </a:r>
                      <a:endParaRPr sz="1900" u="none" strike="noStrike" cap="none">
                        <a:solidFill>
                          <a:srgbClr val="292929"/>
                        </a:solidFill>
                      </a:endParaRPr>
                    </a:p>
                  </a:txBody>
                  <a:tcPr marL="97600" marR="97600" marT="48775" marB="4877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No clinical symptom, detected by serological analysis</a:t>
                      </a:r>
                      <a:endParaRPr sz="1900" u="none" strike="noStrike" cap="none">
                        <a:solidFill>
                          <a:srgbClr val="292929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Open doors to other infection</a:t>
                      </a:r>
                      <a:endParaRPr sz="1500" u="none" strike="noStrike" cap="none">
                        <a:solidFill>
                          <a:srgbClr val="292929"/>
                        </a:solidFill>
                      </a:endParaRPr>
                    </a:p>
                  </a:txBody>
                  <a:tcPr marL="97600" marR="97600" marT="48775" marB="4877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~90% Mortality</a:t>
                      </a:r>
                      <a:endParaRPr sz="1900" u="none" strike="noStrike" cap="none">
                        <a:solidFill>
                          <a:srgbClr val="292929"/>
                        </a:solidFill>
                      </a:endParaRPr>
                    </a:p>
                  </a:txBody>
                  <a:tcPr marL="97600" marR="97600" marT="48775" marB="4877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~70-80% Mortality</a:t>
                      </a:r>
                      <a:endParaRPr sz="1900" u="none" strike="noStrike" cap="none">
                        <a:solidFill>
                          <a:srgbClr val="292929"/>
                        </a:solidFill>
                      </a:endParaRPr>
                    </a:p>
                  </a:txBody>
                  <a:tcPr marL="97600" marR="97600" marT="48775" marB="4877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~No mortality</a:t>
                      </a:r>
                      <a:endParaRPr sz="1900" u="none" strike="noStrike" cap="none">
                        <a:solidFill>
                          <a:srgbClr val="292929"/>
                        </a:solidFill>
                      </a:endParaRPr>
                    </a:p>
                  </a:txBody>
                  <a:tcPr marL="97600" marR="97600" marT="48775" marB="4877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fr-FR" sz="1900" u="none" strike="noStrike" cap="none">
                          <a:solidFill>
                            <a:srgbClr val="292929"/>
                          </a:solidFill>
                        </a:rPr>
                        <a:t>No mortality</a:t>
                      </a:r>
                      <a:endParaRPr sz="1900" u="none" strike="noStrike" cap="none">
                        <a:solidFill>
                          <a:srgbClr val="292929"/>
                        </a:solidFill>
                      </a:endParaRPr>
                    </a:p>
                  </a:txBody>
                  <a:tcPr marL="97600" marR="97600" marT="48775" marB="4877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7" name="Google Shape;167;g3697db3cb34_1_0"/>
          <p:cNvSpPr txBox="1"/>
          <p:nvPr/>
        </p:nvSpPr>
        <p:spPr>
          <a:xfrm>
            <a:off x="0" y="842650"/>
            <a:ext cx="6179400" cy="14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68300" marR="0" lvl="0" indent="-3683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fr-FR" sz="2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Transmitted through close contact</a:t>
            </a:r>
            <a:endParaRPr sz="20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68300" marR="0" lvl="0" indent="-3683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fr-FR" sz="2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Seasonal character: Demography ; Mobility</a:t>
            </a:r>
            <a:endParaRPr sz="2000" b="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68300" marR="0" lvl="0" indent="-3683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lang="fr-FR"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Vaccine exists but Logistical Constraints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g3697db3cb34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8301" y="133239"/>
            <a:ext cx="2297723" cy="1533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697db3cb34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1012" y="842662"/>
            <a:ext cx="2524414" cy="168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3697db3cb34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91308" y="1748488"/>
            <a:ext cx="2407105" cy="1600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1747B8C-C56C-49B0-9985-988F8E52B0CC}"/>
              </a:ext>
            </a:extLst>
          </p:cNvPr>
          <p:cNvGrpSpPr/>
          <p:nvPr/>
        </p:nvGrpSpPr>
        <p:grpSpPr>
          <a:xfrm>
            <a:off x="7924275" y="2228432"/>
            <a:ext cx="4988098" cy="5148022"/>
            <a:chOff x="7924275" y="2228432"/>
            <a:chExt cx="4988098" cy="5148022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6E403698-F68E-40DF-BDC7-CB4018BD722B}"/>
                </a:ext>
              </a:extLst>
            </p:cNvPr>
            <p:cNvSpPr/>
            <p:nvPr/>
          </p:nvSpPr>
          <p:spPr>
            <a:xfrm>
              <a:off x="8077200" y="3949700"/>
              <a:ext cx="3676650" cy="21032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b="1" dirty="0"/>
                <a:t>Fear/Rage/</a:t>
              </a:r>
              <a:r>
                <a:rPr lang="fr-FR" sz="1800" b="1" dirty="0" err="1"/>
                <a:t>Skepticism</a:t>
              </a:r>
              <a:endParaRPr lang="fr-FR" sz="1800" b="1" dirty="0"/>
            </a:p>
            <a:p>
              <a:pPr algn="ctr"/>
              <a:r>
                <a:rPr lang="fr-FR" sz="1600" dirty="0"/>
                <a:t>Use/ Abuse of </a:t>
              </a:r>
              <a:r>
                <a:rPr lang="fr-FR" sz="1600" dirty="0" err="1"/>
                <a:t>centrality</a:t>
              </a:r>
              <a:r>
                <a:rPr lang="fr-FR" sz="1600" dirty="0"/>
                <a:t> </a:t>
              </a:r>
              <a:r>
                <a:rPr lang="fr-FR" sz="1600" dirty="0" err="1"/>
                <a:t>measures</a:t>
              </a:r>
              <a:r>
                <a:rPr lang="fr-FR" sz="1600" dirty="0"/>
                <a:t> in Risk </a:t>
              </a:r>
              <a:r>
                <a:rPr lang="fr-FR" sz="1600" dirty="0" err="1"/>
                <a:t>Analysis</a:t>
              </a:r>
              <a:r>
                <a:rPr lang="fr-FR" sz="1600" dirty="0"/>
                <a:t>? </a:t>
              </a:r>
            </a:p>
            <a:p>
              <a:pPr algn="ctr"/>
              <a:r>
                <a:rPr lang="fr-FR" sz="1600" dirty="0"/>
                <a:t>Do </a:t>
              </a:r>
              <a:r>
                <a:rPr lang="fr-FR" sz="1600" dirty="0" err="1"/>
                <a:t>they</a:t>
              </a:r>
              <a:r>
                <a:rPr lang="fr-FR" sz="1600" dirty="0"/>
                <a:t> tell the </a:t>
              </a:r>
              <a:r>
                <a:rPr lang="fr-FR" sz="1600" dirty="0" err="1"/>
                <a:t>whole</a:t>
              </a:r>
              <a:r>
                <a:rPr lang="fr-FR" sz="1600" dirty="0"/>
                <a:t> story? 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D1F80B8-465A-4590-BEFA-93F3CD02B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29366" y="2228432"/>
              <a:ext cx="2093535" cy="1646042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08F99E66-8798-4839-ABEB-E09A81480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4275" y="5094439"/>
              <a:ext cx="3420351" cy="2282015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38FF8D3-589A-4333-9239-7BE1D1198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44626" y="2589329"/>
              <a:ext cx="1567747" cy="2242141"/>
            </a:xfrm>
            <a:prstGeom prst="rect">
              <a:avLst/>
            </a:prstGeom>
          </p:spPr>
        </p:pic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5F6A3B55-69AB-4F66-AB39-24D866948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475" y="40628"/>
            <a:ext cx="12124200" cy="100620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Personal</a:t>
            </a:r>
            <a:r>
              <a:rPr lang="fr-FR" dirty="0"/>
              <a:t> motivations (</a:t>
            </a:r>
            <a:r>
              <a:rPr lang="fr-FR" dirty="0" err="1"/>
              <a:t>mobility</a:t>
            </a:r>
            <a:r>
              <a:rPr lang="fr-FR" dirty="0"/>
              <a:t> in West </a:t>
            </a:r>
            <a:r>
              <a:rPr lang="fr-FR" dirty="0" err="1"/>
              <a:t>Africa</a:t>
            </a:r>
            <a:r>
              <a:rPr lang="fr-FR" dirty="0"/>
              <a:t>)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4AD1148-24BF-4065-BAB6-35740195EF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3</a:t>
            </a:fld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FE83E477-08E2-44FE-B436-4D24CB5FAE15}"/>
              </a:ext>
            </a:extLst>
          </p:cNvPr>
          <p:cNvGrpSpPr/>
          <p:nvPr/>
        </p:nvGrpSpPr>
        <p:grpSpPr>
          <a:xfrm>
            <a:off x="91317" y="2756305"/>
            <a:ext cx="4201283" cy="3221417"/>
            <a:chOff x="91317" y="2756305"/>
            <a:chExt cx="4201283" cy="322141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8F54696-10E2-44F5-A9B7-A135BED45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317" y="2756305"/>
              <a:ext cx="1695060" cy="1802590"/>
            </a:xfrm>
            <a:prstGeom prst="rect">
              <a:avLst/>
            </a:prstGeom>
          </p:spPr>
        </p:pic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2F782ECE-3E48-4BC8-B9A9-AA0EE2830827}"/>
                </a:ext>
              </a:extLst>
            </p:cNvPr>
            <p:cNvSpPr/>
            <p:nvPr/>
          </p:nvSpPr>
          <p:spPr>
            <a:xfrm>
              <a:off x="838200" y="3874474"/>
              <a:ext cx="3454400" cy="2103248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b="1" dirty="0" err="1"/>
                <a:t>Envy</a:t>
              </a:r>
              <a:endParaRPr lang="fr-FR" sz="1800" b="1" dirty="0"/>
            </a:p>
            <a:p>
              <a:pPr algn="ctr"/>
              <a:r>
                <a:rPr lang="fr-FR" sz="1600" dirty="0"/>
                <a:t>Cutting Edge Simulation </a:t>
              </a:r>
              <a:r>
                <a:rPr lang="fr-FR" sz="1600" dirty="0" err="1"/>
                <a:t>tools</a:t>
              </a:r>
              <a:r>
                <a:rPr lang="fr-FR" sz="1600" dirty="0"/>
                <a:t> </a:t>
              </a:r>
              <a:r>
                <a:rPr lang="fr-FR" sz="1600" dirty="0" err="1"/>
                <a:t>coupling</a:t>
              </a:r>
              <a:r>
                <a:rPr lang="fr-FR" sz="1600" dirty="0"/>
                <a:t> </a:t>
              </a:r>
              <a:r>
                <a:rPr lang="fr-FR" sz="1600" dirty="0" err="1"/>
                <a:t>Mobility</a:t>
              </a:r>
              <a:r>
                <a:rPr lang="fr-FR" sz="1600" dirty="0"/>
                <a:t> and </a:t>
              </a:r>
              <a:r>
                <a:rPr lang="fr-FR" sz="1600" dirty="0" err="1"/>
                <a:t>Epidemics</a:t>
              </a:r>
              <a:r>
                <a:rPr lang="fr-FR" sz="1600" dirty="0"/>
                <a:t> to </a:t>
              </a:r>
              <a:r>
                <a:rPr lang="fr-FR" sz="1600" dirty="0" err="1"/>
                <a:t>inform</a:t>
              </a:r>
              <a:r>
                <a:rPr lang="fr-FR" sz="1600" dirty="0"/>
                <a:t> surveillance </a:t>
              </a:r>
              <a:r>
                <a:rPr lang="fr-FR" sz="1600" dirty="0" err="1"/>
                <a:t>activities</a:t>
              </a:r>
              <a:endParaRPr lang="fr-FR" sz="1600" dirty="0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67EB2AF-F296-4B3B-95C2-8397A339DDA4}"/>
              </a:ext>
            </a:extLst>
          </p:cNvPr>
          <p:cNvGrpSpPr/>
          <p:nvPr/>
        </p:nvGrpSpPr>
        <p:grpSpPr>
          <a:xfrm>
            <a:off x="2944900" y="1181255"/>
            <a:ext cx="4757650" cy="2259471"/>
            <a:chOff x="2944900" y="1181255"/>
            <a:chExt cx="4757650" cy="225947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6D669A0-F3FB-4CB4-B361-E5778558A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44900" y="1181255"/>
              <a:ext cx="1613160" cy="2062214"/>
            </a:xfrm>
            <a:prstGeom prst="rect">
              <a:avLst/>
            </a:prstGeom>
          </p:spPr>
        </p:pic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CB4CD884-C089-495E-A059-D78CF0B02702}"/>
                </a:ext>
              </a:extLst>
            </p:cNvPr>
            <p:cNvSpPr/>
            <p:nvPr/>
          </p:nvSpPr>
          <p:spPr>
            <a:xfrm>
              <a:off x="4292600" y="1382902"/>
              <a:ext cx="3409950" cy="2057824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b="1" dirty="0" err="1"/>
                <a:t>Sadness</a:t>
              </a:r>
              <a:endParaRPr lang="fr-FR" sz="1800" b="1" dirty="0"/>
            </a:p>
            <a:p>
              <a:pPr algn="ctr"/>
              <a:r>
                <a:rPr lang="fr-FR" sz="1600" dirty="0"/>
                <a:t>Data </a:t>
              </a:r>
              <a:r>
                <a:rPr lang="fr-FR" sz="1600" dirty="0" err="1"/>
                <a:t>quality</a:t>
              </a:r>
              <a:r>
                <a:rPr lang="fr-FR" sz="1600" dirty="0"/>
                <a:t> and </a:t>
              </a:r>
              <a:r>
                <a:rPr lang="fr-FR" sz="1600" dirty="0" err="1"/>
                <a:t>availability</a:t>
              </a:r>
              <a:r>
                <a:rPr lang="fr-FR" sz="1600" dirty="0"/>
                <a:t>: </a:t>
              </a:r>
            </a:p>
            <a:p>
              <a:pPr algn="ctr"/>
              <a:r>
                <a:rPr lang="fr-FR" sz="1600" dirty="0" err="1"/>
                <a:t>Difficult</a:t>
              </a:r>
              <a:r>
                <a:rPr lang="fr-FR" sz="1600" dirty="0"/>
                <a:t> to </a:t>
              </a:r>
              <a:r>
                <a:rPr lang="fr-FR" sz="1600" dirty="0" err="1"/>
                <a:t>collect</a:t>
              </a:r>
              <a:r>
                <a:rPr lang="fr-FR" sz="1600" dirty="0"/>
                <a:t>;</a:t>
              </a:r>
            </a:p>
            <a:p>
              <a:pPr algn="ctr"/>
              <a:r>
                <a:rPr lang="fr-FR" sz="1600" dirty="0"/>
                <a:t> </a:t>
              </a:r>
              <a:r>
                <a:rPr lang="fr-FR" sz="1600" dirty="0" err="1"/>
                <a:t>limited</a:t>
              </a:r>
              <a:r>
                <a:rPr lang="fr-FR" sz="1600" dirty="0"/>
                <a:t> in time and </a:t>
              </a:r>
              <a:r>
                <a:rPr lang="fr-FR" sz="1600" dirty="0" err="1"/>
                <a:t>space</a:t>
              </a:r>
              <a:r>
                <a:rPr lang="fr-FR" sz="1600" dirty="0"/>
                <a:t>;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9239996-3ED8-49DE-B529-FD9E8EA1F004}"/>
              </a:ext>
            </a:extLst>
          </p:cNvPr>
          <p:cNvGrpSpPr/>
          <p:nvPr/>
        </p:nvGrpSpPr>
        <p:grpSpPr>
          <a:xfrm>
            <a:off x="4378325" y="3657600"/>
            <a:ext cx="3613150" cy="3616972"/>
            <a:chOff x="4378325" y="3657600"/>
            <a:chExt cx="3613150" cy="361697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87B1D01-A6BC-494D-B3CF-4D1518A97973}"/>
                </a:ext>
              </a:extLst>
            </p:cNvPr>
            <p:cNvSpPr/>
            <p:nvPr/>
          </p:nvSpPr>
          <p:spPr>
            <a:xfrm>
              <a:off x="4378325" y="3657600"/>
              <a:ext cx="3613150" cy="20578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dirty="0" err="1">
                  <a:solidFill>
                    <a:schemeClr val="bg2"/>
                  </a:solidFill>
                </a:rPr>
                <a:t>What</a:t>
              </a:r>
              <a:r>
                <a:rPr lang="fr-FR" sz="1800" dirty="0">
                  <a:solidFill>
                    <a:schemeClr val="bg2"/>
                  </a:solidFill>
                </a:rPr>
                <a:t> Can </a:t>
              </a:r>
              <a:r>
                <a:rPr lang="fr-FR" sz="1800" dirty="0" err="1">
                  <a:solidFill>
                    <a:schemeClr val="bg2"/>
                  </a:solidFill>
                </a:rPr>
                <a:t>be</a:t>
              </a:r>
              <a:r>
                <a:rPr lang="fr-FR" sz="1800" dirty="0">
                  <a:solidFill>
                    <a:schemeClr val="bg2"/>
                  </a:solidFill>
                </a:rPr>
                <a:t> </a:t>
              </a:r>
              <a:r>
                <a:rPr lang="fr-FR" sz="1800" dirty="0" err="1">
                  <a:solidFill>
                    <a:schemeClr val="bg2"/>
                  </a:solidFill>
                </a:rPr>
                <a:t>done</a:t>
              </a:r>
              <a:r>
                <a:rPr lang="fr-FR" sz="1800" dirty="0">
                  <a:solidFill>
                    <a:schemeClr val="bg2"/>
                  </a:solidFill>
                </a:rPr>
                <a:t> </a:t>
              </a:r>
              <a:r>
                <a:rPr lang="fr-FR" sz="1800" dirty="0" err="1">
                  <a:solidFill>
                    <a:schemeClr val="bg2"/>
                  </a:solidFill>
                </a:rPr>
                <a:t>with</a:t>
              </a:r>
              <a:r>
                <a:rPr lang="fr-FR" sz="1800" dirty="0">
                  <a:solidFill>
                    <a:schemeClr val="bg2"/>
                  </a:solidFill>
                </a:rPr>
                <a:t> </a:t>
              </a:r>
              <a:r>
                <a:rPr lang="fr-FR" sz="1800" dirty="0" err="1">
                  <a:solidFill>
                    <a:schemeClr val="bg2"/>
                  </a:solidFill>
                </a:rPr>
                <a:t>this</a:t>
              </a:r>
              <a:r>
                <a:rPr lang="fr-FR" sz="1800" dirty="0">
                  <a:solidFill>
                    <a:schemeClr val="bg2"/>
                  </a:solidFill>
                </a:rPr>
                <a:t> data?</a:t>
              </a:r>
            </a:p>
            <a:p>
              <a:pPr algn="ctr"/>
              <a:r>
                <a:rPr lang="fr-FR" sz="1800" dirty="0" err="1">
                  <a:solidFill>
                    <a:schemeClr val="bg2"/>
                  </a:solidFill>
                </a:rPr>
                <a:t>What</a:t>
              </a:r>
              <a:r>
                <a:rPr lang="fr-FR" sz="1800" dirty="0">
                  <a:solidFill>
                    <a:schemeClr val="bg2"/>
                  </a:solidFill>
                </a:rPr>
                <a:t> are the limitations?</a:t>
              </a:r>
            </a:p>
            <a:p>
              <a:pPr algn="ctr"/>
              <a:r>
                <a:rPr lang="fr-FR" sz="1800" dirty="0">
                  <a:solidFill>
                    <a:schemeClr val="bg2"/>
                  </a:solidFill>
                </a:rPr>
                <a:t>How to optimise surveillance and data collection?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8A3D6AF-A9DA-48DE-9846-62B86DBD6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832" r="23451"/>
            <a:stretch/>
          </p:blipFill>
          <p:spPr>
            <a:xfrm>
              <a:off x="5411815" y="5665876"/>
              <a:ext cx="1393244" cy="1608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288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1fa49457ba02015_418" descr="a close up of a goat 's face with bahhhhh written on the bottom right (Provided by Tenor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1338" y="0"/>
            <a:ext cx="5648475" cy="7049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1fa49457ba02015_418"/>
          <p:cNvSpPr txBox="1"/>
          <p:nvPr/>
        </p:nvSpPr>
        <p:spPr>
          <a:xfrm>
            <a:off x="1675650" y="5654300"/>
            <a:ext cx="10133700" cy="1209000"/>
          </a:xfrm>
          <a:prstGeom prst="rect">
            <a:avLst/>
          </a:prstGeom>
          <a:solidFill>
            <a:srgbClr val="F2DF3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fr-FR" sz="6600" b="0" i="0" u="none" strike="noStrike" cap="none">
                <a:solidFill>
                  <a:srgbClr val="292929"/>
                </a:solidFill>
                <a:latin typeface="Open Sans"/>
                <a:ea typeface="Open Sans"/>
                <a:cs typeface="Open Sans"/>
                <a:sym typeface="Open Sans"/>
              </a:rPr>
              <a:t>Sorry, YOU GOAT SICK</a:t>
            </a:r>
            <a:endParaRPr sz="7000" b="0" i="0" u="none" strike="noStrike" cap="none">
              <a:solidFill>
                <a:srgbClr val="29292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161;g1fa49457ba02015_422">
            <a:extLst>
              <a:ext uri="{FF2B5EF4-FFF2-40B4-BE49-F238E27FC236}">
                <a16:creationId xmlns:a16="http://schemas.microsoft.com/office/drawing/2014/main" id="{8D1A1DEA-8912-4AB3-A465-B0DB393A226E}"/>
              </a:ext>
            </a:extLst>
          </p:cNvPr>
          <p:cNvSpPr txBox="1">
            <a:spLocks/>
          </p:cNvSpPr>
          <p:nvPr/>
        </p:nvSpPr>
        <p:spPr>
          <a:xfrm>
            <a:off x="85232" y="265224"/>
            <a:ext cx="3596106" cy="2135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50" tIns="48775" rIns="97550" bIns="48775" anchor="t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100"/>
              <a:buFont typeface="PT Sans Narrow"/>
              <a:buNone/>
              <a:defRPr sz="51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100"/>
              <a:buFont typeface="PT Sans Narrow"/>
              <a:buNone/>
              <a:defRPr sz="51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100"/>
              <a:buFont typeface="PT Sans Narrow"/>
              <a:buNone/>
              <a:defRPr sz="51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100"/>
              <a:buFont typeface="PT Sans Narrow"/>
              <a:buNone/>
              <a:defRPr sz="51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100"/>
              <a:buFont typeface="PT Sans Narrow"/>
              <a:buNone/>
              <a:defRPr sz="51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100"/>
              <a:buFont typeface="PT Sans Narrow"/>
              <a:buNone/>
              <a:defRPr sz="51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100"/>
              <a:buFont typeface="PT Sans Narrow"/>
              <a:buNone/>
              <a:defRPr sz="51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100"/>
              <a:buFont typeface="PT Sans Narrow"/>
              <a:buNone/>
              <a:defRPr sz="51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100"/>
              <a:buFont typeface="PT Sans Narrow"/>
              <a:buNone/>
              <a:defRPr sz="51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pPr>
              <a:buSzPct val="74509"/>
              <a:buFont typeface="Trebuchet MS"/>
              <a:buNone/>
            </a:pPr>
            <a:r>
              <a:rPr lang="fr-FR"/>
              <a:t>Peste des Petits Ruminants (PPR)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g1fa49457ba02015_422"/>
          <p:cNvGrpSpPr/>
          <p:nvPr/>
        </p:nvGrpSpPr>
        <p:grpSpPr>
          <a:xfrm>
            <a:off x="4706688" y="3206555"/>
            <a:ext cx="4500489" cy="3254651"/>
            <a:chOff x="3990477" y="3048001"/>
            <a:chExt cx="4217100" cy="3051140"/>
          </a:xfrm>
        </p:grpSpPr>
        <p:pic>
          <p:nvPicPr>
            <p:cNvPr id="136" name="Google Shape;136;g1fa49457ba02015_4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421663" y="3048001"/>
              <a:ext cx="3354860" cy="1746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g1fa49457ba02015_422"/>
            <p:cNvSpPr txBox="1"/>
            <p:nvPr/>
          </p:nvSpPr>
          <p:spPr>
            <a:xfrm>
              <a:off x="3990477" y="4794741"/>
              <a:ext cx="4217100" cy="130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550" tIns="48775" rIns="97550" bIns="487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fr-FR" sz="2100" b="0" i="0" u="none" strike="noStrike" cap="none">
                  <a:solidFill>
                    <a:srgbClr val="0F5494"/>
                  </a:solidFill>
                  <a:latin typeface="Calibri"/>
                  <a:ea typeface="Calibri"/>
                  <a:cs typeface="Calibri"/>
                  <a:sym typeface="Calibri"/>
                </a:rPr>
                <a:t>Disease affecting domestic small ruminants (goats and sheep)</a:t>
              </a:r>
              <a:endPara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fr-FR" sz="2100" b="0" i="0" u="none" strike="noStrike" cap="none">
                  <a:solidFill>
                    <a:srgbClr val="0F5494"/>
                  </a:solidFill>
                  <a:latin typeface="Calibri"/>
                  <a:ea typeface="Calibri"/>
                  <a:cs typeface="Calibri"/>
                  <a:sym typeface="Calibri"/>
                </a:rPr>
                <a:t>Direct Contact Infectious –Susceptible Animals</a:t>
              </a:r>
              <a:endParaRPr sz="2100" b="0" i="0" u="none" strike="noStrike" cap="none">
                <a:solidFill>
                  <a:srgbClr val="0F549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Google Shape;138;g1fa49457ba02015_422"/>
          <p:cNvGrpSpPr/>
          <p:nvPr/>
        </p:nvGrpSpPr>
        <p:grpSpPr>
          <a:xfrm>
            <a:off x="8283535" y="1151802"/>
            <a:ext cx="4659740" cy="5453134"/>
            <a:chOff x="7761933" y="1079781"/>
            <a:chExt cx="4366323" cy="5112153"/>
          </a:xfrm>
        </p:grpSpPr>
        <p:grpSp>
          <p:nvGrpSpPr>
            <p:cNvPr id="139" name="Google Shape;139;g1fa49457ba02015_422"/>
            <p:cNvGrpSpPr/>
            <p:nvPr/>
          </p:nvGrpSpPr>
          <p:grpSpPr>
            <a:xfrm>
              <a:off x="8584956" y="1079781"/>
              <a:ext cx="3543300" cy="5112153"/>
              <a:chOff x="8584956" y="1079781"/>
              <a:chExt cx="3543300" cy="5112153"/>
            </a:xfrm>
          </p:grpSpPr>
          <p:grpSp>
            <p:nvGrpSpPr>
              <p:cNvPr id="140" name="Google Shape;140;g1fa49457ba02015_422"/>
              <p:cNvGrpSpPr/>
              <p:nvPr/>
            </p:nvGrpSpPr>
            <p:grpSpPr>
              <a:xfrm>
                <a:off x="9355014" y="1079781"/>
                <a:ext cx="2497018" cy="3194487"/>
                <a:chOff x="8299937" y="1275588"/>
                <a:chExt cx="2497018" cy="3194487"/>
              </a:xfrm>
            </p:grpSpPr>
            <p:pic>
              <p:nvPicPr>
                <p:cNvPr id="141" name="Google Shape;141;g1fa49457ba02015_42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8299937" y="1275588"/>
                  <a:ext cx="2497018" cy="177241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2" name="Google Shape;142;g1fa49457ba02015_422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8758657" y="3372667"/>
                  <a:ext cx="1804948" cy="109740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43" name="Google Shape;143;g1fa49457ba02015_422"/>
              <p:cNvSpPr txBox="1"/>
              <p:nvPr/>
            </p:nvSpPr>
            <p:spPr>
              <a:xfrm>
                <a:off x="8584956" y="4598934"/>
                <a:ext cx="3543300" cy="159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7550" tIns="48775" rIns="97550" bIns="487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600"/>
                  <a:buFont typeface="Arial"/>
                  <a:buNone/>
                </a:pPr>
                <a:r>
                  <a:rPr lang="fr-FR" sz="2600" b="0" i="0" u="none" strike="noStrike" cap="none">
                    <a:solidFill>
                      <a:srgbClr val="0F5494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Cattle immunological response but not transmission (cul de sac)</a:t>
                </a:r>
                <a:endParaRPr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600"/>
                  <a:buFont typeface="Arial"/>
                  <a:buNone/>
                </a:pPr>
                <a:r>
                  <a:rPr lang="fr-FR" sz="2600" b="0" i="0" u="none" strike="noStrike" cap="none">
                    <a:solidFill>
                      <a:srgbClr val="0F5494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Pigs: can transmit</a:t>
                </a:r>
                <a:endParaRPr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44" name="Google Shape;144;g1fa49457ba02015_422"/>
            <p:cNvCxnSpPr/>
            <p:nvPr/>
          </p:nvCxnSpPr>
          <p:spPr>
            <a:xfrm rot="10800000" flipH="1">
              <a:off x="7761933" y="2056120"/>
              <a:ext cx="1482000" cy="1348200"/>
            </a:xfrm>
            <a:prstGeom prst="straightConnector1">
              <a:avLst/>
            </a:prstGeom>
            <a:noFill/>
            <a:ln w="76200" cap="flat" cmpd="sng">
              <a:solidFill>
                <a:srgbClr val="BD4B48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145" name="Google Shape;145;g1fa49457ba02015_422"/>
          <p:cNvGrpSpPr/>
          <p:nvPr/>
        </p:nvGrpSpPr>
        <p:grpSpPr>
          <a:xfrm>
            <a:off x="206316" y="3265351"/>
            <a:ext cx="4893050" cy="3742375"/>
            <a:chOff x="193324" y="3061171"/>
            <a:chExt cx="4584942" cy="3508367"/>
          </a:xfrm>
        </p:grpSpPr>
        <p:grpSp>
          <p:nvGrpSpPr>
            <p:cNvPr id="146" name="Google Shape;146;g1fa49457ba02015_422"/>
            <p:cNvGrpSpPr/>
            <p:nvPr/>
          </p:nvGrpSpPr>
          <p:grpSpPr>
            <a:xfrm>
              <a:off x="193324" y="3061171"/>
              <a:ext cx="3658473" cy="3508367"/>
              <a:chOff x="193324" y="3061171"/>
              <a:chExt cx="3658473" cy="3508367"/>
            </a:xfrm>
          </p:grpSpPr>
          <p:grpSp>
            <p:nvGrpSpPr>
              <p:cNvPr id="147" name="Google Shape;147;g1fa49457ba02015_422"/>
              <p:cNvGrpSpPr/>
              <p:nvPr/>
            </p:nvGrpSpPr>
            <p:grpSpPr>
              <a:xfrm>
                <a:off x="193324" y="4274113"/>
                <a:ext cx="3392941" cy="2295425"/>
                <a:chOff x="702896" y="3551115"/>
                <a:chExt cx="4204908" cy="2584938"/>
              </a:xfrm>
            </p:grpSpPr>
            <p:pic>
              <p:nvPicPr>
                <p:cNvPr id="148" name="Google Shape;148;g1fa49457ba02015_422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702896" y="4091354"/>
                  <a:ext cx="1974461" cy="2044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9" name="Google Shape;149;g1fa49457ba02015_422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2667524" y="3551115"/>
                  <a:ext cx="2240280" cy="25849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50" name="Google Shape;150;g1fa49457ba02015_422"/>
              <p:cNvSpPr txBox="1"/>
              <p:nvPr/>
            </p:nvSpPr>
            <p:spPr>
              <a:xfrm>
                <a:off x="272197" y="3061171"/>
                <a:ext cx="3579600" cy="121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7550" tIns="48775" rIns="97550" bIns="487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600"/>
                  <a:buFont typeface="Arial"/>
                  <a:buNone/>
                </a:pPr>
                <a:r>
                  <a:rPr lang="fr-FR" sz="2600" b="0" i="0" u="none" strike="noStrike" cap="none">
                    <a:solidFill>
                      <a:srgbClr val="0F5494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Camels susceptible and symptomatic: Possible long distance vectors</a:t>
                </a:r>
                <a:endParaRPr sz="2600" b="0" i="0" u="none" strike="noStrike" cap="none">
                  <a:solidFill>
                    <a:srgbClr val="0F549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51" name="Google Shape;151;g1fa49457ba02015_422"/>
            <p:cNvCxnSpPr/>
            <p:nvPr/>
          </p:nvCxnSpPr>
          <p:spPr>
            <a:xfrm flipH="1">
              <a:off x="3596866" y="4086225"/>
              <a:ext cx="1181400" cy="300000"/>
            </a:xfrm>
            <a:prstGeom prst="straightConnector1">
              <a:avLst/>
            </a:prstGeom>
            <a:noFill/>
            <a:ln w="76200" cap="flat" cmpd="sng">
              <a:solidFill>
                <a:srgbClr val="BD4B48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152" name="Google Shape;152;g1fa49457ba02015_422"/>
          <p:cNvGrpSpPr/>
          <p:nvPr/>
        </p:nvGrpSpPr>
        <p:grpSpPr>
          <a:xfrm>
            <a:off x="93602" y="1247448"/>
            <a:ext cx="9419073" cy="2383940"/>
            <a:chOff x="87708" y="1169446"/>
            <a:chExt cx="8825968" cy="2234874"/>
          </a:xfrm>
        </p:grpSpPr>
        <p:grpSp>
          <p:nvGrpSpPr>
            <p:cNvPr id="153" name="Google Shape;153;g1fa49457ba02015_422"/>
            <p:cNvGrpSpPr/>
            <p:nvPr/>
          </p:nvGrpSpPr>
          <p:grpSpPr>
            <a:xfrm>
              <a:off x="87708" y="1169446"/>
              <a:ext cx="8825968" cy="1668451"/>
              <a:chOff x="87708" y="1169446"/>
              <a:chExt cx="8825968" cy="1668451"/>
            </a:xfrm>
          </p:grpSpPr>
          <p:grpSp>
            <p:nvGrpSpPr>
              <p:cNvPr id="154" name="Google Shape;154;g1fa49457ba02015_422"/>
              <p:cNvGrpSpPr/>
              <p:nvPr/>
            </p:nvGrpSpPr>
            <p:grpSpPr>
              <a:xfrm>
                <a:off x="87708" y="1169446"/>
                <a:ext cx="4690558" cy="1668451"/>
                <a:chOff x="87708" y="1169446"/>
                <a:chExt cx="4690558" cy="1668451"/>
              </a:xfrm>
            </p:grpSpPr>
            <p:pic>
              <p:nvPicPr>
                <p:cNvPr id="155" name="Google Shape;155;g1fa49457ba02015_422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87708" y="1195755"/>
                  <a:ext cx="1570891" cy="157089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6" name="Google Shape;156;g1fa49457ba02015_422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658599" y="1169446"/>
                  <a:ext cx="1593081" cy="159308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7" name="Google Shape;157;g1fa49457ba02015_42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>
                  <a:off x="3321185" y="1215082"/>
                  <a:ext cx="1457081" cy="162281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58" name="Google Shape;158;g1fa49457ba02015_422"/>
                <p:cNvSpPr/>
                <p:nvPr/>
              </p:nvSpPr>
              <p:spPr>
                <a:xfrm>
                  <a:off x="1658599" y="2321169"/>
                  <a:ext cx="474900" cy="1758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rgbClr val="000000">
                      <a:alpha val="34509"/>
                    </a:srgbClr>
                  </a:outerShdw>
                </a:effectLst>
              </p:spPr>
              <p:txBody>
                <a:bodyPr spcFirstLastPara="1" wrap="square" lIns="97550" tIns="48775" rIns="97550" bIns="4877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endParaRPr sz="19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9" name="Google Shape;159;g1fa49457ba02015_422"/>
              <p:cNvSpPr txBox="1"/>
              <p:nvPr/>
            </p:nvSpPr>
            <p:spPr>
              <a:xfrm>
                <a:off x="5227576" y="1254410"/>
                <a:ext cx="3686100" cy="121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7550" tIns="48775" rIns="97550" bIns="487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600"/>
                  <a:buFont typeface="Arial"/>
                  <a:buNone/>
                </a:pPr>
                <a:r>
                  <a:rPr lang="fr-FR" sz="2600" b="0" i="0" u="none" strike="noStrike" cap="none">
                    <a:solidFill>
                      <a:srgbClr val="0F5494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Water buffalo, antilopes, gazelles can be infected: Possible reservoir??</a:t>
                </a:r>
                <a:endParaRPr sz="2600" b="0" i="0" u="none" strike="noStrike" cap="none">
                  <a:solidFill>
                    <a:srgbClr val="0F549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60" name="Google Shape;160;g1fa49457ba02015_422"/>
            <p:cNvCxnSpPr/>
            <p:nvPr/>
          </p:nvCxnSpPr>
          <p:spPr>
            <a:xfrm rot="10800000">
              <a:off x="5876517" y="2795920"/>
              <a:ext cx="0" cy="608400"/>
            </a:xfrm>
            <a:prstGeom prst="straightConnector1">
              <a:avLst/>
            </a:prstGeom>
            <a:noFill/>
            <a:ln w="76200" cap="flat" cmpd="sng">
              <a:solidFill>
                <a:srgbClr val="BD4B48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161" name="Google Shape;161;g1fa49457ba02015_422"/>
          <p:cNvSpPr txBox="1">
            <a:spLocks noGrp="1"/>
          </p:cNvSpPr>
          <p:nvPr>
            <p:ph type="title" idx="4294967295"/>
          </p:nvPr>
        </p:nvSpPr>
        <p:spPr>
          <a:xfrm>
            <a:off x="3158632" y="-10"/>
            <a:ext cx="9174300" cy="7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50" tIns="48775" rIns="97550" bIns="4877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4509"/>
              <a:buFont typeface="Trebuchet MS"/>
              <a:buNone/>
            </a:pPr>
            <a:r>
              <a:rPr lang="fr-FR" dirty="0"/>
              <a:t>Peste des Petits Ruminants (PPR)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697db3cb34_1_16"/>
          <p:cNvSpPr txBox="1"/>
          <p:nvPr/>
        </p:nvSpPr>
        <p:spPr>
          <a:xfrm>
            <a:off x="-1" y="5385003"/>
            <a:ext cx="5121900" cy="1930200"/>
          </a:xfrm>
          <a:prstGeom prst="rect">
            <a:avLst/>
          </a:prstGeom>
          <a:solidFill>
            <a:schemeClr val="lt1"/>
          </a:solidFill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50" tIns="48775" rIns="97550" bIns="48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600" b="0" i="0" u="none" strike="noStrike" cap="none">
                <a:solidFill>
                  <a:srgbClr val="292929"/>
                </a:solidFill>
                <a:latin typeface="Trebuchet MS"/>
                <a:ea typeface="Trebuchet MS"/>
                <a:cs typeface="Trebuchet MS"/>
                <a:sym typeface="Trebuchet MS"/>
              </a:rPr>
              <a:t>Not anymore an African Disease : </a:t>
            </a:r>
            <a:endParaRPr sz="2600" b="0" i="0" u="none" strike="noStrike" cap="none">
              <a:solidFill>
                <a:srgbClr val="29292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fr-FR" sz="2600" b="0" i="0" u="none" strike="noStrike" cap="none">
                <a:solidFill>
                  <a:srgbClr val="292929"/>
                </a:solidFill>
                <a:latin typeface="Trebuchet MS"/>
                <a:ea typeface="Trebuchet MS"/>
                <a:cs typeface="Trebuchet MS"/>
                <a:sym typeface="Trebuchet MS"/>
              </a:rPr>
              <a:t>2018: Bulgaria</a:t>
            </a:r>
            <a:endParaRPr sz="2600" b="0" i="0" u="none" strike="noStrike" cap="none">
              <a:solidFill>
                <a:srgbClr val="29292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fr-FR" sz="2600" b="0" i="0" u="none" strike="noStrike" cap="none">
                <a:solidFill>
                  <a:srgbClr val="292929"/>
                </a:solidFill>
                <a:latin typeface="Trebuchet MS"/>
                <a:ea typeface="Trebuchet MS"/>
                <a:cs typeface="Trebuchet MS"/>
                <a:sym typeface="Trebuchet MS"/>
              </a:rPr>
              <a:t>2024: Greece Romania</a:t>
            </a:r>
            <a:endParaRPr sz="2600" b="0" i="0" u="none" strike="noStrike" cap="none">
              <a:solidFill>
                <a:srgbClr val="29292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fr-FR" sz="2600" b="0" i="0" u="none" strike="noStrike" cap="none">
                <a:solidFill>
                  <a:srgbClr val="292929"/>
                </a:solidFill>
                <a:latin typeface="Trebuchet MS"/>
                <a:ea typeface="Trebuchet MS"/>
                <a:cs typeface="Trebuchet MS"/>
                <a:sym typeface="Trebuchet MS"/>
              </a:rPr>
              <a:t>2025: Hungary</a:t>
            </a:r>
            <a:endParaRPr sz="2600" b="0" i="0" u="none" strike="noStrike" cap="none">
              <a:solidFill>
                <a:srgbClr val="29292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g3697db3cb34_1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647" y="27536"/>
            <a:ext cx="6973930" cy="493399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3697db3cb34_1_16"/>
          <p:cNvSpPr txBox="1"/>
          <p:nvPr/>
        </p:nvSpPr>
        <p:spPr>
          <a:xfrm>
            <a:off x="5257736" y="4138698"/>
            <a:ext cx="17196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50" tIns="48775" rIns="97550" bIns="48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O. Mthallah, 2022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8" name="Google Shape;178;g3697db3cb34_1_16"/>
          <p:cNvGrpSpPr/>
          <p:nvPr/>
        </p:nvGrpSpPr>
        <p:grpSpPr>
          <a:xfrm>
            <a:off x="7317599" y="573975"/>
            <a:ext cx="5693545" cy="6474247"/>
            <a:chOff x="6383079" y="449714"/>
            <a:chExt cx="5335031" cy="6069417"/>
          </a:xfrm>
        </p:grpSpPr>
        <p:pic>
          <p:nvPicPr>
            <p:cNvPr id="179" name="Google Shape;179;g3697db3cb34_1_16"/>
            <p:cNvPicPr preferRelativeResize="0"/>
            <p:nvPr/>
          </p:nvPicPr>
          <p:blipFill rotWithShape="1">
            <a:blip r:embed="rId4">
              <a:alphaModFix/>
            </a:blip>
            <a:srcRect l="-210" t="-39387" b="-15988"/>
            <a:stretch/>
          </p:blipFill>
          <p:spPr>
            <a:xfrm>
              <a:off x="6383079" y="4192651"/>
              <a:ext cx="5335031" cy="2326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" name="Google Shape;180;g3697db3cb34_1_16"/>
            <p:cNvSpPr txBox="1"/>
            <p:nvPr/>
          </p:nvSpPr>
          <p:spPr>
            <a:xfrm>
              <a:off x="6383151" y="449714"/>
              <a:ext cx="5334900" cy="40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550" tIns="48775" rIns="97550" bIns="487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Arial"/>
                <a:buNone/>
              </a:pPr>
              <a:r>
                <a:rPr lang="fr-FR" sz="2600" b="0" i="0" u="none" strike="noStrike" cap="none">
                  <a:solidFill>
                    <a:srgbClr val="29292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DISEASE + MOBILITY=</a:t>
              </a:r>
              <a:endParaRPr sz="2600" b="0" i="0" u="none" strike="noStrike" cap="none">
                <a:solidFill>
                  <a:srgbClr val="292929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Arial"/>
                <a:buNone/>
              </a:pPr>
              <a:r>
                <a:rPr lang="fr-FR" sz="2600" b="0" i="0" u="none" strike="noStrike" cap="none">
                  <a:solidFill>
                    <a:srgbClr val="29292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EXPANSION WOLRDWIDE</a:t>
              </a:r>
              <a:endParaRPr sz="2600" b="0" i="0" u="none" strike="noStrike" cap="none">
                <a:solidFill>
                  <a:srgbClr val="292929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Arial"/>
                <a:buNone/>
              </a:pPr>
              <a:endParaRPr sz="2600" b="0" i="0" u="none" strike="noStrike" cap="none">
                <a:solidFill>
                  <a:srgbClr val="292929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Arial"/>
                <a:buNone/>
              </a:pPr>
              <a:r>
                <a:rPr lang="fr-FR" sz="2600" b="0" i="0" u="none" strike="noStrike" cap="none">
                  <a:solidFill>
                    <a:srgbClr val="29292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 billion animal at risks </a:t>
              </a:r>
              <a:endParaRPr sz="1500" b="0" i="0" u="none" strike="noStrike" cap="non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Arial"/>
                <a:buNone/>
              </a:pPr>
              <a:r>
                <a:rPr lang="fr-FR" sz="2600" b="0" i="0" u="none" strike="noStrike" cap="none">
                  <a:solidFill>
                    <a:srgbClr val="29292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Several millions households at risk</a:t>
              </a:r>
              <a:endParaRPr sz="1900" b="0" i="0" u="none" strike="noStrike" cap="none">
                <a:solidFill>
                  <a:srgbClr val="292929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-FR" sz="2400" b="0" i="0" u="none" strike="noStrike" cap="none">
                  <a:solidFill>
                    <a:srgbClr val="29292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Economic Losses: 1.2-1.7 billion US $</a:t>
              </a:r>
              <a:endParaRPr sz="2400" b="0" i="0" u="none" strike="noStrike" cap="none">
                <a:solidFill>
                  <a:srgbClr val="292929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292929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-FR" sz="2400" b="0" i="0" u="none" strike="noStrike" cap="none">
                  <a:solidFill>
                    <a:srgbClr val="29292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Eradication by 2030</a:t>
              </a:r>
              <a:endParaRPr sz="2400" b="0" i="0" u="none" strike="noStrike" cap="non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3810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SzPts val="2400"/>
                <a:buFont typeface="Trebuchet MS"/>
                <a:buChar char="●"/>
              </a:pPr>
              <a:r>
                <a:rPr lang="fr-FR" sz="2400" b="0" i="0" u="none" strike="noStrike" cap="none">
                  <a:solidFill>
                    <a:srgbClr val="29292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Importance surveillance (risk based)</a:t>
              </a:r>
              <a:endParaRPr sz="2400" b="0" i="0" u="none" strike="noStrike" cap="non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3810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SzPts val="2400"/>
                <a:buFont typeface="Trebuchet MS"/>
                <a:buChar char="●"/>
              </a:pPr>
              <a:r>
                <a:rPr lang="fr-FR" sz="2400" b="0" i="0" u="none" strike="noStrike" cap="none">
                  <a:solidFill>
                    <a:srgbClr val="29292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Vaccination main tool for control</a:t>
              </a:r>
              <a:endParaRPr sz="2400" b="0" i="0" u="none" strike="noStrike" cap="non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3810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2929"/>
                </a:buClr>
                <a:buSzPts val="2400"/>
                <a:buFont typeface="Trebuchet MS"/>
                <a:buChar char="●"/>
              </a:pPr>
              <a:r>
                <a:rPr lang="fr-FR" sz="2400" b="1" i="0" u="none" strike="noStrike" cap="none">
                  <a:solidFill>
                    <a:srgbClr val="29292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Need to adapt to local context </a:t>
              </a:r>
              <a:endParaRPr sz="2400" b="1" i="0" u="none" strike="noStrike" cap="non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6175" y="1315150"/>
            <a:ext cx="6904975" cy="48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2"/>
          <p:cNvSpPr/>
          <p:nvPr/>
        </p:nvSpPr>
        <p:spPr>
          <a:xfrm>
            <a:off x="0" y="926125"/>
            <a:ext cx="5901300" cy="5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400"/>
              <a:buFont typeface="Trebuchet MS"/>
              <a:buChar char="•"/>
            </a:pPr>
            <a:r>
              <a:rPr lang="fr-FR" sz="2400" b="1">
                <a:solidFill>
                  <a:srgbClr val="292929"/>
                </a:solidFill>
                <a:latin typeface="Trebuchet MS"/>
                <a:ea typeface="Trebuchet MS"/>
                <a:cs typeface="Trebuchet MS"/>
                <a:sym typeface="Trebuchet MS"/>
              </a:rPr>
              <a:t>Mobility:</a:t>
            </a:r>
            <a:r>
              <a:rPr lang="fr-FR" sz="2400" b="1" i="0" u="none" strike="noStrike" cap="none">
                <a:solidFill>
                  <a:srgbClr val="292929"/>
                </a:solidFill>
                <a:latin typeface="Trebuchet MS"/>
                <a:ea typeface="Trebuchet MS"/>
                <a:cs typeface="Trebuchet MS"/>
                <a:sym typeface="Trebuchet MS"/>
              </a:rPr>
              <a:t>One of the pivotal activities in the area  for economic and production reasons</a:t>
            </a:r>
            <a:endParaRPr sz="2400" b="1" i="0" u="none" strike="noStrike" cap="none">
              <a:solidFill>
                <a:srgbClr val="29292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400"/>
              <a:buFont typeface="Trebuchet MS"/>
              <a:buChar char="○"/>
            </a:pPr>
            <a:r>
              <a:rPr lang="fr-FR" sz="2400" b="1" i="0" u="none" strike="noStrike" cap="none">
                <a:solidFill>
                  <a:srgbClr val="292929"/>
                </a:solidFill>
                <a:latin typeface="Trebuchet MS"/>
                <a:ea typeface="Trebuchet MS"/>
                <a:cs typeface="Trebuchet MS"/>
                <a:sym typeface="Trebuchet MS"/>
              </a:rPr>
              <a:t>Transhumance</a:t>
            </a:r>
            <a:r>
              <a:rPr lang="fr-FR" sz="2400" b="0" i="0" u="none" strike="noStrike" cap="none">
                <a:solidFill>
                  <a:srgbClr val="292929"/>
                </a:solidFill>
                <a:latin typeface="Trebuchet MS"/>
                <a:ea typeface="Trebuchet MS"/>
                <a:cs typeface="Trebuchet MS"/>
                <a:sym typeface="Trebuchet MS"/>
              </a:rPr>
              <a:t> : animal production, seasonal: looking for better grazing areas and/or to avoid damages to harvesting. Lasts several months (6-9) and could be international. </a:t>
            </a:r>
            <a:endParaRPr sz="2400" b="0" i="0" u="none" strike="noStrike" cap="none">
              <a:solidFill>
                <a:srgbClr val="2929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400"/>
              <a:buFont typeface="Trebuchet MS"/>
              <a:buChar char="○"/>
            </a:pPr>
            <a:r>
              <a:rPr lang="fr-FR" sz="2400" b="1" i="0" u="none" strike="noStrike" cap="none">
                <a:solidFill>
                  <a:srgbClr val="292929"/>
                </a:solidFill>
                <a:latin typeface="Trebuchet MS"/>
                <a:ea typeface="Trebuchet MS"/>
                <a:cs typeface="Trebuchet MS"/>
                <a:sym typeface="Trebuchet MS"/>
              </a:rPr>
              <a:t>Trade</a:t>
            </a:r>
            <a:r>
              <a:rPr lang="fr-FR" sz="2400" b="0" i="0" u="none" strike="noStrike" cap="none">
                <a:solidFill>
                  <a:srgbClr val="292929"/>
                </a:solidFill>
                <a:latin typeface="Trebuchet MS"/>
                <a:ea typeface="Trebuchet MS"/>
                <a:cs typeface="Trebuchet MS"/>
                <a:sym typeface="Trebuchet MS"/>
              </a:rPr>
              <a:t>: Solid market hierarchy; International and driven by religious and social events</a:t>
            </a:r>
            <a:endParaRPr sz="2400" b="0" i="0" u="none" strike="noStrike" cap="none">
              <a:solidFill>
                <a:srgbClr val="29292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400"/>
              <a:buFont typeface="Trebuchet MS"/>
              <a:buChar char="•"/>
            </a:pPr>
            <a:r>
              <a:rPr lang="fr-FR" sz="2400" b="0" i="0" u="none" strike="noStrike" cap="none">
                <a:solidFill>
                  <a:srgbClr val="292929"/>
                </a:solidFill>
                <a:latin typeface="Arimo"/>
                <a:ea typeface="Arimo"/>
                <a:cs typeface="Arimo"/>
                <a:sym typeface="Arimo"/>
              </a:rPr>
              <a:t>Complex phenomena at different spatial and time scales</a:t>
            </a:r>
            <a:endParaRPr sz="2400" b="0" i="0" u="none" strike="noStrike" cap="none">
              <a:solidFill>
                <a:srgbClr val="29292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400"/>
              <a:buFont typeface="Arimo"/>
              <a:buChar char="•"/>
            </a:pPr>
            <a:r>
              <a:rPr lang="fr-FR" sz="2400" b="0" i="0" u="none" strike="noStrike" cap="none">
                <a:solidFill>
                  <a:srgbClr val="292929"/>
                </a:solidFill>
                <a:latin typeface="Arimo"/>
                <a:ea typeface="Arimo"/>
                <a:cs typeface="Arimo"/>
                <a:sym typeface="Arimo"/>
              </a:rPr>
              <a:t>Possibility of integrating region </a:t>
            </a:r>
            <a:endParaRPr sz="2400" b="0" i="0" u="none" strike="noStrike" cap="none">
              <a:solidFill>
                <a:srgbClr val="29292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292929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87" name="Google Shape;187;p12"/>
          <p:cNvSpPr txBox="1">
            <a:spLocks noGrp="1"/>
          </p:cNvSpPr>
          <p:nvPr>
            <p:ph type="sldNum" idx="12"/>
          </p:nvPr>
        </p:nvSpPr>
        <p:spPr>
          <a:xfrm>
            <a:off x="12055601" y="6632131"/>
            <a:ext cx="780900" cy="5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  <p:sp>
        <p:nvSpPr>
          <p:cNvPr id="188" name="Google Shape;188;p12"/>
          <p:cNvSpPr txBox="1">
            <a:spLocks noGrp="1"/>
          </p:cNvSpPr>
          <p:nvPr>
            <p:ph type="title"/>
          </p:nvPr>
        </p:nvSpPr>
        <p:spPr>
          <a:xfrm>
            <a:off x="614498" y="83349"/>
            <a:ext cx="12124200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75" tIns="130075" rIns="130075" bIns="13007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fr-FR"/>
              <a:t>Context: Animal Mobility in Sub Saharan Africa</a:t>
            </a:r>
            <a:endParaRPr/>
          </a:p>
        </p:txBody>
      </p:sp>
      <p:sp>
        <p:nvSpPr>
          <p:cNvPr id="189" name="Google Shape;189;p12"/>
          <p:cNvSpPr txBox="1"/>
          <p:nvPr/>
        </p:nvSpPr>
        <p:spPr>
          <a:xfrm>
            <a:off x="6473925" y="2762100"/>
            <a:ext cx="5737800" cy="1932300"/>
          </a:xfrm>
          <a:prstGeom prst="rect">
            <a:avLst/>
          </a:prstGeom>
          <a:solidFill>
            <a:srgbClr val="F2DF3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400"/>
              <a:buFont typeface="Trebuchet MS"/>
              <a:buChar char="•"/>
            </a:pPr>
            <a:r>
              <a:rPr lang="fr-FR" sz="2400" b="1">
                <a:solidFill>
                  <a:srgbClr val="292929"/>
                </a:solidFill>
                <a:latin typeface="Trebuchet MS"/>
                <a:ea typeface="Trebuchet MS"/>
                <a:cs typeface="Trebuchet MS"/>
                <a:sym typeface="Trebuchet MS"/>
              </a:rPr>
              <a:t>Mobility: one of the main factors contributing to diffusion of FAST diseases</a:t>
            </a:r>
            <a:endParaRPr sz="2400" b="1">
              <a:solidFill>
                <a:srgbClr val="29292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2400"/>
              <a:buFont typeface="Trebuchet MS"/>
              <a:buChar char="•"/>
            </a:pPr>
            <a:r>
              <a:rPr lang="fr-FR" sz="2400" b="1">
                <a:solidFill>
                  <a:srgbClr val="292929"/>
                </a:solidFill>
                <a:latin typeface="Trebuchet MS"/>
                <a:ea typeface="Trebuchet MS"/>
                <a:cs typeface="Trebuchet MS"/>
                <a:sym typeface="Trebuchet MS"/>
              </a:rPr>
              <a:t>Few data collected, centralised and harmonised (although..)</a:t>
            </a:r>
            <a:endParaRPr sz="2400" b="1">
              <a:solidFill>
                <a:srgbClr val="292929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97db3cb34_1_167"/>
          <p:cNvSpPr txBox="1">
            <a:spLocks noGrp="1"/>
          </p:cNvSpPr>
          <p:nvPr>
            <p:ph type="title"/>
          </p:nvPr>
        </p:nvSpPr>
        <p:spPr>
          <a:xfrm>
            <a:off x="1293225" y="12596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9215"/>
              <a:buNone/>
            </a:pPr>
            <a:r>
              <a:rPr lang="fr-FR"/>
              <a:t>Nigerian Situation</a:t>
            </a:r>
            <a:endParaRPr/>
          </a:p>
        </p:txBody>
      </p:sp>
      <p:sp>
        <p:nvSpPr>
          <p:cNvPr id="196" name="Google Shape;196;g3697db3cb34_1_167"/>
          <p:cNvSpPr txBox="1">
            <a:spLocks noGrp="1"/>
          </p:cNvSpPr>
          <p:nvPr>
            <p:ph type="body" idx="1"/>
          </p:nvPr>
        </p:nvSpPr>
        <p:spPr>
          <a:xfrm>
            <a:off x="0" y="774600"/>
            <a:ext cx="6513900" cy="24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35306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ct val="100000"/>
              <a:buChar char="●"/>
            </a:pPr>
            <a:r>
              <a:rPr lang="fr-FR"/>
              <a:t>More than 20 Mil heads of Small ruminants</a:t>
            </a:r>
            <a:endParaRPr/>
          </a:p>
          <a:p>
            <a:pPr marL="457200" lvl="0" indent="-3530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-FR"/>
              <a:t>No Infrastructure, animals sold alive </a:t>
            </a:r>
            <a:endParaRPr/>
          </a:p>
          <a:p>
            <a:pPr marL="457200" lvl="0" indent="-3530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-FR"/>
              <a:t>PPR endemic with seasonal outbreaks (beginning dry season)</a:t>
            </a:r>
            <a:endParaRPr/>
          </a:p>
          <a:p>
            <a:pPr marL="457200" lvl="0" indent="-3530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-FR"/>
              <a:t>Problem Vaccination Coverage</a:t>
            </a:r>
            <a:endParaRPr/>
          </a:p>
          <a:p>
            <a:pPr marL="457200" lvl="0" indent="-3530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r-FR"/>
              <a:t>No mobility data collection and centralized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1700"/>
              </a:spcAft>
              <a:buSzPct val="142857"/>
              <a:buNone/>
            </a:pPr>
            <a:endParaRPr/>
          </a:p>
        </p:txBody>
      </p:sp>
      <p:sp>
        <p:nvSpPr>
          <p:cNvPr id="197" name="Google Shape;197;g3697db3cb34_1_1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 sz="1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fld>
            <a:endParaRPr sz="1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" name="Google Shape;198;g3697db3cb34_1_167"/>
          <p:cNvSpPr txBox="1">
            <a:spLocks noGrp="1"/>
          </p:cNvSpPr>
          <p:nvPr>
            <p:ph type="body" idx="2"/>
          </p:nvPr>
        </p:nvSpPr>
        <p:spPr>
          <a:xfrm>
            <a:off x="0" y="2711150"/>
            <a:ext cx="5617800" cy="43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fr-FR"/>
              <a:t>Lidiski Project</a:t>
            </a:r>
            <a:endParaRPr/>
          </a:p>
          <a:p>
            <a:pPr marL="457200" lvl="0" indent="-4064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SzPts val="2800"/>
              <a:buAutoNum type="arabicPeriod"/>
            </a:pPr>
            <a:r>
              <a:rPr lang="fr-FR"/>
              <a:t>Monitor livestock diseases (PPR and NCD) through the integration of different sources of knowledge</a:t>
            </a:r>
            <a:endParaRPr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fr-FR"/>
              <a:t>Study Area:</a:t>
            </a:r>
            <a:endParaRPr/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fr-FR"/>
              <a:t>State of Plateau</a:t>
            </a:r>
            <a:endParaRPr/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fr-FR"/>
              <a:t>State of Bauchi</a:t>
            </a:r>
            <a:endParaRPr/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fr-FR"/>
              <a:t>State of Kano</a:t>
            </a:r>
            <a:endParaRPr/>
          </a:p>
        </p:txBody>
      </p:sp>
      <p:pic>
        <p:nvPicPr>
          <p:cNvPr id="199" name="Google Shape;199;g3697db3cb34_1_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7800" y="1891375"/>
            <a:ext cx="7452574" cy="520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3697db3cb34_1_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8601" y="99976"/>
            <a:ext cx="2954524" cy="184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fa49457ba02015_526"/>
          <p:cNvSpPr txBox="1">
            <a:spLocks noGrp="1"/>
          </p:cNvSpPr>
          <p:nvPr>
            <p:ph type="title"/>
          </p:nvPr>
        </p:nvSpPr>
        <p:spPr>
          <a:xfrm>
            <a:off x="1293225" y="12596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9215"/>
              <a:buNone/>
            </a:pPr>
            <a:r>
              <a:rPr lang="fr-FR"/>
              <a:t>Our Contribution</a:t>
            </a:r>
            <a:endParaRPr/>
          </a:p>
        </p:txBody>
      </p:sp>
      <p:sp>
        <p:nvSpPr>
          <p:cNvPr id="207" name="Google Shape;207;g1fa49457ba02015_5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 sz="1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fld>
            <a:endParaRPr sz="1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" name="Google Shape;208;g1fa49457ba02015_526"/>
          <p:cNvSpPr txBox="1">
            <a:spLocks noGrp="1"/>
          </p:cNvSpPr>
          <p:nvPr>
            <p:ph type="body" idx="2"/>
          </p:nvPr>
        </p:nvSpPr>
        <p:spPr>
          <a:xfrm>
            <a:off x="127375" y="708300"/>
            <a:ext cx="6366300" cy="6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2800"/>
              <a:buAutoNum type="arabicPeriod"/>
            </a:pPr>
            <a:r>
              <a:rPr lang="fr-FR"/>
              <a:t>Missing Mobility data-&gt; Reconstruct network in Lidiski area</a:t>
            </a:r>
            <a:endParaRPr/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fr-FR"/>
              <a:t>Data Collection</a:t>
            </a:r>
            <a:endParaRPr/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fr-FR"/>
              <a:t>Network Analysis</a:t>
            </a:r>
            <a:endParaRPr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fr-FR"/>
              <a:t>Optimise resources-&gt;Tools to identify area at risk and control</a:t>
            </a:r>
            <a:endParaRPr/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fr-FR"/>
              <a:t>Identification of Sentinel Nodes</a:t>
            </a:r>
            <a:endParaRPr/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fr-FR"/>
              <a:t>Vaccination Strategies</a:t>
            </a:r>
            <a:endParaRPr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fr-FR"/>
              <a:t>Assess reliability of results</a:t>
            </a:r>
            <a:endParaRPr/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fr-FR"/>
              <a:t>Network reconstruction</a:t>
            </a:r>
            <a:endParaRPr/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fr-FR"/>
              <a:t>Impact of missing links</a:t>
            </a:r>
            <a:endParaRPr/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fr-FR"/>
              <a:t>Inform next collection data</a:t>
            </a:r>
            <a:endParaRPr/>
          </a:p>
        </p:txBody>
      </p:sp>
      <p:pic>
        <p:nvPicPr>
          <p:cNvPr id="209" name="Google Shape;209;g1fa49457ba02015_5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0500" y="2295650"/>
            <a:ext cx="7190650" cy="501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1fa49457ba02015_5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8601" y="99976"/>
            <a:ext cx="2954524" cy="184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1712</Words>
  <Application>Microsoft Office PowerPoint</Application>
  <PresentationFormat>Personnalisé</PresentationFormat>
  <Paragraphs>326</Paragraphs>
  <Slides>27</Slides>
  <Notes>24</Notes>
  <HiddenSlides>2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8" baseType="lpstr">
      <vt:lpstr>Lato</vt:lpstr>
      <vt:lpstr>Raleway</vt:lpstr>
      <vt:lpstr>PT Sans Narrow</vt:lpstr>
      <vt:lpstr>Calibri</vt:lpstr>
      <vt:lpstr>Arimo</vt:lpstr>
      <vt:lpstr>Open Sans</vt:lpstr>
      <vt:lpstr>Arial</vt:lpstr>
      <vt:lpstr>Lato Light</vt:lpstr>
      <vt:lpstr>Trebuchet MS</vt:lpstr>
      <vt:lpstr>Times New Roman</vt:lpstr>
      <vt:lpstr>Tropic</vt:lpstr>
      <vt:lpstr>Présentation PowerPoint</vt:lpstr>
      <vt:lpstr>Présentation PowerPoint</vt:lpstr>
      <vt:lpstr>Personal motivations (mobility in West Africa)</vt:lpstr>
      <vt:lpstr>Présentation PowerPoint</vt:lpstr>
      <vt:lpstr>Peste des Petits Ruminants (PPR)</vt:lpstr>
      <vt:lpstr>Présentation PowerPoint</vt:lpstr>
      <vt:lpstr>Context: Animal Mobility in Sub Saharan Africa</vt:lpstr>
      <vt:lpstr>Nigerian Situation</vt:lpstr>
      <vt:lpstr>Our Contribution</vt:lpstr>
      <vt:lpstr>Network Characteristics</vt:lpstr>
      <vt:lpstr>Network Characteristics: Who infects who?</vt:lpstr>
      <vt:lpstr>Sentinel Nodes  </vt:lpstr>
      <vt:lpstr>Présentation PowerPoint</vt:lpstr>
      <vt:lpstr>Sentinel Nodes Identification </vt:lpstr>
      <vt:lpstr>Sentinel Nodes Characteristics</vt:lpstr>
      <vt:lpstr>Are Sentinel Nodes Useful for control</vt:lpstr>
      <vt:lpstr>Results</vt:lpstr>
      <vt:lpstr>Reliability: how relaible are our results?</vt:lpstr>
      <vt:lpstr>Reliability: how strong are our results?</vt:lpstr>
      <vt:lpstr>Présentation PowerPoint</vt:lpstr>
      <vt:lpstr>Présentation PowerPoint</vt:lpstr>
      <vt:lpstr>Présentation PowerPoint</vt:lpstr>
      <vt:lpstr>Présentation PowerPoint</vt:lpstr>
      <vt:lpstr>Thank you for your attention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APOLLONI Andrea</cp:lastModifiedBy>
  <cp:revision>10</cp:revision>
  <dcterms:created xsi:type="dcterms:W3CDTF">2025-02-06T10:03:19Z</dcterms:created>
  <dcterms:modified xsi:type="dcterms:W3CDTF">2025-10-22T07:46:24Z</dcterms:modified>
</cp:coreProperties>
</file>