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7" r:id="rId2"/>
    <p:sldId id="2053" r:id="rId3"/>
    <p:sldId id="2055" r:id="rId4"/>
    <p:sldId id="349" r:id="rId5"/>
    <p:sldId id="351" r:id="rId6"/>
    <p:sldId id="2097" r:id="rId7"/>
    <p:sldId id="2098" r:id="rId8"/>
    <p:sldId id="2046" r:id="rId9"/>
    <p:sldId id="2102" r:id="rId10"/>
    <p:sldId id="2099" r:id="rId11"/>
    <p:sldId id="2101" r:id="rId12"/>
    <p:sldId id="2100" r:id="rId13"/>
    <p:sldId id="2063" r:id="rId14"/>
    <p:sldId id="2073" r:id="rId15"/>
    <p:sldId id="300" r:id="rId16"/>
    <p:sldId id="2027" r:id="rId17"/>
    <p:sldId id="2064" r:id="rId18"/>
    <p:sldId id="299" r:id="rId19"/>
    <p:sldId id="2065" r:id="rId20"/>
    <p:sldId id="2067" r:id="rId21"/>
    <p:sldId id="2068" r:id="rId22"/>
    <p:sldId id="2075" r:id="rId23"/>
    <p:sldId id="2018" r:id="rId24"/>
    <p:sldId id="2051" r:id="rId25"/>
    <p:sldId id="276" r:id="rId26"/>
    <p:sldId id="275" r:id="rId27"/>
    <p:sldId id="302" r:id="rId28"/>
    <p:sldId id="280" r:id="rId29"/>
    <p:sldId id="2113" r:id="rId30"/>
    <p:sldId id="2043" r:id="rId31"/>
    <p:sldId id="2044" r:id="rId32"/>
    <p:sldId id="2045" r:id="rId33"/>
    <p:sldId id="303" r:id="rId34"/>
    <p:sldId id="2080" r:id="rId35"/>
    <p:sldId id="2025" r:id="rId36"/>
    <p:sldId id="305" r:id="rId37"/>
    <p:sldId id="2010" r:id="rId38"/>
    <p:sldId id="2096" r:id="rId39"/>
    <p:sldId id="352" r:id="rId40"/>
    <p:sldId id="324" r:id="rId41"/>
    <p:sldId id="1994"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A8AC"/>
    <a:srgbClr val="009687"/>
    <a:srgbClr val="90C8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67"/>
    <p:restoredTop sz="88451"/>
  </p:normalViewPr>
  <p:slideViewPr>
    <p:cSldViewPr snapToGrid="0">
      <p:cViewPr>
        <p:scale>
          <a:sx n="82" d="100"/>
          <a:sy n="82" d="100"/>
        </p:scale>
        <p:origin x="144" y="6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51ABA5-66AE-B24E-B0DE-514E964C7A64}" type="datetimeFigureOut">
              <a:rPr lang="fr-FR" smtClean="0"/>
              <a:t>14/10/2025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66D16-A721-2943-A87F-6AC4DEB949A1}" type="slidenum">
              <a:rPr lang="fr-FR" smtClean="0"/>
              <a:t>‹N°›</a:t>
            </a:fld>
            <a:endParaRPr lang="fr-FR"/>
          </a:p>
        </p:txBody>
      </p:sp>
    </p:spTree>
    <p:extLst>
      <p:ext uri="{BB962C8B-B14F-4D97-AF65-F5344CB8AC3E}">
        <p14:creationId xmlns:p14="http://schemas.microsoft.com/office/powerpoint/2010/main" val="3803630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13673-5A26-00E3-AE59-C1B440570E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73D74E-BB6F-C166-686E-AF55C9019C5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2A0B58E-2A51-074C-F5A2-1C6CA1C71C2E}"/>
              </a:ext>
            </a:extLst>
          </p:cNvPr>
          <p:cNvSpPr>
            <a:spLocks noGrp="1"/>
          </p:cNvSpPr>
          <p:nvPr>
            <p:ph type="body" idx="1"/>
          </p:nvPr>
        </p:nvSpPr>
        <p:spPr/>
        <p:txBody>
          <a:bodyPr/>
          <a:lstStyle/>
          <a:p>
            <a:r>
              <a:rPr lang="fr-FR" dirty="0"/>
              <a:t>Conçu comme un cours d’introduction</a:t>
            </a:r>
          </a:p>
        </p:txBody>
      </p:sp>
      <p:sp>
        <p:nvSpPr>
          <p:cNvPr id="4" name="Espace réservé du numéro de diapositive 3">
            <a:extLst>
              <a:ext uri="{FF2B5EF4-FFF2-40B4-BE49-F238E27FC236}">
                <a16:creationId xmlns:a16="http://schemas.microsoft.com/office/drawing/2014/main" id="{172DA5B2-6D2E-6953-EF56-FEF5318D473A}"/>
              </a:ext>
            </a:extLst>
          </p:cNvPr>
          <p:cNvSpPr>
            <a:spLocks noGrp="1"/>
          </p:cNvSpPr>
          <p:nvPr>
            <p:ph type="sldNum" sz="quarter" idx="5"/>
          </p:nvPr>
        </p:nvSpPr>
        <p:spPr/>
        <p:txBody>
          <a:bodyPr/>
          <a:lstStyle/>
          <a:p>
            <a:fld id="{9FD52519-1E05-4FB4-B7B8-CCDCA5241976}" type="slidenum">
              <a:rPr lang="fr-FR" smtClean="0"/>
              <a:t>2</a:t>
            </a:fld>
            <a:endParaRPr lang="fr-FR"/>
          </a:p>
        </p:txBody>
      </p:sp>
    </p:spTree>
    <p:extLst>
      <p:ext uri="{BB962C8B-B14F-4D97-AF65-F5344CB8AC3E}">
        <p14:creationId xmlns:p14="http://schemas.microsoft.com/office/powerpoint/2010/main" val="1667279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68718-CC50-911E-79C4-5EDF2EB4044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C515EA-1A27-B9F7-F75A-A5BA841E29A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F8B70F0-A83D-2D88-9C1E-F26104E67081}"/>
              </a:ext>
            </a:extLst>
          </p:cNvPr>
          <p:cNvSpPr>
            <a:spLocks noGrp="1"/>
          </p:cNvSpPr>
          <p:nvPr>
            <p:ph type="body" idx="1"/>
          </p:nvPr>
        </p:nvSpPr>
        <p:spPr/>
        <p:txBody>
          <a:bodyPr/>
          <a:lstStyle/>
          <a:p>
            <a:r>
              <a:rPr lang="fr-FR" dirty="0"/>
              <a:t>Conçu comme un cours d’introduction</a:t>
            </a:r>
          </a:p>
        </p:txBody>
      </p:sp>
      <p:sp>
        <p:nvSpPr>
          <p:cNvPr id="4" name="Espace réservé du numéro de diapositive 3">
            <a:extLst>
              <a:ext uri="{FF2B5EF4-FFF2-40B4-BE49-F238E27FC236}">
                <a16:creationId xmlns:a16="http://schemas.microsoft.com/office/drawing/2014/main" id="{2C053B7C-E9E5-BBEE-B51F-428C17137E4D}"/>
              </a:ext>
            </a:extLst>
          </p:cNvPr>
          <p:cNvSpPr>
            <a:spLocks noGrp="1"/>
          </p:cNvSpPr>
          <p:nvPr>
            <p:ph type="sldNum" sz="quarter" idx="5"/>
          </p:nvPr>
        </p:nvSpPr>
        <p:spPr/>
        <p:txBody>
          <a:bodyPr/>
          <a:lstStyle/>
          <a:p>
            <a:fld id="{9FD52519-1E05-4FB4-B7B8-CCDCA5241976}" type="slidenum">
              <a:rPr lang="fr-FR" smtClean="0"/>
              <a:t>11</a:t>
            </a:fld>
            <a:endParaRPr lang="fr-FR"/>
          </a:p>
        </p:txBody>
      </p:sp>
    </p:spTree>
    <p:extLst>
      <p:ext uri="{BB962C8B-B14F-4D97-AF65-F5344CB8AC3E}">
        <p14:creationId xmlns:p14="http://schemas.microsoft.com/office/powerpoint/2010/main" val="1432125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0F168-145C-4614-C128-102FB13D68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C2329DB-05DA-6C4B-3FA1-6BDD7E1BDA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F672B1E-5A28-642F-15AE-AEC4AEF1DCC7}"/>
              </a:ext>
            </a:extLst>
          </p:cNvPr>
          <p:cNvSpPr>
            <a:spLocks noGrp="1"/>
          </p:cNvSpPr>
          <p:nvPr>
            <p:ph type="body" idx="1"/>
          </p:nvPr>
        </p:nvSpPr>
        <p:spPr/>
        <p:txBody>
          <a:bodyPr/>
          <a:lstStyle/>
          <a:p>
            <a:r>
              <a:rPr lang="fr-FR" dirty="0"/>
              <a:t>Conçu comme un cours d’introduction</a:t>
            </a:r>
          </a:p>
        </p:txBody>
      </p:sp>
      <p:sp>
        <p:nvSpPr>
          <p:cNvPr id="4" name="Espace réservé du numéro de diapositive 3">
            <a:extLst>
              <a:ext uri="{FF2B5EF4-FFF2-40B4-BE49-F238E27FC236}">
                <a16:creationId xmlns:a16="http://schemas.microsoft.com/office/drawing/2014/main" id="{D8D98B95-17A1-F10C-5EEF-A2386A93DC3F}"/>
              </a:ext>
            </a:extLst>
          </p:cNvPr>
          <p:cNvSpPr>
            <a:spLocks noGrp="1"/>
          </p:cNvSpPr>
          <p:nvPr>
            <p:ph type="sldNum" sz="quarter" idx="5"/>
          </p:nvPr>
        </p:nvSpPr>
        <p:spPr/>
        <p:txBody>
          <a:bodyPr/>
          <a:lstStyle/>
          <a:p>
            <a:fld id="{9FD52519-1E05-4FB4-B7B8-CCDCA5241976}" type="slidenum">
              <a:rPr lang="fr-FR" smtClean="0"/>
              <a:t>13</a:t>
            </a:fld>
            <a:endParaRPr lang="fr-FR"/>
          </a:p>
        </p:txBody>
      </p:sp>
    </p:spTree>
    <p:extLst>
      <p:ext uri="{BB962C8B-B14F-4D97-AF65-F5344CB8AC3E}">
        <p14:creationId xmlns:p14="http://schemas.microsoft.com/office/powerpoint/2010/main" val="2638194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96508-1CC6-51DD-C341-3364DDECE25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E9C946-7874-691A-9542-C40F664FEB7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1EE3FFF-190B-D018-0E0D-E8D37E07ABD6}"/>
              </a:ext>
            </a:extLst>
          </p:cNvPr>
          <p:cNvSpPr>
            <a:spLocks noGrp="1"/>
          </p:cNvSpPr>
          <p:nvPr>
            <p:ph type="body" idx="1"/>
          </p:nvPr>
        </p:nvSpPr>
        <p:spPr/>
        <p:txBody>
          <a:bodyPr/>
          <a:lstStyle/>
          <a:p>
            <a:r>
              <a:rPr lang="fr-FR" dirty="0"/>
              <a:t>Conçu comme un cours d’introduction</a:t>
            </a:r>
          </a:p>
        </p:txBody>
      </p:sp>
      <p:sp>
        <p:nvSpPr>
          <p:cNvPr id="4" name="Espace réservé du numéro de diapositive 3">
            <a:extLst>
              <a:ext uri="{FF2B5EF4-FFF2-40B4-BE49-F238E27FC236}">
                <a16:creationId xmlns:a16="http://schemas.microsoft.com/office/drawing/2014/main" id="{EC52D724-03AF-2E8B-5752-987E562CB6F6}"/>
              </a:ext>
            </a:extLst>
          </p:cNvPr>
          <p:cNvSpPr>
            <a:spLocks noGrp="1"/>
          </p:cNvSpPr>
          <p:nvPr>
            <p:ph type="sldNum" sz="quarter" idx="5"/>
          </p:nvPr>
        </p:nvSpPr>
        <p:spPr/>
        <p:txBody>
          <a:bodyPr/>
          <a:lstStyle/>
          <a:p>
            <a:fld id="{9FD52519-1E05-4FB4-B7B8-CCDCA5241976}" type="slidenum">
              <a:rPr lang="fr-FR" smtClean="0"/>
              <a:t>14</a:t>
            </a:fld>
            <a:endParaRPr lang="fr-FR"/>
          </a:p>
        </p:txBody>
      </p:sp>
    </p:spTree>
    <p:extLst>
      <p:ext uri="{BB962C8B-B14F-4D97-AF65-F5344CB8AC3E}">
        <p14:creationId xmlns:p14="http://schemas.microsoft.com/office/powerpoint/2010/main" val="2609943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4339-35F3-6EF5-D486-7BD3052A72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9FD82E9-F8D8-1BEF-D1CC-4EFB1FF3D78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A9B52BA-EF7A-C723-F8A8-98F9B6A31654}"/>
              </a:ext>
            </a:extLst>
          </p:cNvPr>
          <p:cNvSpPr>
            <a:spLocks noGrp="1"/>
          </p:cNvSpPr>
          <p:nvPr>
            <p:ph type="body" idx="1"/>
          </p:nvPr>
        </p:nvSpPr>
        <p:spPr/>
        <p:txBody>
          <a:bodyPr/>
          <a:lstStyle/>
          <a:p>
            <a:r>
              <a:rPr lang="fr-FR" dirty="0"/>
              <a:t>Conçu comme un cours d’introduction</a:t>
            </a:r>
          </a:p>
        </p:txBody>
      </p:sp>
      <p:sp>
        <p:nvSpPr>
          <p:cNvPr id="4" name="Espace réservé du numéro de diapositive 3">
            <a:extLst>
              <a:ext uri="{FF2B5EF4-FFF2-40B4-BE49-F238E27FC236}">
                <a16:creationId xmlns:a16="http://schemas.microsoft.com/office/drawing/2014/main" id="{044F66AF-4A80-93C4-CC2C-DB150D70A591}"/>
              </a:ext>
            </a:extLst>
          </p:cNvPr>
          <p:cNvSpPr>
            <a:spLocks noGrp="1"/>
          </p:cNvSpPr>
          <p:nvPr>
            <p:ph type="sldNum" sz="quarter" idx="5"/>
          </p:nvPr>
        </p:nvSpPr>
        <p:spPr/>
        <p:txBody>
          <a:bodyPr/>
          <a:lstStyle/>
          <a:p>
            <a:fld id="{9FD52519-1E05-4FB4-B7B8-CCDCA5241976}" type="slidenum">
              <a:rPr lang="fr-FR" smtClean="0"/>
              <a:t>22</a:t>
            </a:fld>
            <a:endParaRPr lang="fr-FR"/>
          </a:p>
        </p:txBody>
      </p:sp>
    </p:spTree>
    <p:extLst>
      <p:ext uri="{BB962C8B-B14F-4D97-AF65-F5344CB8AC3E}">
        <p14:creationId xmlns:p14="http://schemas.microsoft.com/office/powerpoint/2010/main" val="1259745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Brown &amp; </a:t>
            </a:r>
            <a:r>
              <a:rPr lang="fr-FR" dirty="0" err="1"/>
              <a:t>Hovmoller</a:t>
            </a:r>
            <a:r>
              <a:rPr lang="fr-FR" dirty="0"/>
              <a:t> (2002); Weber et al. (2012); Masson et al. (2019); </a:t>
            </a:r>
            <a:r>
              <a:rPr lang="fr-FR" sz="1200" i="0" dirty="0">
                <a:effectLst/>
                <a:cs typeface="Calibri" panose="020F0502020204030204" pitchFamily="34" charset="0"/>
              </a:rPr>
              <a:t>Aguilar-Vega et al. (2019)</a:t>
            </a:r>
          </a:p>
          <a:p>
            <a:endParaRPr lang="fr-FR" sz="1200" i="0" dirty="0">
              <a:effectLst/>
              <a:cs typeface="Calibri" panose="020F0502020204030204" pitchFamily="34" charset="0"/>
            </a:endParaRPr>
          </a:p>
          <a:p>
            <a:r>
              <a:rPr lang="fr-FR" sz="1200" i="0" dirty="0">
                <a:effectLst/>
                <a:cs typeface="Calibri" panose="020F0502020204030204" pitchFamily="34" charset="0"/>
              </a:rPr>
              <a:t>OK, </a:t>
            </a:r>
            <a:r>
              <a:rPr lang="fr-FR" sz="1200" i="0" dirty="0" err="1">
                <a:effectLst/>
                <a:cs typeface="Calibri" panose="020F0502020204030204" pitchFamily="34" charset="0"/>
              </a:rPr>
              <a:t>let’s</a:t>
            </a:r>
            <a:r>
              <a:rPr lang="fr-FR" sz="1200" i="0" dirty="0">
                <a:effectLst/>
                <a:cs typeface="Calibri" panose="020F0502020204030204" pitchFamily="34" charset="0"/>
              </a:rPr>
              <a:t> </a:t>
            </a:r>
            <a:r>
              <a:rPr lang="fr-FR" sz="1200" i="0" dirty="0" err="1">
                <a:effectLst/>
                <a:cs typeface="Calibri" panose="020F0502020204030204" pitchFamily="34" charset="0"/>
              </a:rPr>
              <a:t>now</a:t>
            </a:r>
            <a:r>
              <a:rPr lang="fr-FR" sz="1200" i="0" dirty="0">
                <a:effectLst/>
                <a:cs typeface="Calibri" panose="020F0502020204030204" pitchFamily="34" charset="0"/>
              </a:rPr>
              <a:t> </a:t>
            </a:r>
            <a:r>
              <a:rPr lang="fr-FR" sz="1200" i="0" dirty="0" err="1">
                <a:effectLst/>
                <a:cs typeface="Calibri" panose="020F0502020204030204" pitchFamily="34" charset="0"/>
              </a:rPr>
              <a:t>consider</a:t>
            </a:r>
            <a:r>
              <a:rPr lang="fr-FR" sz="1200" i="0" dirty="0">
                <a:effectLst/>
                <a:cs typeface="Calibri" panose="020F0502020204030204" pitchFamily="34" charset="0"/>
              </a:rPr>
              <a:t> the </a:t>
            </a:r>
            <a:r>
              <a:rPr lang="fr-FR" sz="1200" i="0" dirty="0" err="1">
                <a:effectLst/>
                <a:cs typeface="Calibri" panose="020F0502020204030204" pitchFamily="34" charset="0"/>
              </a:rPr>
              <a:t>example</a:t>
            </a:r>
            <a:r>
              <a:rPr lang="fr-FR" sz="1200" i="0" dirty="0">
                <a:effectLst/>
                <a:cs typeface="Calibri" panose="020F0502020204030204" pitchFamily="34" charset="0"/>
              </a:rPr>
              <a:t> of </a:t>
            </a:r>
            <a:r>
              <a:rPr lang="fr-FR" sz="1200" i="0" dirty="0" err="1">
                <a:effectLst/>
                <a:cs typeface="Calibri" panose="020F0502020204030204" pitchFamily="34" charset="0"/>
              </a:rPr>
              <a:t>tropospheric</a:t>
            </a:r>
            <a:r>
              <a:rPr lang="fr-FR" sz="1200" i="0" dirty="0">
                <a:effectLst/>
                <a:cs typeface="Calibri" panose="020F0502020204030204" pitchFamily="34" charset="0"/>
              </a:rPr>
              <a:t> contact networks.</a:t>
            </a:r>
          </a:p>
          <a:p>
            <a:r>
              <a:rPr lang="fr-FR" sz="1200" i="0" dirty="0" err="1">
                <a:effectLst/>
                <a:cs typeface="Calibri" panose="020F0502020204030204" pitchFamily="34" charset="0"/>
              </a:rPr>
              <a:t>What</a:t>
            </a:r>
            <a:r>
              <a:rPr lang="fr-FR" sz="1200" i="0" dirty="0">
                <a:effectLst/>
                <a:cs typeface="Calibri" panose="020F0502020204030204" pitchFamily="34" charset="0"/>
              </a:rPr>
              <a:t> </a:t>
            </a:r>
            <a:r>
              <a:rPr lang="fr-FR" sz="1200" i="0" dirty="0" err="1">
                <a:effectLst/>
                <a:cs typeface="Calibri" panose="020F0502020204030204" pitchFamily="34" charset="0"/>
              </a:rPr>
              <a:t>is</a:t>
            </a:r>
            <a:r>
              <a:rPr lang="fr-FR" sz="1200" i="0" dirty="0">
                <a:effectLst/>
                <a:cs typeface="Calibri" panose="020F0502020204030204" pitchFamily="34" charset="0"/>
              </a:rPr>
              <a:t> the </a:t>
            </a:r>
            <a:r>
              <a:rPr lang="fr-FR" sz="1200" i="0" dirty="0" err="1">
                <a:effectLst/>
                <a:cs typeface="Calibri" panose="020F0502020204030204" pitchFamily="34" charset="0"/>
              </a:rPr>
              <a:t>troposphere</a:t>
            </a:r>
            <a:r>
              <a:rPr lang="fr-FR" sz="1200" i="0" dirty="0">
                <a:effectLst/>
                <a:cs typeface="Calibri" panose="020F0502020204030204" pitchFamily="34" charset="0"/>
              </a:rPr>
              <a:t> ?</a:t>
            </a:r>
          </a:p>
          <a:p>
            <a:r>
              <a:rPr lang="fr-FR" sz="1200" i="0" dirty="0">
                <a:effectLst/>
                <a:cs typeface="Calibri" panose="020F0502020204030204" pitchFamily="34" charset="0"/>
              </a:rPr>
              <a:t>The </a:t>
            </a:r>
            <a:r>
              <a:rPr lang="fr-FR" sz="1200" i="0" dirty="0" err="1">
                <a:effectLst/>
                <a:cs typeface="Calibri" panose="020F0502020204030204" pitchFamily="34" charset="0"/>
              </a:rPr>
              <a:t>troposphere</a:t>
            </a:r>
            <a:r>
              <a:rPr lang="fr-FR" sz="1200" i="0" dirty="0">
                <a:effectLst/>
                <a:cs typeface="Calibri" panose="020F0502020204030204" pitchFamily="34" charset="0"/>
              </a:rPr>
              <a:t> </a:t>
            </a:r>
            <a:r>
              <a:rPr lang="fr-FR" sz="1200" i="0" dirty="0" err="1">
                <a:effectLst/>
                <a:cs typeface="Calibri" panose="020F0502020204030204" pitchFamily="34" charset="0"/>
              </a:rPr>
              <a:t>is</a:t>
            </a:r>
            <a:r>
              <a:rPr lang="fr-FR" sz="1200" i="0" dirty="0">
                <a:effectLst/>
                <a:cs typeface="Calibri" panose="020F0502020204030204" pitchFamily="34" charset="0"/>
              </a:rPr>
              <a:t> the </a:t>
            </a:r>
            <a:r>
              <a:rPr lang="fr-FR" sz="1200" i="0" dirty="0" err="1">
                <a:effectLst/>
                <a:cs typeface="Calibri" panose="020F0502020204030204" pitchFamily="34" charset="0"/>
              </a:rPr>
              <a:t>lower</a:t>
            </a:r>
            <a:r>
              <a:rPr lang="fr-FR" sz="1200" i="0" dirty="0">
                <a:effectLst/>
                <a:cs typeface="Calibri" panose="020F0502020204030204" pitchFamily="34" charset="0"/>
              </a:rPr>
              <a:t> layer of the </a:t>
            </a:r>
            <a:r>
              <a:rPr lang="fr-FR" sz="1200" i="0" dirty="0" err="1">
                <a:effectLst/>
                <a:cs typeface="Calibri" panose="020F0502020204030204" pitchFamily="34" charset="0"/>
              </a:rPr>
              <a:t>atmosphere</a:t>
            </a:r>
            <a:r>
              <a:rPr lang="fr-FR" sz="1200" i="0" dirty="0">
                <a:effectLst/>
                <a:cs typeface="Calibri" panose="020F0502020204030204" pitchFamily="34" charset="0"/>
              </a:rPr>
              <a:t>, </a:t>
            </a:r>
            <a:r>
              <a:rPr lang="fr-FR" sz="1200" i="0" dirty="0" err="1">
                <a:effectLst/>
                <a:cs typeface="Calibri" panose="020F0502020204030204" pitchFamily="34" charset="0"/>
              </a:rPr>
              <a:t>from</a:t>
            </a:r>
            <a:r>
              <a:rPr lang="fr-FR" sz="1200" i="0" dirty="0">
                <a:effectLst/>
                <a:cs typeface="Calibri" panose="020F0502020204030204" pitchFamily="34" charset="0"/>
              </a:rPr>
              <a:t> the </a:t>
            </a:r>
            <a:r>
              <a:rPr lang="fr-FR" sz="1200" i="0" dirty="0" err="1">
                <a:effectLst/>
                <a:cs typeface="Calibri" panose="020F0502020204030204" pitchFamily="34" charset="0"/>
              </a:rPr>
              <a:t>ground</a:t>
            </a:r>
            <a:r>
              <a:rPr lang="fr-FR" sz="1200" i="0" dirty="0">
                <a:effectLst/>
                <a:cs typeface="Calibri" panose="020F0502020204030204" pitchFamily="34" charset="0"/>
              </a:rPr>
              <a:t> to 10 to 18 km of altitude, </a:t>
            </a:r>
            <a:r>
              <a:rPr lang="fr-FR" sz="1200" i="0" dirty="0" err="1">
                <a:effectLst/>
                <a:cs typeface="Calibri" panose="020F0502020204030204" pitchFamily="34" charset="0"/>
              </a:rPr>
              <a:t>depending</a:t>
            </a:r>
            <a:r>
              <a:rPr lang="fr-FR" sz="1200" i="0" dirty="0">
                <a:effectLst/>
                <a:cs typeface="Calibri" panose="020F0502020204030204" pitchFamily="34" charset="0"/>
              </a:rPr>
              <a:t> on the latitude and the </a:t>
            </a:r>
            <a:r>
              <a:rPr lang="fr-FR" sz="1200" i="0" dirty="0" err="1">
                <a:effectLst/>
                <a:cs typeface="Calibri" panose="020F0502020204030204" pitchFamily="34" charset="0"/>
              </a:rPr>
              <a:t>season</a:t>
            </a:r>
            <a:r>
              <a:rPr lang="fr-FR" sz="1200" i="0" dirty="0">
                <a:effectLst/>
                <a:cs typeface="Calibri" panose="020F0502020204030204" pitchFamily="34" charset="0"/>
              </a:rPr>
              <a:t>, and carries a lot of </a:t>
            </a:r>
            <a:r>
              <a:rPr lang="fr-FR" sz="1200" i="0" dirty="0" err="1">
                <a:effectLst/>
                <a:cs typeface="Calibri" panose="020F0502020204030204" pitchFamily="34" charset="0"/>
              </a:rPr>
              <a:t>particles</a:t>
            </a:r>
            <a:r>
              <a:rPr lang="fr-FR" sz="1200" i="0" dirty="0">
                <a:effectLst/>
                <a:cs typeface="Calibri" panose="020F0502020204030204" pitchFamily="34" charset="0"/>
              </a:rPr>
              <a:t> and </a:t>
            </a:r>
            <a:r>
              <a:rPr lang="fr-FR" sz="1200" i="0" dirty="0" err="1">
                <a:effectLst/>
                <a:cs typeface="Calibri" panose="020F0502020204030204" pitchFamily="34" charset="0"/>
              </a:rPr>
              <a:t>small</a:t>
            </a:r>
            <a:r>
              <a:rPr lang="fr-FR" sz="1200" i="0" dirty="0">
                <a:effectLst/>
                <a:cs typeface="Calibri" panose="020F0502020204030204" pitchFamily="34" charset="0"/>
              </a:rPr>
              <a:t> </a:t>
            </a:r>
            <a:r>
              <a:rPr lang="fr-FR" sz="1200" i="0" dirty="0" err="1">
                <a:effectLst/>
                <a:cs typeface="Calibri" panose="020F0502020204030204" pitchFamily="34" charset="0"/>
              </a:rPr>
              <a:t>organisms</a:t>
            </a:r>
            <a:r>
              <a:rPr lang="fr-FR" sz="1200" i="0" dirty="0">
                <a:effectLst/>
                <a:cs typeface="Calibri" panose="020F0502020204030204" pitchFamily="34" charset="0"/>
              </a:rPr>
              <a:t> </a:t>
            </a:r>
            <a:r>
              <a:rPr lang="fr-FR" sz="1200" i="0" dirty="0" err="1">
                <a:effectLst/>
                <a:cs typeface="Calibri" panose="020F0502020204030204" pitchFamily="34" charset="0"/>
              </a:rPr>
              <a:t>we</a:t>
            </a:r>
            <a:r>
              <a:rPr lang="fr-FR" sz="1200" i="0" dirty="0">
                <a:effectLst/>
                <a:cs typeface="Calibri" panose="020F0502020204030204" pitchFamily="34" charset="0"/>
              </a:rPr>
              <a:t> are </a:t>
            </a:r>
            <a:r>
              <a:rPr lang="fr-FR" sz="1200" i="0" dirty="0" err="1">
                <a:effectLst/>
                <a:cs typeface="Calibri" panose="020F0502020204030204" pitchFamily="34" charset="0"/>
              </a:rPr>
              <a:t>interested</a:t>
            </a:r>
            <a:r>
              <a:rPr lang="fr-FR" sz="1200" i="0" dirty="0">
                <a:effectLst/>
                <a:cs typeface="Calibri" panose="020F0502020204030204" pitchFamily="34" charset="0"/>
              </a:rPr>
              <a:t> in. </a:t>
            </a:r>
          </a:p>
          <a:p>
            <a:r>
              <a:rPr lang="fr-FR" sz="1200" i="0" dirty="0" err="1">
                <a:effectLst/>
                <a:cs typeface="Calibri" panose="020F0502020204030204" pitchFamily="34" charset="0"/>
              </a:rPr>
              <a:t>These</a:t>
            </a:r>
            <a:r>
              <a:rPr lang="fr-FR" sz="1200" i="0" dirty="0">
                <a:effectLst/>
                <a:cs typeface="Calibri" panose="020F0502020204030204" pitchFamily="34" charset="0"/>
              </a:rPr>
              <a:t> </a:t>
            </a:r>
            <a:r>
              <a:rPr lang="fr-FR" sz="1200" i="0" dirty="0" err="1">
                <a:effectLst/>
                <a:cs typeface="Calibri" panose="020F0502020204030204" pitchFamily="34" charset="0"/>
              </a:rPr>
              <a:t>pictures</a:t>
            </a:r>
            <a:r>
              <a:rPr lang="fr-FR" sz="1200" i="0" dirty="0">
                <a:effectLst/>
                <a:cs typeface="Calibri" panose="020F0502020204030204" pitchFamily="34" charset="0"/>
              </a:rPr>
              <a:t> </a:t>
            </a:r>
            <a:r>
              <a:rPr lang="fr-FR" sz="1200" i="0" dirty="0" err="1">
                <a:effectLst/>
                <a:cs typeface="Calibri" panose="020F0502020204030204" pitchFamily="34" charset="0"/>
              </a:rPr>
              <a:t>illustrate</a:t>
            </a:r>
            <a:r>
              <a:rPr lang="fr-FR" sz="1200" i="0" dirty="0">
                <a:effectLst/>
                <a:cs typeface="Calibri" panose="020F0502020204030204" pitchFamily="34" charset="0"/>
              </a:rPr>
              <a:t> the transport in the </a:t>
            </a:r>
            <a:r>
              <a:rPr lang="fr-FR" sz="1200" i="0" dirty="0" err="1">
                <a:effectLst/>
                <a:cs typeface="Calibri" panose="020F0502020204030204" pitchFamily="34" charset="0"/>
              </a:rPr>
              <a:t>atmosphere</a:t>
            </a:r>
            <a:r>
              <a:rPr lang="fr-FR" sz="1200" i="0" dirty="0">
                <a:effectLst/>
                <a:cs typeface="Calibri" panose="020F0502020204030204" pitchFamily="34" charset="0"/>
              </a:rPr>
              <a:t> of </a:t>
            </a:r>
            <a:r>
              <a:rPr lang="fr-FR" sz="1200" i="0" dirty="0" err="1">
                <a:effectLst/>
                <a:cs typeface="Calibri" panose="020F0502020204030204" pitchFamily="34" charset="0"/>
              </a:rPr>
              <a:t>fungal</a:t>
            </a:r>
            <a:r>
              <a:rPr lang="fr-FR" sz="1200" i="0" dirty="0">
                <a:effectLst/>
                <a:cs typeface="Calibri" panose="020F0502020204030204" pitchFamily="34" charset="0"/>
              </a:rPr>
              <a:t> spores, </a:t>
            </a:r>
            <a:r>
              <a:rPr lang="fr-FR" sz="1200" i="0" dirty="0" err="1">
                <a:effectLst/>
                <a:cs typeface="Calibri" panose="020F0502020204030204" pitchFamily="34" charset="0"/>
              </a:rPr>
              <a:t>midges</a:t>
            </a:r>
            <a:r>
              <a:rPr lang="fr-FR" sz="1200" i="0" dirty="0">
                <a:effectLst/>
                <a:cs typeface="Calibri" panose="020F0502020204030204" pitchFamily="34" charset="0"/>
              </a:rPr>
              <a:t>, </a:t>
            </a:r>
            <a:r>
              <a:rPr lang="fr-FR" sz="1200" i="0" dirty="0" err="1">
                <a:effectLst/>
                <a:cs typeface="Calibri" panose="020F0502020204030204" pitchFamily="34" charset="0"/>
              </a:rPr>
              <a:t>volcanic</a:t>
            </a:r>
            <a:r>
              <a:rPr lang="fr-FR" sz="1200" i="0" dirty="0">
                <a:effectLst/>
                <a:cs typeface="Calibri" panose="020F0502020204030204" pitchFamily="34" charset="0"/>
              </a:rPr>
              <a:t> </a:t>
            </a:r>
            <a:r>
              <a:rPr lang="fr-FR" sz="1200" i="0" dirty="0" err="1">
                <a:effectLst/>
                <a:cs typeface="Calibri" panose="020F0502020204030204" pitchFamily="34" charset="0"/>
              </a:rPr>
              <a:t>ashes</a:t>
            </a:r>
            <a:r>
              <a:rPr lang="fr-FR" sz="1200" i="0" dirty="0">
                <a:effectLst/>
                <a:cs typeface="Calibri" panose="020F0502020204030204" pitchFamily="34" charset="0"/>
              </a:rPr>
              <a:t> but </a:t>
            </a:r>
            <a:r>
              <a:rPr lang="fr-FR" sz="1200" i="0" dirty="0" err="1">
                <a:effectLst/>
                <a:cs typeface="Calibri" panose="020F0502020204030204" pitchFamily="34" charset="0"/>
              </a:rPr>
              <a:t>also</a:t>
            </a:r>
            <a:r>
              <a:rPr lang="fr-FR" sz="1200" i="0" dirty="0">
                <a:effectLst/>
                <a:cs typeface="Calibri" panose="020F0502020204030204" pitchFamily="34" charset="0"/>
              </a:rPr>
              <a:t> radioactive </a:t>
            </a:r>
            <a:r>
              <a:rPr lang="fr-FR" sz="1200" i="0" dirty="0" err="1">
                <a:effectLst/>
                <a:cs typeface="Calibri" panose="020F0502020204030204" pitchFamily="34" charset="0"/>
              </a:rPr>
              <a:t>elements</a:t>
            </a:r>
            <a:r>
              <a:rPr lang="fr-FR" sz="1200" i="0" dirty="0">
                <a:effectLst/>
                <a:cs typeface="Calibri" panose="020F0502020204030204" pitchFamily="34" charset="0"/>
              </a:rPr>
              <a:t> </a:t>
            </a:r>
            <a:r>
              <a:rPr lang="fr-FR" sz="1200" i="0" dirty="0" err="1">
                <a:effectLst/>
                <a:cs typeface="Calibri" panose="020F0502020204030204" pitchFamily="34" charset="0"/>
              </a:rPr>
              <a:t>from</a:t>
            </a:r>
            <a:r>
              <a:rPr lang="fr-FR" sz="1200" i="0" dirty="0">
                <a:effectLst/>
                <a:cs typeface="Calibri" panose="020F0502020204030204" pitchFamily="34" charset="0"/>
              </a:rPr>
              <a:t> </a:t>
            </a:r>
            <a:r>
              <a:rPr lang="fr-FR" sz="1200" i="0" dirty="0" err="1">
                <a:effectLst/>
                <a:cs typeface="Calibri" panose="020F0502020204030204" pitchFamily="34" charset="0"/>
              </a:rPr>
              <a:t>Russia</a:t>
            </a:r>
            <a:r>
              <a:rPr lang="fr-FR" sz="1200" i="0" dirty="0">
                <a:effectLst/>
                <a:cs typeface="Calibri" panose="020F0502020204030204" pitchFamily="34" charset="0"/>
              </a:rPr>
              <a:t> to Europe</a:t>
            </a:r>
            <a:endParaRPr lang="fr-FR" dirty="0"/>
          </a:p>
        </p:txBody>
      </p:sp>
      <p:sp>
        <p:nvSpPr>
          <p:cNvPr id="4" name="Espace réservé du numéro de diapositive 3"/>
          <p:cNvSpPr>
            <a:spLocks noGrp="1"/>
          </p:cNvSpPr>
          <p:nvPr>
            <p:ph type="sldNum" sz="quarter" idx="5"/>
          </p:nvPr>
        </p:nvSpPr>
        <p:spPr/>
        <p:txBody>
          <a:bodyPr/>
          <a:lstStyle/>
          <a:p>
            <a:fld id="{CC7E6E12-EE89-3341-A99B-18A98BB887F8}" type="slidenum">
              <a:rPr lang="fr-FR" smtClean="0"/>
              <a:t>23</a:t>
            </a:fld>
            <a:endParaRPr lang="fr-FR"/>
          </a:p>
        </p:txBody>
      </p:sp>
    </p:spTree>
    <p:extLst>
      <p:ext uri="{BB962C8B-B14F-4D97-AF65-F5344CB8AC3E}">
        <p14:creationId xmlns:p14="http://schemas.microsoft.com/office/powerpoint/2010/main" val="1418173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A7F3E-30F3-CD12-CCFE-B0D4DC08CF8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E4A0FA-6E93-3031-30D4-1263349DEE9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B44256-C59B-63C2-94A8-F6C37C7BE6C3}"/>
              </a:ext>
            </a:extLst>
          </p:cNvPr>
          <p:cNvSpPr>
            <a:spLocks noGrp="1"/>
          </p:cNvSpPr>
          <p:nvPr>
            <p:ph type="body" idx="1"/>
          </p:nvPr>
        </p:nvSpPr>
        <p:spPr/>
        <p:txBody>
          <a:bodyPr/>
          <a:lstStyle/>
          <a:p>
            <a:r>
              <a:rPr lang="fr-FR" dirty="0" err="1"/>
              <a:t>Choufany</a:t>
            </a:r>
            <a:r>
              <a:rPr lang="fr-FR" dirty="0"/>
              <a:t> et al. (2021a, 2021b)</a:t>
            </a:r>
          </a:p>
          <a:p>
            <a:endParaRPr lang="fr-FR" dirty="0"/>
          </a:p>
          <a:p>
            <a:r>
              <a:rPr lang="fr-FR" dirty="0" err="1"/>
              <a:t>Thus</a:t>
            </a:r>
            <a:r>
              <a:rPr lang="fr-FR" dirty="0"/>
              <a:t>, </a:t>
            </a:r>
            <a:r>
              <a:rPr lang="fr-FR" dirty="0" err="1"/>
              <a:t>we</a:t>
            </a:r>
            <a:r>
              <a:rPr lang="fr-FR" dirty="0"/>
              <a:t> have air-mass </a:t>
            </a:r>
            <a:r>
              <a:rPr lang="fr-FR" dirty="0" err="1"/>
              <a:t>trajectories</a:t>
            </a:r>
            <a:r>
              <a:rPr lang="fr-FR" dirty="0"/>
              <a:t>, </a:t>
            </a:r>
            <a:r>
              <a:rPr lang="fr-FR" dirty="0" err="1"/>
              <a:t>starting</a:t>
            </a:r>
            <a:r>
              <a:rPr lang="fr-FR" dirty="0"/>
              <a:t> </a:t>
            </a:r>
            <a:r>
              <a:rPr lang="fr-FR" dirty="0" err="1"/>
              <a:t>from</a:t>
            </a:r>
            <a:r>
              <a:rPr lang="fr-FR" dirty="0"/>
              <a:t> </a:t>
            </a:r>
            <a:r>
              <a:rPr lang="fr-FR" dirty="0" err="1"/>
              <a:t>somewhere</a:t>
            </a:r>
            <a:r>
              <a:rPr lang="fr-FR" dirty="0"/>
              <a:t> and </a:t>
            </a:r>
            <a:r>
              <a:rPr lang="fr-FR" dirty="0" err="1"/>
              <a:t>going</a:t>
            </a:r>
            <a:r>
              <a:rPr lang="fr-FR" dirty="0"/>
              <a:t> </a:t>
            </a:r>
            <a:r>
              <a:rPr lang="fr-FR" dirty="0" err="1"/>
              <a:t>elsewhere</a:t>
            </a:r>
            <a:r>
              <a:rPr lang="fr-FR" dirty="0"/>
              <a:t>. </a:t>
            </a:r>
          </a:p>
          <a:p>
            <a:r>
              <a:rPr lang="fr-FR" dirty="0" err="1"/>
              <a:t>When</a:t>
            </a:r>
            <a:r>
              <a:rPr lang="fr-FR" dirty="0"/>
              <a:t> </a:t>
            </a:r>
            <a:r>
              <a:rPr lang="fr-FR" dirty="0" err="1"/>
              <a:t>you</a:t>
            </a:r>
            <a:r>
              <a:rPr lang="fr-FR" dirty="0"/>
              <a:t> </a:t>
            </a:r>
            <a:r>
              <a:rPr lang="fr-FR" dirty="0" err="1"/>
              <a:t>compute</a:t>
            </a:r>
            <a:r>
              <a:rPr lang="fr-FR" dirty="0"/>
              <a:t> </a:t>
            </a:r>
            <a:r>
              <a:rPr lang="fr-FR" dirty="0" err="1"/>
              <a:t>trajectories</a:t>
            </a:r>
            <a:r>
              <a:rPr lang="fr-FR" dirty="0"/>
              <a:t> for </a:t>
            </a:r>
            <a:r>
              <a:rPr lang="fr-FR" dirty="0" err="1"/>
              <a:t>many</a:t>
            </a:r>
            <a:r>
              <a:rPr lang="fr-FR" dirty="0"/>
              <a:t> dates and for </a:t>
            </a:r>
            <a:r>
              <a:rPr lang="fr-FR" dirty="0" err="1"/>
              <a:t>many</a:t>
            </a:r>
            <a:r>
              <a:rPr lang="fr-FR" dirty="0"/>
              <a:t> points in </a:t>
            </a:r>
            <a:r>
              <a:rPr lang="fr-FR" dirty="0" err="1"/>
              <a:t>space</a:t>
            </a:r>
            <a:r>
              <a:rPr lang="fr-FR" dirty="0"/>
              <a:t>, </a:t>
            </a:r>
            <a:r>
              <a:rPr lang="fr-FR" dirty="0" err="1"/>
              <a:t>you</a:t>
            </a:r>
            <a:r>
              <a:rPr lang="fr-FR" dirty="0"/>
              <a:t> can </a:t>
            </a:r>
            <a:r>
              <a:rPr lang="fr-FR" dirty="0" err="1"/>
              <a:t>compute</a:t>
            </a:r>
            <a:r>
              <a:rPr lang="fr-FR" dirty="0"/>
              <a:t> how </a:t>
            </a:r>
            <a:r>
              <a:rPr lang="fr-FR" dirty="0" err="1"/>
              <a:t>frequently</a:t>
            </a:r>
            <a:r>
              <a:rPr lang="fr-FR" dirty="0"/>
              <a:t> </a:t>
            </a:r>
            <a:r>
              <a:rPr lang="fr-FR" dirty="0" err="1"/>
              <a:t>trajectories</a:t>
            </a:r>
            <a:r>
              <a:rPr lang="fr-FR" dirty="0"/>
              <a:t> </a:t>
            </a:r>
            <a:r>
              <a:rPr lang="fr-FR" dirty="0" err="1"/>
              <a:t>starting</a:t>
            </a:r>
            <a:r>
              <a:rPr lang="fr-FR" dirty="0"/>
              <a:t> </a:t>
            </a:r>
            <a:r>
              <a:rPr lang="fr-FR" dirty="0" err="1"/>
              <a:t>from</a:t>
            </a:r>
            <a:r>
              <a:rPr lang="fr-FR" dirty="0"/>
              <a:t> point A go </a:t>
            </a:r>
            <a:r>
              <a:rPr lang="fr-FR" dirty="0" err="1"/>
              <a:t>through</a:t>
            </a:r>
            <a:r>
              <a:rPr lang="fr-FR" dirty="0"/>
              <a:t> point B, </a:t>
            </a:r>
            <a:r>
              <a:rPr lang="fr-FR" dirty="0" err="1"/>
              <a:t>that</a:t>
            </a:r>
            <a:r>
              <a:rPr lang="fr-FR" dirty="0"/>
              <a:t> </a:t>
            </a:r>
            <a:r>
              <a:rPr lang="fr-FR" dirty="0" err="1"/>
              <a:t>is</a:t>
            </a:r>
            <a:r>
              <a:rPr lang="fr-FR" dirty="0"/>
              <a:t> to </a:t>
            </a:r>
            <a:r>
              <a:rPr lang="fr-FR" dirty="0" err="1"/>
              <a:t>say</a:t>
            </a:r>
            <a:r>
              <a:rPr lang="fr-FR" dirty="0"/>
              <a:t> how </a:t>
            </a:r>
            <a:r>
              <a:rPr lang="fr-FR" dirty="0" err="1"/>
              <a:t>frequently</a:t>
            </a:r>
            <a:r>
              <a:rPr lang="fr-FR" dirty="0"/>
              <a:t> point A </a:t>
            </a:r>
            <a:r>
              <a:rPr lang="fr-FR" dirty="0" err="1"/>
              <a:t>connect</a:t>
            </a:r>
            <a:r>
              <a:rPr lang="fr-FR" dirty="0"/>
              <a:t> </a:t>
            </a:r>
            <a:r>
              <a:rPr lang="fr-FR" dirty="0" err="1"/>
              <a:t>with</a:t>
            </a:r>
            <a:r>
              <a:rPr lang="fr-FR" dirty="0"/>
              <a:t> B via air mass </a:t>
            </a:r>
            <a:r>
              <a:rPr lang="fr-FR" dirty="0" err="1"/>
              <a:t>movement</a:t>
            </a:r>
            <a:r>
              <a:rPr lang="fr-FR" dirty="0"/>
              <a:t>.</a:t>
            </a:r>
          </a:p>
          <a:p>
            <a:r>
              <a:rPr lang="fr-FR" dirty="0"/>
              <a:t>If </a:t>
            </a:r>
            <a:r>
              <a:rPr lang="fr-FR" dirty="0" err="1"/>
              <a:t>you</a:t>
            </a:r>
            <a:r>
              <a:rPr lang="fr-FR" dirty="0"/>
              <a:t> do </a:t>
            </a:r>
            <a:r>
              <a:rPr lang="fr-FR" dirty="0" err="1"/>
              <a:t>that</a:t>
            </a:r>
            <a:r>
              <a:rPr lang="fr-FR" dirty="0"/>
              <a:t> for a </a:t>
            </a:r>
            <a:r>
              <a:rPr lang="fr-FR" dirty="0" err="1"/>
              <a:t>series</a:t>
            </a:r>
            <a:r>
              <a:rPr lang="fr-FR" dirty="0"/>
              <a:t> of sites, </a:t>
            </a:r>
            <a:r>
              <a:rPr lang="fr-FR" dirty="0" err="1"/>
              <a:t>you</a:t>
            </a:r>
            <a:r>
              <a:rPr lang="fr-FR" dirty="0"/>
              <a:t> </a:t>
            </a:r>
            <a:r>
              <a:rPr lang="fr-FR" dirty="0" err="1"/>
              <a:t>obtain</a:t>
            </a:r>
            <a:r>
              <a:rPr lang="fr-FR" dirty="0"/>
              <a:t> a network, more </a:t>
            </a:r>
            <a:r>
              <a:rPr lang="fr-FR" dirty="0" err="1"/>
              <a:t>precisely</a:t>
            </a:r>
            <a:r>
              <a:rPr lang="fr-FR" dirty="0"/>
              <a:t> a </a:t>
            </a:r>
            <a:r>
              <a:rPr lang="fr-FR" dirty="0" err="1"/>
              <a:t>tropospheric</a:t>
            </a:r>
            <a:r>
              <a:rPr lang="fr-FR" dirty="0"/>
              <a:t> contact network. </a:t>
            </a:r>
          </a:p>
          <a:p>
            <a:r>
              <a:rPr lang="fr-FR" dirty="0" err="1"/>
              <a:t>Hence</a:t>
            </a:r>
            <a:r>
              <a:rPr lang="fr-FR" dirty="0"/>
              <a:t>, </a:t>
            </a:r>
            <a:r>
              <a:rPr lang="fr-FR" dirty="0" err="1"/>
              <a:t>you</a:t>
            </a:r>
            <a:r>
              <a:rPr lang="fr-FR" dirty="0"/>
              <a:t> shift </a:t>
            </a:r>
            <a:r>
              <a:rPr lang="fr-FR" dirty="0" err="1"/>
              <a:t>from</a:t>
            </a:r>
            <a:r>
              <a:rPr lang="fr-FR" dirty="0"/>
              <a:t> dispersal </a:t>
            </a:r>
            <a:r>
              <a:rPr lang="fr-FR" dirty="0" err="1"/>
              <a:t>events</a:t>
            </a:r>
            <a:r>
              <a:rPr lang="fr-FR" dirty="0"/>
              <a:t> on the </a:t>
            </a:r>
            <a:r>
              <a:rPr lang="fr-FR" dirty="0" err="1"/>
              <a:t>left</a:t>
            </a:r>
            <a:r>
              <a:rPr lang="fr-FR" dirty="0"/>
              <a:t> to dispersal </a:t>
            </a:r>
            <a:r>
              <a:rPr lang="fr-FR" dirty="0" err="1"/>
              <a:t>probabilities</a:t>
            </a:r>
            <a:r>
              <a:rPr lang="fr-FR" dirty="0"/>
              <a:t> on the right</a:t>
            </a:r>
          </a:p>
        </p:txBody>
      </p:sp>
      <p:sp>
        <p:nvSpPr>
          <p:cNvPr id="4" name="Espace réservé du numéro de diapositive 3">
            <a:extLst>
              <a:ext uri="{FF2B5EF4-FFF2-40B4-BE49-F238E27FC236}">
                <a16:creationId xmlns:a16="http://schemas.microsoft.com/office/drawing/2014/main" id="{C677E841-B6C9-A21C-8EE6-4B7FC0D0B5BD}"/>
              </a:ext>
            </a:extLst>
          </p:cNvPr>
          <p:cNvSpPr>
            <a:spLocks noGrp="1"/>
          </p:cNvSpPr>
          <p:nvPr>
            <p:ph type="sldNum" sz="quarter" idx="5"/>
          </p:nvPr>
        </p:nvSpPr>
        <p:spPr/>
        <p:txBody>
          <a:bodyPr/>
          <a:lstStyle/>
          <a:p>
            <a:fld id="{CC7E6E12-EE89-3341-A99B-18A98BB887F8}" type="slidenum">
              <a:rPr lang="fr-FR" smtClean="0"/>
              <a:t>24</a:t>
            </a:fld>
            <a:endParaRPr lang="fr-FR"/>
          </a:p>
        </p:txBody>
      </p:sp>
    </p:spTree>
    <p:extLst>
      <p:ext uri="{BB962C8B-B14F-4D97-AF65-F5344CB8AC3E}">
        <p14:creationId xmlns:p14="http://schemas.microsoft.com/office/powerpoint/2010/main" val="2754828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Here</a:t>
            </a:r>
            <a:r>
              <a:rPr lang="fr-FR" dirty="0"/>
              <a:t> </a:t>
            </a:r>
            <a:r>
              <a:rPr lang="fr-FR" dirty="0" err="1"/>
              <a:t>you</a:t>
            </a:r>
            <a:r>
              <a:rPr lang="fr-FR" dirty="0"/>
              <a:t> can </a:t>
            </a:r>
            <a:r>
              <a:rPr lang="fr-FR" dirty="0" err="1"/>
              <a:t>see</a:t>
            </a:r>
            <a:r>
              <a:rPr lang="fr-FR" dirty="0"/>
              <a:t> </a:t>
            </a:r>
            <a:r>
              <a:rPr lang="fr-FR" dirty="0" err="1"/>
              <a:t>what</a:t>
            </a:r>
            <a:r>
              <a:rPr lang="fr-FR" dirty="0"/>
              <a:t> a </a:t>
            </a:r>
            <a:r>
              <a:rPr lang="fr-FR" dirty="0" err="1"/>
              <a:t>weighted</a:t>
            </a:r>
            <a:r>
              <a:rPr lang="fr-FR" dirty="0"/>
              <a:t> </a:t>
            </a:r>
            <a:r>
              <a:rPr lang="fr-FR" dirty="0" err="1"/>
              <a:t>oriented</a:t>
            </a:r>
            <a:r>
              <a:rPr lang="fr-FR" dirty="0"/>
              <a:t> network looks like: the </a:t>
            </a:r>
            <a:r>
              <a:rPr lang="fr-FR" dirty="0" err="1"/>
              <a:t>probability</a:t>
            </a:r>
            <a:r>
              <a:rPr lang="fr-FR" dirty="0"/>
              <a:t> to go </a:t>
            </a:r>
            <a:r>
              <a:rPr lang="fr-FR" dirty="0" err="1"/>
              <a:t>from</a:t>
            </a:r>
            <a:r>
              <a:rPr lang="fr-FR" dirty="0"/>
              <a:t> A to B and the reverse </a:t>
            </a:r>
            <a:r>
              <a:rPr lang="fr-FR" dirty="0" err="1"/>
              <a:t>probability</a:t>
            </a:r>
            <a:r>
              <a:rPr lang="fr-FR" dirty="0"/>
              <a:t> to go </a:t>
            </a:r>
            <a:r>
              <a:rPr lang="fr-FR" dirty="0" err="1"/>
              <a:t>from</a:t>
            </a:r>
            <a:r>
              <a:rPr lang="fr-FR" dirty="0"/>
              <a:t> B to A are </a:t>
            </a:r>
            <a:r>
              <a:rPr lang="fr-FR" dirty="0" err="1"/>
              <a:t>very</a:t>
            </a:r>
            <a:r>
              <a:rPr lang="fr-FR" dirty="0"/>
              <a:t> </a:t>
            </a:r>
            <a:r>
              <a:rPr lang="fr-FR" dirty="0" err="1"/>
              <a:t>specific</a:t>
            </a:r>
            <a:r>
              <a:rPr lang="fr-FR" dirty="0"/>
              <a:t> to </a:t>
            </a:r>
            <a:r>
              <a:rPr lang="fr-FR" dirty="0" err="1"/>
              <a:t>each</a:t>
            </a:r>
            <a:r>
              <a:rPr lang="fr-FR" dirty="0"/>
              <a:t> pair (A,B).</a:t>
            </a:r>
          </a:p>
        </p:txBody>
      </p:sp>
      <p:sp>
        <p:nvSpPr>
          <p:cNvPr id="4" name="Espace réservé du numéro de diapositive 3"/>
          <p:cNvSpPr>
            <a:spLocks noGrp="1"/>
          </p:cNvSpPr>
          <p:nvPr>
            <p:ph type="sldNum" sz="quarter" idx="5"/>
          </p:nvPr>
        </p:nvSpPr>
        <p:spPr/>
        <p:txBody>
          <a:bodyPr/>
          <a:lstStyle/>
          <a:p>
            <a:fld id="{CC7E6E12-EE89-3341-A99B-18A98BB887F8}" type="slidenum">
              <a:rPr lang="fr-FR" smtClean="0"/>
              <a:t>25</a:t>
            </a:fld>
            <a:endParaRPr lang="fr-FR"/>
          </a:p>
        </p:txBody>
      </p:sp>
    </p:spTree>
    <p:extLst>
      <p:ext uri="{BB962C8B-B14F-4D97-AF65-F5344CB8AC3E}">
        <p14:creationId xmlns:p14="http://schemas.microsoft.com/office/powerpoint/2010/main" val="3766962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And </a:t>
            </a:r>
            <a:r>
              <a:rPr lang="fr-FR" dirty="0" err="1"/>
              <a:t>this</a:t>
            </a:r>
            <a:r>
              <a:rPr lang="fr-FR" dirty="0"/>
              <a:t> </a:t>
            </a:r>
            <a:r>
              <a:rPr lang="fr-FR" dirty="0" err="1"/>
              <a:t>probability</a:t>
            </a:r>
            <a:r>
              <a:rPr lang="fr-FR" dirty="0"/>
              <a:t> distribution can </a:t>
            </a:r>
            <a:r>
              <a:rPr lang="fr-FR" dirty="0" err="1"/>
              <a:t>depend</a:t>
            </a:r>
            <a:r>
              <a:rPr lang="fr-FR" dirty="0"/>
              <a:t> on the location of the source, in </a:t>
            </a:r>
            <a:r>
              <a:rPr lang="fr-FR" dirty="0" err="1"/>
              <a:t>which</a:t>
            </a:r>
            <a:r>
              <a:rPr lang="fr-FR" dirty="0"/>
              <a:t> case the dispersal </a:t>
            </a:r>
            <a:r>
              <a:rPr lang="fr-FR" dirty="0" err="1"/>
              <a:t>is</a:t>
            </a:r>
            <a:r>
              <a:rPr lang="fr-FR" dirty="0"/>
              <a:t> non-</a:t>
            </a:r>
            <a:r>
              <a:rPr lang="fr-FR" dirty="0" err="1"/>
              <a:t>stationary</a:t>
            </a:r>
            <a:endParaRPr lang="fr-FR" dirty="0"/>
          </a:p>
        </p:txBody>
      </p:sp>
      <p:sp>
        <p:nvSpPr>
          <p:cNvPr id="4" name="Espace réservé du numéro de diapositive 3"/>
          <p:cNvSpPr>
            <a:spLocks noGrp="1"/>
          </p:cNvSpPr>
          <p:nvPr>
            <p:ph type="sldNum" sz="quarter" idx="5"/>
          </p:nvPr>
        </p:nvSpPr>
        <p:spPr/>
        <p:txBody>
          <a:bodyPr/>
          <a:lstStyle/>
          <a:p>
            <a:fld id="{CC7E6E12-EE89-3341-A99B-18A98BB887F8}" type="slidenum">
              <a:rPr lang="fr-FR" smtClean="0"/>
              <a:t>26</a:t>
            </a:fld>
            <a:endParaRPr lang="fr-FR"/>
          </a:p>
        </p:txBody>
      </p:sp>
    </p:spTree>
    <p:extLst>
      <p:ext uri="{BB962C8B-B14F-4D97-AF65-F5344CB8AC3E}">
        <p14:creationId xmlns:p14="http://schemas.microsoft.com/office/powerpoint/2010/main" val="3869040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This </a:t>
            </a:r>
            <a:r>
              <a:rPr lang="fr-FR" dirty="0" err="1"/>
              <a:t>is</a:t>
            </a:r>
            <a:r>
              <a:rPr lang="fr-FR" dirty="0"/>
              <a:t> how the main tab of the application looks like. I can </a:t>
            </a:r>
            <a:r>
              <a:rPr lang="fr-FR" dirty="0" err="1"/>
              <a:t>make</a:t>
            </a:r>
            <a:r>
              <a:rPr lang="fr-FR" dirty="0"/>
              <a:t> a </a:t>
            </a:r>
            <a:r>
              <a:rPr lang="fr-FR" dirty="0" err="1"/>
              <a:t>demo</a:t>
            </a:r>
            <a:r>
              <a:rPr lang="fr-FR" dirty="0"/>
              <a:t> </a:t>
            </a:r>
            <a:r>
              <a:rPr lang="fr-FR" dirty="0" err="1"/>
              <a:t>later</a:t>
            </a:r>
            <a:r>
              <a:rPr lang="fr-FR" dirty="0"/>
              <a:t>.</a:t>
            </a:r>
          </a:p>
        </p:txBody>
      </p:sp>
      <p:sp>
        <p:nvSpPr>
          <p:cNvPr id="4" name="Espace réservé du numéro de diapositive 3"/>
          <p:cNvSpPr>
            <a:spLocks noGrp="1"/>
          </p:cNvSpPr>
          <p:nvPr>
            <p:ph type="sldNum" sz="quarter" idx="5"/>
          </p:nvPr>
        </p:nvSpPr>
        <p:spPr/>
        <p:txBody>
          <a:bodyPr/>
          <a:lstStyle/>
          <a:p>
            <a:fld id="{CC7E6E12-EE89-3341-A99B-18A98BB887F8}" type="slidenum">
              <a:rPr lang="fr-FR" smtClean="0"/>
              <a:t>28</a:t>
            </a:fld>
            <a:endParaRPr lang="fr-FR"/>
          </a:p>
        </p:txBody>
      </p:sp>
    </p:spTree>
    <p:extLst>
      <p:ext uri="{BB962C8B-B14F-4D97-AF65-F5344CB8AC3E}">
        <p14:creationId xmlns:p14="http://schemas.microsoft.com/office/powerpoint/2010/main" val="1915724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CAA1C-A52D-05FD-4C0C-A65F147D1D03}"/>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49F79D5E-37AC-6AF2-E35C-E7730F18AA41}"/>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560540FC-D562-FE64-514A-9808CEADBE70}"/>
              </a:ext>
            </a:extLst>
          </p:cNvPr>
          <p:cNvSpPr>
            <a:spLocks noGrp="1"/>
          </p:cNvSpPr>
          <p:nvPr>
            <p:ph type="body" idx="1"/>
          </p:nvPr>
        </p:nvSpPr>
        <p:spPr bwMode="auto"/>
        <p:txBody>
          <a:bodyPr/>
          <a:lstStyle/>
          <a:p>
            <a:pPr>
              <a:defRPr/>
            </a:pPr>
            <a:r>
              <a:rPr lang="fr-FR" dirty="0"/>
              <a:t>Dans ce cadre là on a mené une recherche pour formaliser l’estimation d’un réseau à partir de données de trajectoires.</a:t>
            </a:r>
          </a:p>
          <a:p>
            <a:pPr>
              <a:defRPr/>
            </a:pPr>
            <a:r>
              <a:rPr lang="fr-FR" dirty="0"/>
              <a:t>Ainsi on introduit une fonction de flot qui décrit le mouvement de particules en tout lieu et en tout temps.</a:t>
            </a:r>
          </a:p>
          <a:p>
            <a:pPr>
              <a:defRPr/>
            </a:pPr>
            <a:r>
              <a:rPr lang="fr-FR" dirty="0"/>
              <a:t>Pour ce faire on peut utiliser un modèle du mouvement des masses d’air tel qu’HYSPLIT fondé sur l’advection.</a:t>
            </a:r>
          </a:p>
          <a:p>
            <a:pPr>
              <a:defRPr/>
            </a:pPr>
            <a:endParaRPr dirty="0"/>
          </a:p>
        </p:txBody>
      </p:sp>
      <p:sp>
        <p:nvSpPr>
          <p:cNvPr id="4" name="Slide Number Placeholder 3">
            <a:extLst>
              <a:ext uri="{FF2B5EF4-FFF2-40B4-BE49-F238E27FC236}">
                <a16:creationId xmlns:a16="http://schemas.microsoft.com/office/drawing/2014/main" id="{777CC91C-8D35-40DF-0309-FC6AB4FE3BBF}"/>
              </a:ext>
            </a:extLst>
          </p:cNvPr>
          <p:cNvSpPr>
            <a:spLocks noGrp="1"/>
          </p:cNvSpPr>
          <p:nvPr>
            <p:ph type="sldNum" sz="quarter" idx="10"/>
          </p:nvPr>
        </p:nvSpPr>
        <p:spPr bwMode="auto"/>
        <p:txBody>
          <a:bodyPr/>
          <a:lstStyle/>
          <a:p>
            <a:pPr>
              <a:defRPr/>
            </a:pPr>
            <a:endParaRPr/>
          </a:p>
        </p:txBody>
      </p:sp>
    </p:spTree>
    <p:extLst>
      <p:ext uri="{BB962C8B-B14F-4D97-AF65-F5344CB8AC3E}">
        <p14:creationId xmlns:p14="http://schemas.microsoft.com/office/powerpoint/2010/main" val="50774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16374-278B-5E8F-7FF8-C4006634B4E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9249B08-16D0-63CC-612D-2A1E0FB2333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37092B-B83A-182A-925C-2A135117F576}"/>
              </a:ext>
            </a:extLst>
          </p:cNvPr>
          <p:cNvSpPr>
            <a:spLocks noGrp="1"/>
          </p:cNvSpPr>
          <p:nvPr>
            <p:ph type="body" idx="1"/>
          </p:nvPr>
        </p:nvSpPr>
        <p:spPr/>
        <p:txBody>
          <a:bodyPr/>
          <a:lstStyle/>
          <a:p>
            <a:r>
              <a:rPr lang="fr-FR" dirty="0"/>
              <a:t>Conçu comme un cours d’introduction</a:t>
            </a:r>
          </a:p>
        </p:txBody>
      </p:sp>
      <p:sp>
        <p:nvSpPr>
          <p:cNvPr id="4" name="Espace réservé du numéro de diapositive 3">
            <a:extLst>
              <a:ext uri="{FF2B5EF4-FFF2-40B4-BE49-F238E27FC236}">
                <a16:creationId xmlns:a16="http://schemas.microsoft.com/office/drawing/2014/main" id="{8D307312-503C-DC3A-DC8C-473972FC2C0D}"/>
              </a:ext>
            </a:extLst>
          </p:cNvPr>
          <p:cNvSpPr>
            <a:spLocks noGrp="1"/>
          </p:cNvSpPr>
          <p:nvPr>
            <p:ph type="sldNum" sz="quarter" idx="5"/>
          </p:nvPr>
        </p:nvSpPr>
        <p:spPr/>
        <p:txBody>
          <a:bodyPr/>
          <a:lstStyle/>
          <a:p>
            <a:fld id="{9FD52519-1E05-4FB4-B7B8-CCDCA5241976}" type="slidenum">
              <a:rPr lang="fr-FR" smtClean="0"/>
              <a:t>3</a:t>
            </a:fld>
            <a:endParaRPr lang="fr-FR"/>
          </a:p>
        </p:txBody>
      </p:sp>
    </p:spTree>
    <p:extLst>
      <p:ext uri="{BB962C8B-B14F-4D97-AF65-F5344CB8AC3E}">
        <p14:creationId xmlns:p14="http://schemas.microsoft.com/office/powerpoint/2010/main" val="3657442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fr-FR" dirty="0"/>
              <a:t>Ensuite on introduit la connectivité </a:t>
            </a:r>
            <a:r>
              <a:rPr lang="fr-FR" dirty="0" err="1"/>
              <a:t>pointwise</a:t>
            </a:r>
            <a:r>
              <a:rPr lang="fr-FR" dirty="0"/>
              <a:t> qui mesure la connectivité entre un point et un polygone. Elle peut être binaire ou quantitative selon que l’on s’intéresse au passage de la particule dans le polygone ou au temps qu’elle y passe, à la distance qu’elle y parcourt ou à bien d’autres mesures possibles.</a:t>
            </a:r>
            <a:endParaRPr dirty="0"/>
          </a:p>
        </p:txBody>
      </p:sp>
      <p:sp>
        <p:nvSpPr>
          <p:cNvPr id="4" name="Slide Number Placeholder 3"/>
          <p:cNvSpPr>
            <a:spLocks noGrp="1"/>
          </p:cNvSpPr>
          <p:nvPr>
            <p:ph type="sldNum" sz="quarter" idx="10"/>
          </p:nvPr>
        </p:nvSpPr>
        <p:spPr bwMode="auto"/>
        <p:txBody>
          <a:bodyPr/>
          <a:lstStyle/>
          <a:p>
            <a:pPr>
              <a:defRPr/>
            </a:pPr>
            <a:endParaRPr/>
          </a:p>
        </p:txBody>
      </p:sp>
    </p:spTree>
    <p:extLst>
      <p:ext uri="{BB962C8B-B14F-4D97-AF65-F5344CB8AC3E}">
        <p14:creationId xmlns:p14="http://schemas.microsoft.com/office/powerpoint/2010/main" val="1517993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fr-FR" dirty="0"/>
              <a:t>On peut alors définir une connectivité intégrée qui mesure la connectivité entre 2 polygones. Et là on pose des questions de stat et notamment comment estimer cette intégrale, et quel plan d’échantillonnage utiliser.</a:t>
            </a:r>
            <a:endParaRPr dirty="0"/>
          </a:p>
        </p:txBody>
      </p:sp>
      <p:sp>
        <p:nvSpPr>
          <p:cNvPr id="4" name="Slide Number Placeholder 3"/>
          <p:cNvSpPr>
            <a:spLocks noGrp="1"/>
          </p:cNvSpPr>
          <p:nvPr>
            <p:ph type="sldNum" sz="quarter" idx="10"/>
          </p:nvPr>
        </p:nvSpPr>
        <p:spPr bwMode="auto"/>
        <p:txBody>
          <a:bodyPr/>
          <a:lstStyle/>
          <a:p>
            <a:pPr>
              <a:defRPr/>
            </a:pPr>
            <a:endParaRPr/>
          </a:p>
        </p:txBody>
      </p:sp>
    </p:spTree>
    <p:extLst>
      <p:ext uri="{BB962C8B-B14F-4D97-AF65-F5344CB8AC3E}">
        <p14:creationId xmlns:p14="http://schemas.microsoft.com/office/powerpoint/2010/main" val="69535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fr-FR" dirty="0"/>
              <a:t>Enfin on définit un réseau spatial ou spatio-temporel dont les liens coïncident avec les connectivités intégrées, et c’est comme cela que l’on passe d’un ensemble de trajectoires à un réseau orienté pondéré.</a:t>
            </a:r>
            <a:endParaRPr dirty="0"/>
          </a:p>
        </p:txBody>
      </p:sp>
      <p:sp>
        <p:nvSpPr>
          <p:cNvPr id="4" name="Slide Number Placeholder 3"/>
          <p:cNvSpPr>
            <a:spLocks noGrp="1"/>
          </p:cNvSpPr>
          <p:nvPr>
            <p:ph type="sldNum" sz="quarter" idx="10"/>
          </p:nvPr>
        </p:nvSpPr>
        <p:spPr bwMode="auto"/>
        <p:txBody>
          <a:bodyPr/>
          <a:lstStyle/>
          <a:p>
            <a:pPr>
              <a:defRPr/>
            </a:pPr>
            <a:endParaRPr/>
          </a:p>
        </p:txBody>
      </p:sp>
    </p:spTree>
    <p:extLst>
      <p:ext uri="{BB962C8B-B14F-4D97-AF65-F5344CB8AC3E}">
        <p14:creationId xmlns:p14="http://schemas.microsoft.com/office/powerpoint/2010/main" val="4171554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2F5E4FB-B35A-FEB4-175B-A4D0D5FD066C}" type="slidenum">
              <a:rPr/>
              <a:t>37</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CF2CF-1038-31BF-51BF-2EDDFB33D96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FC630CD-BA62-317C-8098-925A7482B02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530D79-0A1D-CD2E-2D55-5E49D6F26C5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104B7D0-5EEC-27C1-C7D4-9A2BCCCDCD32}"/>
              </a:ext>
            </a:extLst>
          </p:cNvPr>
          <p:cNvSpPr>
            <a:spLocks noGrp="1"/>
          </p:cNvSpPr>
          <p:nvPr>
            <p:ph type="sldNum" sz="quarter" idx="5"/>
          </p:nvPr>
        </p:nvSpPr>
        <p:spPr/>
        <p:txBody>
          <a:bodyPr/>
          <a:lstStyle/>
          <a:p>
            <a:fld id="{9FD52519-1E05-4FB4-B7B8-CCDCA5241976}" type="slidenum">
              <a:rPr lang="fr-FR" smtClean="0"/>
              <a:t>38</a:t>
            </a:fld>
            <a:endParaRPr lang="fr-FR"/>
          </a:p>
        </p:txBody>
      </p:sp>
    </p:spTree>
    <p:extLst>
      <p:ext uri="{BB962C8B-B14F-4D97-AF65-F5344CB8AC3E}">
        <p14:creationId xmlns:p14="http://schemas.microsoft.com/office/powerpoint/2010/main" val="3963251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D52519-1E05-4FB4-B7B8-CCDCA5241976}" type="slidenum">
              <a:rPr lang="fr-FR" smtClean="0"/>
              <a:t>39</a:t>
            </a:fld>
            <a:endParaRPr lang="fr-FR"/>
          </a:p>
        </p:txBody>
      </p:sp>
    </p:spTree>
    <p:extLst>
      <p:ext uri="{BB962C8B-B14F-4D97-AF65-F5344CB8AC3E}">
        <p14:creationId xmlns:p14="http://schemas.microsoft.com/office/powerpoint/2010/main" val="3589318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D52519-1E05-4FB4-B7B8-CCDCA5241976}" type="slidenum">
              <a:rPr lang="fr-FR" smtClean="0"/>
              <a:t>40</a:t>
            </a:fld>
            <a:endParaRPr lang="fr-FR"/>
          </a:p>
        </p:txBody>
      </p:sp>
    </p:spTree>
    <p:extLst>
      <p:ext uri="{BB962C8B-B14F-4D97-AF65-F5344CB8AC3E}">
        <p14:creationId xmlns:p14="http://schemas.microsoft.com/office/powerpoint/2010/main" val="805535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D52519-1E05-4FB4-B7B8-CCDCA5241976}" type="slidenum">
              <a:rPr lang="fr-FR" smtClean="0"/>
              <a:t>4</a:t>
            </a:fld>
            <a:endParaRPr lang="fr-FR"/>
          </a:p>
        </p:txBody>
      </p:sp>
    </p:spTree>
    <p:extLst>
      <p:ext uri="{BB962C8B-B14F-4D97-AF65-F5344CB8AC3E}">
        <p14:creationId xmlns:p14="http://schemas.microsoft.com/office/powerpoint/2010/main" val="264296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D52519-1E05-4FB4-B7B8-CCDCA5241976}" type="slidenum">
              <a:rPr lang="fr-FR" smtClean="0"/>
              <a:t>5</a:t>
            </a:fld>
            <a:endParaRPr lang="fr-FR"/>
          </a:p>
        </p:txBody>
      </p:sp>
    </p:spTree>
    <p:extLst>
      <p:ext uri="{BB962C8B-B14F-4D97-AF65-F5344CB8AC3E}">
        <p14:creationId xmlns:p14="http://schemas.microsoft.com/office/powerpoint/2010/main" val="287267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9D66D16-A721-2943-A87F-6AC4DEB949A1}" type="slidenum">
              <a:rPr lang="fr-FR" smtClean="0"/>
              <a:t>6</a:t>
            </a:fld>
            <a:endParaRPr lang="fr-FR"/>
          </a:p>
        </p:txBody>
      </p:sp>
    </p:spTree>
    <p:extLst>
      <p:ext uri="{BB962C8B-B14F-4D97-AF65-F5344CB8AC3E}">
        <p14:creationId xmlns:p14="http://schemas.microsoft.com/office/powerpoint/2010/main" val="2731425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7533C-47E5-4872-0829-4FA33EBC74C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E3FC63-6ABA-8616-E4C6-273D1C6CFCD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E77770A-2AE2-49E3-B85A-60FB629C0A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connectivity-soubeyrand-OSSP-2022.pdf</a:t>
            </a:r>
          </a:p>
          <a:p>
            <a:r>
              <a:rPr lang="fr-FR" dirty="0" err="1"/>
              <a:t>Plenty</a:t>
            </a:r>
            <a:r>
              <a:rPr lang="fr-FR" dirty="0"/>
              <a:t> of </a:t>
            </a:r>
            <a:r>
              <a:rPr lang="fr-FR" dirty="0" err="1"/>
              <a:t>ways</a:t>
            </a:r>
            <a:r>
              <a:rPr lang="fr-FR" dirty="0"/>
              <a:t> to model dispersal. In the </a:t>
            </a:r>
            <a:r>
              <a:rPr lang="fr-FR" dirty="0" err="1"/>
              <a:t>following</a:t>
            </a:r>
            <a:r>
              <a:rPr lang="fr-FR" dirty="0"/>
              <a:t> </a:t>
            </a:r>
            <a:r>
              <a:rPr lang="fr-FR" dirty="0" err="1"/>
              <a:t>we</a:t>
            </a:r>
            <a:r>
              <a:rPr lang="fr-FR" dirty="0"/>
              <a:t> </a:t>
            </a:r>
            <a:r>
              <a:rPr lang="fr-FR" dirty="0" err="1"/>
              <a:t>will</a:t>
            </a:r>
            <a:r>
              <a:rPr lang="fr-FR" dirty="0"/>
              <a:t> focus on the </a:t>
            </a:r>
            <a:r>
              <a:rPr lang="fr-FR" dirty="0" err="1"/>
              <a:t>coupling</a:t>
            </a:r>
            <a:r>
              <a:rPr lang="fr-FR" dirty="0"/>
              <a:t> of </a:t>
            </a:r>
            <a:r>
              <a:rPr lang="fr-FR" dirty="0" err="1"/>
              <a:t>atmospheric</a:t>
            </a:r>
            <a:r>
              <a:rPr lang="fr-FR" dirty="0"/>
              <a:t> dispersal and contact networks.</a:t>
            </a:r>
          </a:p>
        </p:txBody>
      </p:sp>
      <p:sp>
        <p:nvSpPr>
          <p:cNvPr id="4" name="Espace réservé du numéro de diapositive 3">
            <a:extLst>
              <a:ext uri="{FF2B5EF4-FFF2-40B4-BE49-F238E27FC236}">
                <a16:creationId xmlns:a16="http://schemas.microsoft.com/office/drawing/2014/main" id="{707E55CE-8AF0-9DD6-EC6F-050625E725E1}"/>
              </a:ext>
            </a:extLst>
          </p:cNvPr>
          <p:cNvSpPr>
            <a:spLocks noGrp="1"/>
          </p:cNvSpPr>
          <p:nvPr>
            <p:ph type="sldNum" sz="quarter" idx="5"/>
          </p:nvPr>
        </p:nvSpPr>
        <p:spPr/>
        <p:txBody>
          <a:bodyPr/>
          <a:lstStyle/>
          <a:p>
            <a:fld id="{CC7E6E12-EE89-3341-A99B-18A98BB887F8}" type="slidenum">
              <a:rPr lang="fr-FR" smtClean="0"/>
              <a:t>7</a:t>
            </a:fld>
            <a:endParaRPr lang="fr-FR"/>
          </a:p>
        </p:txBody>
      </p:sp>
    </p:spTree>
    <p:extLst>
      <p:ext uri="{BB962C8B-B14F-4D97-AF65-F5344CB8AC3E}">
        <p14:creationId xmlns:p14="http://schemas.microsoft.com/office/powerpoint/2010/main" val="3502815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284E7-7A5C-608F-BB0D-8768DDABFC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86A9DF6-338E-68A9-0F4B-91DAF0F45B1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26F1D86-C658-C9B1-9BC0-1575B9B5A040}"/>
              </a:ext>
            </a:extLst>
          </p:cNvPr>
          <p:cNvSpPr>
            <a:spLocks noGrp="1"/>
          </p:cNvSpPr>
          <p:nvPr>
            <p:ph type="body" idx="1"/>
          </p:nvPr>
        </p:nvSpPr>
        <p:spPr/>
        <p:txBody>
          <a:bodyPr/>
          <a:lstStyle/>
          <a:p>
            <a:r>
              <a:rPr lang="fr-FR" dirty="0"/>
              <a:t>Conçu comme un cours d’introduction</a:t>
            </a:r>
          </a:p>
        </p:txBody>
      </p:sp>
      <p:sp>
        <p:nvSpPr>
          <p:cNvPr id="4" name="Espace réservé du numéro de diapositive 3">
            <a:extLst>
              <a:ext uri="{FF2B5EF4-FFF2-40B4-BE49-F238E27FC236}">
                <a16:creationId xmlns:a16="http://schemas.microsoft.com/office/drawing/2014/main" id="{1BFFE9F4-B79E-17A5-867F-0C5BCBB0F6C1}"/>
              </a:ext>
            </a:extLst>
          </p:cNvPr>
          <p:cNvSpPr>
            <a:spLocks noGrp="1"/>
          </p:cNvSpPr>
          <p:nvPr>
            <p:ph type="sldNum" sz="quarter" idx="5"/>
          </p:nvPr>
        </p:nvSpPr>
        <p:spPr/>
        <p:txBody>
          <a:bodyPr/>
          <a:lstStyle/>
          <a:p>
            <a:fld id="{9FD52519-1E05-4FB4-B7B8-CCDCA5241976}" type="slidenum">
              <a:rPr lang="fr-FR" smtClean="0"/>
              <a:t>8</a:t>
            </a:fld>
            <a:endParaRPr lang="fr-FR"/>
          </a:p>
        </p:txBody>
      </p:sp>
    </p:spTree>
    <p:extLst>
      <p:ext uri="{BB962C8B-B14F-4D97-AF65-F5344CB8AC3E}">
        <p14:creationId xmlns:p14="http://schemas.microsoft.com/office/powerpoint/2010/main" val="444359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04231-6DD3-234A-611E-16F796E4F5D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09A6959-D31F-DCC8-C4FB-157340C89B7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5A47262-D4AF-87E9-A014-A68FAD9430E0}"/>
              </a:ext>
            </a:extLst>
          </p:cNvPr>
          <p:cNvSpPr>
            <a:spLocks noGrp="1"/>
          </p:cNvSpPr>
          <p:nvPr>
            <p:ph type="body" idx="1"/>
          </p:nvPr>
        </p:nvSpPr>
        <p:spPr/>
        <p:txBody>
          <a:bodyPr/>
          <a:lstStyle/>
          <a:p>
            <a:r>
              <a:rPr lang="fr-FR" dirty="0"/>
              <a:t>Conçu comme un cours d’introduction</a:t>
            </a:r>
          </a:p>
        </p:txBody>
      </p:sp>
      <p:sp>
        <p:nvSpPr>
          <p:cNvPr id="4" name="Espace réservé du numéro de diapositive 3">
            <a:extLst>
              <a:ext uri="{FF2B5EF4-FFF2-40B4-BE49-F238E27FC236}">
                <a16:creationId xmlns:a16="http://schemas.microsoft.com/office/drawing/2014/main" id="{2A80B383-19A4-2E25-544F-C7AE521A2A8B}"/>
              </a:ext>
            </a:extLst>
          </p:cNvPr>
          <p:cNvSpPr>
            <a:spLocks noGrp="1"/>
          </p:cNvSpPr>
          <p:nvPr>
            <p:ph type="sldNum" sz="quarter" idx="5"/>
          </p:nvPr>
        </p:nvSpPr>
        <p:spPr/>
        <p:txBody>
          <a:bodyPr/>
          <a:lstStyle/>
          <a:p>
            <a:fld id="{9FD52519-1E05-4FB4-B7B8-CCDCA5241976}" type="slidenum">
              <a:rPr lang="fr-FR" smtClean="0"/>
              <a:t>9</a:t>
            </a:fld>
            <a:endParaRPr lang="fr-FR"/>
          </a:p>
        </p:txBody>
      </p:sp>
    </p:spTree>
    <p:extLst>
      <p:ext uri="{BB962C8B-B14F-4D97-AF65-F5344CB8AC3E}">
        <p14:creationId xmlns:p14="http://schemas.microsoft.com/office/powerpoint/2010/main" val="3412556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BB4CB-CA1F-13B6-E9B2-6BAF4B249B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C770224-5ABE-6C0C-C445-618023CB6F2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867E73C-B5C9-A2F9-4124-5023FA99DDCC}"/>
              </a:ext>
            </a:extLst>
          </p:cNvPr>
          <p:cNvSpPr>
            <a:spLocks noGrp="1"/>
          </p:cNvSpPr>
          <p:nvPr>
            <p:ph type="body" idx="1"/>
          </p:nvPr>
        </p:nvSpPr>
        <p:spPr/>
        <p:txBody>
          <a:bodyPr/>
          <a:lstStyle/>
          <a:p>
            <a:r>
              <a:rPr lang="fr-FR" dirty="0"/>
              <a:t>Conçu comme un cours d’introduction</a:t>
            </a:r>
          </a:p>
        </p:txBody>
      </p:sp>
      <p:sp>
        <p:nvSpPr>
          <p:cNvPr id="4" name="Espace réservé du numéro de diapositive 3">
            <a:extLst>
              <a:ext uri="{FF2B5EF4-FFF2-40B4-BE49-F238E27FC236}">
                <a16:creationId xmlns:a16="http://schemas.microsoft.com/office/drawing/2014/main" id="{5728C895-A215-FB94-DFD4-ECAF85A70CA9}"/>
              </a:ext>
            </a:extLst>
          </p:cNvPr>
          <p:cNvSpPr>
            <a:spLocks noGrp="1"/>
          </p:cNvSpPr>
          <p:nvPr>
            <p:ph type="sldNum" sz="quarter" idx="5"/>
          </p:nvPr>
        </p:nvSpPr>
        <p:spPr/>
        <p:txBody>
          <a:bodyPr/>
          <a:lstStyle/>
          <a:p>
            <a:fld id="{9FD52519-1E05-4FB4-B7B8-CCDCA5241976}" type="slidenum">
              <a:rPr lang="fr-FR" smtClean="0"/>
              <a:t>10</a:t>
            </a:fld>
            <a:endParaRPr lang="fr-FR"/>
          </a:p>
        </p:txBody>
      </p:sp>
    </p:spTree>
    <p:extLst>
      <p:ext uri="{BB962C8B-B14F-4D97-AF65-F5344CB8AC3E}">
        <p14:creationId xmlns:p14="http://schemas.microsoft.com/office/powerpoint/2010/main" val="363046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B04B2E-343F-26E6-CC2E-FE1C896DD87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D51FD78-A17A-6963-9E4B-A8D134231F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E51EA00-549A-C3D9-303A-BB0A2229ECC3}"/>
              </a:ext>
            </a:extLst>
          </p:cNvPr>
          <p:cNvSpPr>
            <a:spLocks noGrp="1"/>
          </p:cNvSpPr>
          <p:nvPr>
            <p:ph type="dt" sz="half" idx="10"/>
          </p:nvPr>
        </p:nvSpPr>
        <p:spPr/>
        <p:txBody>
          <a:bodyPr/>
          <a:lstStyle/>
          <a:p>
            <a:fld id="{0649BE9A-6B90-394F-BB62-BE225C642470}"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2FF9DAB7-F51D-6F58-D1DA-6700EFD820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2B243BE-C48B-92CC-FA27-4FEB3FFFDD06}"/>
              </a:ext>
            </a:extLst>
          </p:cNvPr>
          <p:cNvSpPr>
            <a:spLocks noGrp="1"/>
          </p:cNvSpPr>
          <p:nvPr>
            <p:ph type="sldNum" sz="quarter" idx="12"/>
          </p:nvPr>
        </p:nvSpPr>
        <p:spPr/>
        <p:txBody>
          <a:bodyPr/>
          <a:lstStyle/>
          <a:p>
            <a:fld id="{7EDC6C72-A0E3-1A42-8215-29AF42DFAE06}" type="slidenum">
              <a:rPr lang="fr-FR" smtClean="0"/>
              <a:t>‹N°›</a:t>
            </a:fld>
            <a:endParaRPr lang="fr-FR"/>
          </a:p>
        </p:txBody>
      </p:sp>
    </p:spTree>
    <p:extLst>
      <p:ext uri="{BB962C8B-B14F-4D97-AF65-F5344CB8AC3E}">
        <p14:creationId xmlns:p14="http://schemas.microsoft.com/office/powerpoint/2010/main" val="3773129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43EAAB-94F0-099E-AF1A-AA9F3B9FA11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52ADE86-9438-A318-D8C6-14879B970D4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F00A0FF-77C2-0286-76E1-0E5103DFAEF1}"/>
              </a:ext>
            </a:extLst>
          </p:cNvPr>
          <p:cNvSpPr>
            <a:spLocks noGrp="1"/>
          </p:cNvSpPr>
          <p:nvPr>
            <p:ph type="dt" sz="half" idx="10"/>
          </p:nvPr>
        </p:nvSpPr>
        <p:spPr/>
        <p:txBody>
          <a:bodyPr/>
          <a:lstStyle/>
          <a:p>
            <a:fld id="{0649BE9A-6B90-394F-BB62-BE225C642470}"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EAD62618-068F-B84A-E3C8-7119EFD7023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1C8F728-2F3E-97EF-336F-297CB33DAB16}"/>
              </a:ext>
            </a:extLst>
          </p:cNvPr>
          <p:cNvSpPr>
            <a:spLocks noGrp="1"/>
          </p:cNvSpPr>
          <p:nvPr>
            <p:ph type="sldNum" sz="quarter" idx="12"/>
          </p:nvPr>
        </p:nvSpPr>
        <p:spPr/>
        <p:txBody>
          <a:bodyPr/>
          <a:lstStyle/>
          <a:p>
            <a:fld id="{7EDC6C72-A0E3-1A42-8215-29AF42DFAE06}" type="slidenum">
              <a:rPr lang="fr-FR" smtClean="0"/>
              <a:t>‹N°›</a:t>
            </a:fld>
            <a:endParaRPr lang="fr-FR"/>
          </a:p>
        </p:txBody>
      </p:sp>
    </p:spTree>
    <p:extLst>
      <p:ext uri="{BB962C8B-B14F-4D97-AF65-F5344CB8AC3E}">
        <p14:creationId xmlns:p14="http://schemas.microsoft.com/office/powerpoint/2010/main" val="3102076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3838EA7-B7F3-B2D7-0A40-F7F4103DD64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3297957-85E7-29BA-0190-F6C11777024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74DCB9-C419-3D66-6CCF-2BDEEEE574F3}"/>
              </a:ext>
            </a:extLst>
          </p:cNvPr>
          <p:cNvSpPr>
            <a:spLocks noGrp="1"/>
          </p:cNvSpPr>
          <p:nvPr>
            <p:ph type="dt" sz="half" idx="10"/>
          </p:nvPr>
        </p:nvSpPr>
        <p:spPr/>
        <p:txBody>
          <a:bodyPr/>
          <a:lstStyle/>
          <a:p>
            <a:fld id="{0649BE9A-6B90-394F-BB62-BE225C642470}"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F6D44E1F-936B-3B1A-FD66-47D2570B4D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E18F1E-7F5D-19F6-5FF9-4CD984498648}"/>
              </a:ext>
            </a:extLst>
          </p:cNvPr>
          <p:cNvSpPr>
            <a:spLocks noGrp="1"/>
          </p:cNvSpPr>
          <p:nvPr>
            <p:ph type="sldNum" sz="quarter" idx="12"/>
          </p:nvPr>
        </p:nvSpPr>
        <p:spPr/>
        <p:txBody>
          <a:bodyPr/>
          <a:lstStyle/>
          <a:p>
            <a:fld id="{7EDC6C72-A0E3-1A42-8215-29AF42DFAE06}" type="slidenum">
              <a:rPr lang="fr-FR" smtClean="0"/>
              <a:t>‹N°›</a:t>
            </a:fld>
            <a:endParaRPr lang="fr-FR"/>
          </a:p>
        </p:txBody>
      </p:sp>
    </p:spTree>
    <p:extLst>
      <p:ext uri="{BB962C8B-B14F-4D97-AF65-F5344CB8AC3E}">
        <p14:creationId xmlns:p14="http://schemas.microsoft.com/office/powerpoint/2010/main" val="1238639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Page classique">
    <p:spTree>
      <p:nvGrpSpPr>
        <p:cNvPr id="1" name=""/>
        <p:cNvGrpSpPr/>
        <p:nvPr/>
      </p:nvGrpSpPr>
      <p:grpSpPr>
        <a:xfrm>
          <a:off x="0" y="0"/>
          <a:ext cx="0" cy="0"/>
          <a:chOff x="0" y="0"/>
          <a:chExt cx="0" cy="0"/>
        </a:xfrm>
      </p:grpSpPr>
      <p:sp>
        <p:nvSpPr>
          <p:cNvPr id="2" name="Title 1"/>
          <p:cNvSpPr>
            <a:spLocks noGrp="1"/>
          </p:cNvSpPr>
          <p:nvPr>
            <p:ph type="title"/>
          </p:nvPr>
        </p:nvSpPr>
        <p:spPr>
          <a:xfrm>
            <a:off x="743192" y="149638"/>
            <a:ext cx="10216343" cy="888251"/>
          </a:xfrm>
          <a:prstGeom prst="rect">
            <a:avLst/>
          </a:prstGeom>
        </p:spPr>
        <p:txBody>
          <a:bodyPr anchor="ctr" anchorCtr="0">
            <a:normAutofit/>
          </a:bodyPr>
          <a:lstStyle>
            <a:lvl1pPr>
              <a:defRPr sz="3400">
                <a:solidFill>
                  <a:srgbClr val="009296"/>
                </a:solidFill>
              </a:defRPr>
            </a:lvl1pPr>
          </a:lstStyle>
          <a:p>
            <a:r>
              <a:rPr lang="fr-FR" dirty="0"/>
              <a:t>Modifiez le style du titre</a:t>
            </a:r>
            <a:endParaRPr lang="en-US" dirty="0"/>
          </a:p>
        </p:txBody>
      </p:sp>
      <p:sp>
        <p:nvSpPr>
          <p:cNvPr id="3" name="Text Placeholder 2"/>
          <p:cNvSpPr>
            <a:spLocks noGrp="1"/>
          </p:cNvSpPr>
          <p:nvPr>
            <p:ph type="body" idx="1"/>
          </p:nvPr>
        </p:nvSpPr>
        <p:spPr>
          <a:xfrm>
            <a:off x="1122345" y="1537856"/>
            <a:ext cx="9680172" cy="4006733"/>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Cliquez pour modifier les styles du texte du masque</a:t>
            </a:r>
          </a:p>
        </p:txBody>
      </p:sp>
      <p:sp>
        <p:nvSpPr>
          <p:cNvPr id="7" name="Subtitle 2">
            <a:extLst>
              <a:ext uri="{FF2B5EF4-FFF2-40B4-BE49-F238E27FC236}">
                <a16:creationId xmlns:a16="http://schemas.microsoft.com/office/drawing/2014/main" id="{C77E12C6-00F3-439F-A2FE-1D2F0A604A8D}"/>
              </a:ext>
            </a:extLst>
          </p:cNvPr>
          <p:cNvSpPr>
            <a:spLocks noGrp="1"/>
          </p:cNvSpPr>
          <p:nvPr>
            <p:ph type="subTitle" idx="10"/>
          </p:nvPr>
        </p:nvSpPr>
        <p:spPr>
          <a:xfrm>
            <a:off x="1122336" y="858842"/>
            <a:ext cx="9680171" cy="679019"/>
          </a:xfrm>
          <a:prstGeom prst="rect">
            <a:avLst/>
          </a:prstGeom>
        </p:spPr>
        <p:txBody>
          <a:bodyPr>
            <a:normAutofit/>
          </a:bodyPr>
          <a:lstStyle>
            <a:lvl1pPr marL="0" indent="0" algn="l">
              <a:buNone/>
              <a:defRPr sz="2400">
                <a:solidFill>
                  <a:srgbClr val="008386"/>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877955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91272990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userDrawn="1">
  <p:cSld name="Two contents">
    <p:spTree>
      <p:nvGrpSpPr>
        <p:cNvPr id="1" name=""/>
        <p:cNvGrpSpPr/>
        <p:nvPr/>
      </p:nvGrpSpPr>
      <p:grpSpPr bwMode="auto">
        <a:xfrm>
          <a:off x="0" y="0"/>
          <a:ext cx="0" cy="0"/>
          <a:chOff x="0" y="0"/>
          <a:chExt cx="0" cy="0"/>
        </a:xfrm>
      </p:grpSpPr>
      <p:sp>
        <p:nvSpPr>
          <p:cNvPr id="3" name="Content Placeholder 2"/>
          <p:cNvSpPr>
            <a:spLocks noGrp="1"/>
          </p:cNvSpPr>
          <p:nvPr>
            <p:ph sz="half" idx="1"/>
          </p:nvPr>
        </p:nvSpPr>
        <p:spPr bwMode="auto">
          <a:xfrm>
            <a:off x="412388" y="2159633"/>
            <a:ext cx="5429612" cy="3928953"/>
          </a:xfrm>
          <a:prstGeom prst="rect">
            <a:avLst/>
          </a:prstGeom>
        </p:spPr>
        <p:txBody>
          <a:bodyPr>
            <a:normAutofit/>
          </a:bodyPr>
          <a:lstStyle>
            <a:lvl1pPr marL="228611" indent="-228611">
              <a:buFontTx/>
              <a:buBlip>
                <a:blip r:embed="rId2"/>
              </a:buBlip>
              <a:defRPr sz="2133">
                <a:latin typeface="+mn-lt"/>
              </a:defRPr>
            </a:lvl1pPr>
            <a:lvl2pPr marL="685834" indent="-228611">
              <a:buFontTx/>
              <a:buBlip>
                <a:blip r:embed="rId2"/>
              </a:buBlip>
              <a:defRPr sz="2133">
                <a:latin typeface="+mn-lt"/>
              </a:defRPr>
            </a:lvl2pPr>
            <a:lvl3pPr marL="1143057" indent="-228611">
              <a:buFontTx/>
              <a:buBlip>
                <a:blip r:embed="rId2"/>
              </a:buBlip>
              <a:defRPr sz="1600">
                <a:latin typeface="+mn-lt"/>
              </a:defRPr>
            </a:lvl3pPr>
            <a:lvl4pPr marL="1600280" indent="-228611">
              <a:buFontTx/>
              <a:buBlip>
                <a:blip r:embed="rId2"/>
              </a:buBlip>
              <a:defRPr sz="1333">
                <a:latin typeface="+mn-lt"/>
              </a:defRPr>
            </a:lvl4pPr>
            <a:lvl5pPr marL="2057503" indent="-228611">
              <a:buFontTx/>
              <a:buBlip>
                <a:blip r:embed="rId2"/>
              </a:buBlip>
              <a:defRPr sz="1333">
                <a:latin typeface="+mn-lt"/>
              </a:defRPr>
            </a:lvl5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9" name="Content Placeholder 2"/>
          <p:cNvSpPr>
            <a:spLocks noGrp="1"/>
          </p:cNvSpPr>
          <p:nvPr>
            <p:ph sz="half" idx="11"/>
          </p:nvPr>
        </p:nvSpPr>
        <p:spPr bwMode="auto">
          <a:xfrm>
            <a:off x="5994401" y="2160843"/>
            <a:ext cx="5695731" cy="3927744"/>
          </a:xfrm>
          <a:prstGeom prst="rect">
            <a:avLst/>
          </a:prstGeom>
        </p:spPr>
        <p:txBody>
          <a:bodyPr>
            <a:normAutofit/>
          </a:bodyPr>
          <a:lstStyle>
            <a:lvl1pPr marL="228611" indent="-228611">
              <a:buFontTx/>
              <a:buBlip>
                <a:blip r:embed="rId2"/>
              </a:buBlip>
              <a:defRPr sz="2133">
                <a:latin typeface="+mn-lt"/>
              </a:defRPr>
            </a:lvl1pPr>
            <a:lvl2pPr marL="685834" indent="-228611">
              <a:buFontTx/>
              <a:buBlip>
                <a:blip r:embed="rId2"/>
              </a:buBlip>
              <a:defRPr sz="2133">
                <a:latin typeface="+mn-lt"/>
              </a:defRPr>
            </a:lvl2pPr>
            <a:lvl3pPr marL="1143057" indent="-228611">
              <a:buFontTx/>
              <a:buBlip>
                <a:blip r:embed="rId2"/>
              </a:buBlip>
              <a:defRPr sz="1600">
                <a:latin typeface="+mn-lt"/>
              </a:defRPr>
            </a:lvl3pPr>
            <a:lvl4pPr marL="1600280" indent="-228611">
              <a:buFontTx/>
              <a:buBlip>
                <a:blip r:embed="rId2"/>
              </a:buBlip>
              <a:defRPr sz="1333">
                <a:latin typeface="+mn-lt"/>
              </a:defRPr>
            </a:lvl4pPr>
            <a:lvl5pPr marL="2057503" indent="-228611">
              <a:buFontTx/>
              <a:buBlip>
                <a:blip r:embed="rId2"/>
              </a:buBlip>
              <a:defRPr sz="1333">
                <a:latin typeface="+mn-lt"/>
              </a:defRPr>
            </a:lvl5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16" name="Title 1"/>
          <p:cNvSpPr>
            <a:spLocks noGrp="1"/>
          </p:cNvSpPr>
          <p:nvPr>
            <p:ph type="title"/>
          </p:nvPr>
        </p:nvSpPr>
        <p:spPr bwMode="auto">
          <a:xfrm>
            <a:off x="412389" y="990601"/>
            <a:ext cx="11277743" cy="888251"/>
          </a:xfrm>
          <a:prstGeom prst="rect">
            <a:avLst/>
          </a:prstGeom>
        </p:spPr>
        <p:txBody>
          <a:bodyPr anchor="ctr" anchorCtr="0">
            <a:normAutofit/>
          </a:bodyPr>
          <a:lstStyle>
            <a:lvl1pPr marL="0" indent="0" algn="l">
              <a:buNone/>
              <a:defRPr sz="2667">
                <a:latin typeface="+mn-lt"/>
              </a:defRPr>
            </a:lvl1pPr>
          </a:lstStyle>
          <a:p>
            <a:pPr>
              <a:defRPr/>
            </a:pPr>
            <a:r>
              <a:rPr lang="fr-FR"/>
              <a:t>Modifiez le style du titre</a:t>
            </a:r>
            <a:endParaRPr lang="en-US"/>
          </a:p>
        </p:txBody>
      </p:sp>
      <p:sp>
        <p:nvSpPr>
          <p:cNvPr id="20" name="Subtitle 2"/>
          <p:cNvSpPr>
            <a:spLocks noGrp="1"/>
          </p:cNvSpPr>
          <p:nvPr>
            <p:ph type="subTitle" idx="10"/>
          </p:nvPr>
        </p:nvSpPr>
        <p:spPr bwMode="auto">
          <a:xfrm>
            <a:off x="412389" y="1752600"/>
            <a:ext cx="11277743" cy="679019"/>
          </a:xfrm>
          <a:prstGeom prst="rect">
            <a:avLst/>
          </a:prstGeom>
        </p:spPr>
        <p:txBody>
          <a:bodyPr>
            <a:normAutofit/>
          </a:bodyPr>
          <a:lstStyle>
            <a:lvl1pPr marL="0" indent="0" algn="l">
              <a:buNone/>
              <a:defRPr sz="2133">
                <a:solidFill>
                  <a:srgbClr val="554339"/>
                </a:solidFill>
                <a:latin typeface="+mn-lt"/>
              </a:defRPr>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pPr>
              <a:defRPr/>
            </a:pPr>
            <a:r>
              <a:rPr lang="fr-FR"/>
              <a:t>Modifiez le style des sous-titres du masque</a:t>
            </a:r>
            <a:endParaRPr lang="en-US"/>
          </a:p>
        </p:txBody>
      </p:sp>
    </p:spTree>
    <p:extLst>
      <p:ext uri="{BB962C8B-B14F-4D97-AF65-F5344CB8AC3E}">
        <p14:creationId xmlns:p14="http://schemas.microsoft.com/office/powerpoint/2010/main" val="886509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336CC0-6D9B-4396-2A14-1ABFB2DBC65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89EEFEB-5A96-4F2F-4807-0433F1A1801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422045-AC96-2B07-8A07-A1FA0982BA9B}"/>
              </a:ext>
            </a:extLst>
          </p:cNvPr>
          <p:cNvSpPr>
            <a:spLocks noGrp="1"/>
          </p:cNvSpPr>
          <p:nvPr>
            <p:ph type="dt" sz="half" idx="10"/>
          </p:nvPr>
        </p:nvSpPr>
        <p:spPr/>
        <p:txBody>
          <a:bodyPr/>
          <a:lstStyle/>
          <a:p>
            <a:fld id="{0649BE9A-6B90-394F-BB62-BE225C642470}"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22CD2D0A-A3CF-368E-75D5-AFF7298BF9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F95E76D-6DBD-EE7E-3456-41EEB3E5C671}"/>
              </a:ext>
            </a:extLst>
          </p:cNvPr>
          <p:cNvSpPr>
            <a:spLocks noGrp="1"/>
          </p:cNvSpPr>
          <p:nvPr>
            <p:ph type="sldNum" sz="quarter" idx="12"/>
          </p:nvPr>
        </p:nvSpPr>
        <p:spPr/>
        <p:txBody>
          <a:bodyPr/>
          <a:lstStyle/>
          <a:p>
            <a:fld id="{7EDC6C72-A0E3-1A42-8215-29AF42DFAE06}" type="slidenum">
              <a:rPr lang="fr-FR" smtClean="0"/>
              <a:t>‹N°›</a:t>
            </a:fld>
            <a:endParaRPr lang="fr-FR"/>
          </a:p>
        </p:txBody>
      </p:sp>
    </p:spTree>
    <p:extLst>
      <p:ext uri="{BB962C8B-B14F-4D97-AF65-F5344CB8AC3E}">
        <p14:creationId xmlns:p14="http://schemas.microsoft.com/office/powerpoint/2010/main" val="1021884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D03EAB-3C15-D0A9-7B14-EBCAB6F3768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210B4A5-C21D-57B6-D51F-A79B3A14E8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4B8DD40-979F-E5F6-0D51-FC666609CDD0}"/>
              </a:ext>
            </a:extLst>
          </p:cNvPr>
          <p:cNvSpPr>
            <a:spLocks noGrp="1"/>
          </p:cNvSpPr>
          <p:nvPr>
            <p:ph type="dt" sz="half" idx="10"/>
          </p:nvPr>
        </p:nvSpPr>
        <p:spPr/>
        <p:txBody>
          <a:bodyPr/>
          <a:lstStyle/>
          <a:p>
            <a:fld id="{0649BE9A-6B90-394F-BB62-BE225C642470}"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A1B1B1DD-8FAF-D6C2-EB89-E581F85C73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103AEEC-069A-B943-9730-8B54D51447D2}"/>
              </a:ext>
            </a:extLst>
          </p:cNvPr>
          <p:cNvSpPr>
            <a:spLocks noGrp="1"/>
          </p:cNvSpPr>
          <p:nvPr>
            <p:ph type="sldNum" sz="quarter" idx="12"/>
          </p:nvPr>
        </p:nvSpPr>
        <p:spPr/>
        <p:txBody>
          <a:bodyPr/>
          <a:lstStyle/>
          <a:p>
            <a:fld id="{7EDC6C72-A0E3-1A42-8215-29AF42DFAE06}" type="slidenum">
              <a:rPr lang="fr-FR" smtClean="0"/>
              <a:t>‹N°›</a:t>
            </a:fld>
            <a:endParaRPr lang="fr-FR"/>
          </a:p>
        </p:txBody>
      </p:sp>
    </p:spTree>
    <p:extLst>
      <p:ext uri="{BB962C8B-B14F-4D97-AF65-F5344CB8AC3E}">
        <p14:creationId xmlns:p14="http://schemas.microsoft.com/office/powerpoint/2010/main" val="2268388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95FA3D-3D81-3121-9092-348E1833F75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2AA4692-5A8F-483C-F171-32421A76F22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D8EB7D3-4ED8-B8F1-78F6-7D805FF3004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0FD45F6-7845-7233-E21D-B0E46108F3E6}"/>
              </a:ext>
            </a:extLst>
          </p:cNvPr>
          <p:cNvSpPr>
            <a:spLocks noGrp="1"/>
          </p:cNvSpPr>
          <p:nvPr>
            <p:ph type="dt" sz="half" idx="10"/>
          </p:nvPr>
        </p:nvSpPr>
        <p:spPr/>
        <p:txBody>
          <a:bodyPr/>
          <a:lstStyle/>
          <a:p>
            <a:fld id="{0649BE9A-6B90-394F-BB62-BE225C642470}" type="datetimeFigureOut">
              <a:rPr lang="fr-FR" smtClean="0"/>
              <a:t>14/10/2025</a:t>
            </a:fld>
            <a:endParaRPr lang="fr-FR"/>
          </a:p>
        </p:txBody>
      </p:sp>
      <p:sp>
        <p:nvSpPr>
          <p:cNvPr id="6" name="Espace réservé du pied de page 5">
            <a:extLst>
              <a:ext uri="{FF2B5EF4-FFF2-40B4-BE49-F238E27FC236}">
                <a16:creationId xmlns:a16="http://schemas.microsoft.com/office/drawing/2014/main" id="{C11227FE-FEF9-DC60-A664-987807E2066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934A6A5-CBA0-AFBF-7DEB-FD859F360B11}"/>
              </a:ext>
            </a:extLst>
          </p:cNvPr>
          <p:cNvSpPr>
            <a:spLocks noGrp="1"/>
          </p:cNvSpPr>
          <p:nvPr>
            <p:ph type="sldNum" sz="quarter" idx="12"/>
          </p:nvPr>
        </p:nvSpPr>
        <p:spPr/>
        <p:txBody>
          <a:bodyPr/>
          <a:lstStyle/>
          <a:p>
            <a:fld id="{7EDC6C72-A0E3-1A42-8215-29AF42DFAE06}" type="slidenum">
              <a:rPr lang="fr-FR" smtClean="0"/>
              <a:t>‹N°›</a:t>
            </a:fld>
            <a:endParaRPr lang="fr-FR"/>
          </a:p>
        </p:txBody>
      </p:sp>
    </p:spTree>
    <p:extLst>
      <p:ext uri="{BB962C8B-B14F-4D97-AF65-F5344CB8AC3E}">
        <p14:creationId xmlns:p14="http://schemas.microsoft.com/office/powerpoint/2010/main" val="1495758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0F272E-778B-5843-6469-D68FB152550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5A5D1A1-65A6-8921-7293-5126653138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03F4ECB-D68A-2821-5F2E-26DDF899BFC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7BD54D3-D78A-A815-96B9-E1FF004A94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B21828F-EFC1-09B3-D81A-CBFF9060B63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D4185DC-CF25-8480-0C21-79E40806D793}"/>
              </a:ext>
            </a:extLst>
          </p:cNvPr>
          <p:cNvSpPr>
            <a:spLocks noGrp="1"/>
          </p:cNvSpPr>
          <p:nvPr>
            <p:ph type="dt" sz="half" idx="10"/>
          </p:nvPr>
        </p:nvSpPr>
        <p:spPr/>
        <p:txBody>
          <a:bodyPr/>
          <a:lstStyle/>
          <a:p>
            <a:fld id="{0649BE9A-6B90-394F-BB62-BE225C642470}" type="datetimeFigureOut">
              <a:rPr lang="fr-FR" smtClean="0"/>
              <a:t>14/10/2025</a:t>
            </a:fld>
            <a:endParaRPr lang="fr-FR"/>
          </a:p>
        </p:txBody>
      </p:sp>
      <p:sp>
        <p:nvSpPr>
          <p:cNvPr id="8" name="Espace réservé du pied de page 7">
            <a:extLst>
              <a:ext uri="{FF2B5EF4-FFF2-40B4-BE49-F238E27FC236}">
                <a16:creationId xmlns:a16="http://schemas.microsoft.com/office/drawing/2014/main" id="{BE5AA183-4CAB-AEE1-FBB1-5C60FD5DD0E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9FC159B-7CEF-D5B5-8A74-F0228AF5B925}"/>
              </a:ext>
            </a:extLst>
          </p:cNvPr>
          <p:cNvSpPr>
            <a:spLocks noGrp="1"/>
          </p:cNvSpPr>
          <p:nvPr>
            <p:ph type="sldNum" sz="quarter" idx="12"/>
          </p:nvPr>
        </p:nvSpPr>
        <p:spPr/>
        <p:txBody>
          <a:bodyPr/>
          <a:lstStyle/>
          <a:p>
            <a:fld id="{7EDC6C72-A0E3-1A42-8215-29AF42DFAE06}" type="slidenum">
              <a:rPr lang="fr-FR" smtClean="0"/>
              <a:t>‹N°›</a:t>
            </a:fld>
            <a:endParaRPr lang="fr-FR"/>
          </a:p>
        </p:txBody>
      </p:sp>
    </p:spTree>
    <p:extLst>
      <p:ext uri="{BB962C8B-B14F-4D97-AF65-F5344CB8AC3E}">
        <p14:creationId xmlns:p14="http://schemas.microsoft.com/office/powerpoint/2010/main" val="1609943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2D43B0-127D-A93D-97C4-ACE88CDE038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66E239C-6816-3DBC-C285-B46BBAA06B1B}"/>
              </a:ext>
            </a:extLst>
          </p:cNvPr>
          <p:cNvSpPr>
            <a:spLocks noGrp="1"/>
          </p:cNvSpPr>
          <p:nvPr>
            <p:ph type="dt" sz="half" idx="10"/>
          </p:nvPr>
        </p:nvSpPr>
        <p:spPr/>
        <p:txBody>
          <a:bodyPr/>
          <a:lstStyle/>
          <a:p>
            <a:fld id="{0649BE9A-6B90-394F-BB62-BE225C642470}" type="datetimeFigureOut">
              <a:rPr lang="fr-FR" smtClean="0"/>
              <a:t>14/10/2025</a:t>
            </a:fld>
            <a:endParaRPr lang="fr-FR"/>
          </a:p>
        </p:txBody>
      </p:sp>
      <p:sp>
        <p:nvSpPr>
          <p:cNvPr id="4" name="Espace réservé du pied de page 3">
            <a:extLst>
              <a:ext uri="{FF2B5EF4-FFF2-40B4-BE49-F238E27FC236}">
                <a16:creationId xmlns:a16="http://schemas.microsoft.com/office/drawing/2014/main" id="{40B4DA05-7955-FF49-94BA-558322D6E11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6437741-62FA-36CA-C966-BD69F3DEED4E}"/>
              </a:ext>
            </a:extLst>
          </p:cNvPr>
          <p:cNvSpPr>
            <a:spLocks noGrp="1"/>
          </p:cNvSpPr>
          <p:nvPr>
            <p:ph type="sldNum" sz="quarter" idx="12"/>
          </p:nvPr>
        </p:nvSpPr>
        <p:spPr/>
        <p:txBody>
          <a:bodyPr/>
          <a:lstStyle/>
          <a:p>
            <a:fld id="{7EDC6C72-A0E3-1A42-8215-29AF42DFAE06}" type="slidenum">
              <a:rPr lang="fr-FR" smtClean="0"/>
              <a:t>‹N°›</a:t>
            </a:fld>
            <a:endParaRPr lang="fr-FR"/>
          </a:p>
        </p:txBody>
      </p:sp>
    </p:spTree>
    <p:extLst>
      <p:ext uri="{BB962C8B-B14F-4D97-AF65-F5344CB8AC3E}">
        <p14:creationId xmlns:p14="http://schemas.microsoft.com/office/powerpoint/2010/main" val="121633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D48FB6E-2824-91FF-5DBE-7BC02F1DF88B}"/>
              </a:ext>
            </a:extLst>
          </p:cNvPr>
          <p:cNvSpPr>
            <a:spLocks noGrp="1"/>
          </p:cNvSpPr>
          <p:nvPr>
            <p:ph type="dt" sz="half" idx="10"/>
          </p:nvPr>
        </p:nvSpPr>
        <p:spPr/>
        <p:txBody>
          <a:bodyPr/>
          <a:lstStyle/>
          <a:p>
            <a:fld id="{0649BE9A-6B90-394F-BB62-BE225C642470}" type="datetimeFigureOut">
              <a:rPr lang="fr-FR" smtClean="0"/>
              <a:t>14/10/2025</a:t>
            </a:fld>
            <a:endParaRPr lang="fr-FR"/>
          </a:p>
        </p:txBody>
      </p:sp>
      <p:sp>
        <p:nvSpPr>
          <p:cNvPr id="3" name="Espace réservé du pied de page 2">
            <a:extLst>
              <a:ext uri="{FF2B5EF4-FFF2-40B4-BE49-F238E27FC236}">
                <a16:creationId xmlns:a16="http://schemas.microsoft.com/office/drawing/2014/main" id="{6544B5EA-6852-E83A-ADBA-9342153F738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30176D1-2A3F-CFB7-7695-AE13F529C7D8}"/>
              </a:ext>
            </a:extLst>
          </p:cNvPr>
          <p:cNvSpPr>
            <a:spLocks noGrp="1"/>
          </p:cNvSpPr>
          <p:nvPr>
            <p:ph type="sldNum" sz="quarter" idx="12"/>
          </p:nvPr>
        </p:nvSpPr>
        <p:spPr/>
        <p:txBody>
          <a:bodyPr/>
          <a:lstStyle/>
          <a:p>
            <a:fld id="{7EDC6C72-A0E3-1A42-8215-29AF42DFAE06}" type="slidenum">
              <a:rPr lang="fr-FR" smtClean="0"/>
              <a:t>‹N°›</a:t>
            </a:fld>
            <a:endParaRPr lang="fr-FR"/>
          </a:p>
        </p:txBody>
      </p:sp>
    </p:spTree>
    <p:extLst>
      <p:ext uri="{BB962C8B-B14F-4D97-AF65-F5344CB8AC3E}">
        <p14:creationId xmlns:p14="http://schemas.microsoft.com/office/powerpoint/2010/main" val="196983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ECC4F2-4723-0EAD-B8D3-8592842382F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0EAA620-676B-127B-51B8-CD2EFFD25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AADEDD7-92C1-69F1-3AC5-34D0CCE3C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00C5938-8076-5A83-67FC-9F2069648756}"/>
              </a:ext>
            </a:extLst>
          </p:cNvPr>
          <p:cNvSpPr>
            <a:spLocks noGrp="1"/>
          </p:cNvSpPr>
          <p:nvPr>
            <p:ph type="dt" sz="half" idx="10"/>
          </p:nvPr>
        </p:nvSpPr>
        <p:spPr/>
        <p:txBody>
          <a:bodyPr/>
          <a:lstStyle/>
          <a:p>
            <a:fld id="{0649BE9A-6B90-394F-BB62-BE225C642470}" type="datetimeFigureOut">
              <a:rPr lang="fr-FR" smtClean="0"/>
              <a:t>14/10/2025</a:t>
            </a:fld>
            <a:endParaRPr lang="fr-FR"/>
          </a:p>
        </p:txBody>
      </p:sp>
      <p:sp>
        <p:nvSpPr>
          <p:cNvPr id="6" name="Espace réservé du pied de page 5">
            <a:extLst>
              <a:ext uri="{FF2B5EF4-FFF2-40B4-BE49-F238E27FC236}">
                <a16:creationId xmlns:a16="http://schemas.microsoft.com/office/drawing/2014/main" id="{31A39076-D1DF-4798-F629-1D9466EFACC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C57E199-A936-732E-1DA7-4BDAEB40A0B6}"/>
              </a:ext>
            </a:extLst>
          </p:cNvPr>
          <p:cNvSpPr>
            <a:spLocks noGrp="1"/>
          </p:cNvSpPr>
          <p:nvPr>
            <p:ph type="sldNum" sz="quarter" idx="12"/>
          </p:nvPr>
        </p:nvSpPr>
        <p:spPr/>
        <p:txBody>
          <a:bodyPr/>
          <a:lstStyle/>
          <a:p>
            <a:fld id="{7EDC6C72-A0E3-1A42-8215-29AF42DFAE06}" type="slidenum">
              <a:rPr lang="fr-FR" smtClean="0"/>
              <a:t>‹N°›</a:t>
            </a:fld>
            <a:endParaRPr lang="fr-FR"/>
          </a:p>
        </p:txBody>
      </p:sp>
    </p:spTree>
    <p:extLst>
      <p:ext uri="{BB962C8B-B14F-4D97-AF65-F5344CB8AC3E}">
        <p14:creationId xmlns:p14="http://schemas.microsoft.com/office/powerpoint/2010/main" val="361978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8DB05A-38A8-F201-0A62-3C229864599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70F026D-132A-2283-1C83-93F6127197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6C5CF80-108F-3B1D-BE88-928A0DA468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67A905D-B679-BB88-5A94-9BB2F80F145D}"/>
              </a:ext>
            </a:extLst>
          </p:cNvPr>
          <p:cNvSpPr>
            <a:spLocks noGrp="1"/>
          </p:cNvSpPr>
          <p:nvPr>
            <p:ph type="dt" sz="half" idx="10"/>
          </p:nvPr>
        </p:nvSpPr>
        <p:spPr/>
        <p:txBody>
          <a:bodyPr/>
          <a:lstStyle/>
          <a:p>
            <a:fld id="{0649BE9A-6B90-394F-BB62-BE225C642470}" type="datetimeFigureOut">
              <a:rPr lang="fr-FR" smtClean="0"/>
              <a:t>14/10/2025</a:t>
            </a:fld>
            <a:endParaRPr lang="fr-FR"/>
          </a:p>
        </p:txBody>
      </p:sp>
      <p:sp>
        <p:nvSpPr>
          <p:cNvPr id="6" name="Espace réservé du pied de page 5">
            <a:extLst>
              <a:ext uri="{FF2B5EF4-FFF2-40B4-BE49-F238E27FC236}">
                <a16:creationId xmlns:a16="http://schemas.microsoft.com/office/drawing/2014/main" id="{EA23E9A8-3E42-EDAE-6D00-05C3E43CB69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14CA378-12B8-5DA3-3403-BECB4974B994}"/>
              </a:ext>
            </a:extLst>
          </p:cNvPr>
          <p:cNvSpPr>
            <a:spLocks noGrp="1"/>
          </p:cNvSpPr>
          <p:nvPr>
            <p:ph type="sldNum" sz="quarter" idx="12"/>
          </p:nvPr>
        </p:nvSpPr>
        <p:spPr/>
        <p:txBody>
          <a:bodyPr/>
          <a:lstStyle/>
          <a:p>
            <a:fld id="{7EDC6C72-A0E3-1A42-8215-29AF42DFAE06}" type="slidenum">
              <a:rPr lang="fr-FR" smtClean="0"/>
              <a:t>‹N°›</a:t>
            </a:fld>
            <a:endParaRPr lang="fr-FR"/>
          </a:p>
        </p:txBody>
      </p:sp>
    </p:spTree>
    <p:extLst>
      <p:ext uri="{BB962C8B-B14F-4D97-AF65-F5344CB8AC3E}">
        <p14:creationId xmlns:p14="http://schemas.microsoft.com/office/powerpoint/2010/main" val="4234125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76CE3CF-9210-E603-7FE5-BC1814E80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79DA958-6DDB-D651-D044-1FDBACA6C5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AC2DD7-DC84-A2D0-8044-4C596CABBA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9BE9A-6B90-394F-BB62-BE225C642470}"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100983FB-191D-E366-842B-77EC2C5E2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793D72E-9B19-3BEE-F96C-7AC78A05D2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C6C72-A0E3-1A42-8215-29AF42DFAE06}" type="slidenum">
              <a:rPr lang="fr-FR" smtClean="0"/>
              <a:t>‹N°›</a:t>
            </a:fld>
            <a:endParaRPr lang="fr-FR"/>
          </a:p>
        </p:txBody>
      </p:sp>
    </p:spTree>
    <p:extLst>
      <p:ext uri="{BB962C8B-B14F-4D97-AF65-F5344CB8AC3E}">
        <p14:creationId xmlns:p14="http://schemas.microsoft.com/office/powerpoint/2010/main" val="937059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2.emf"/><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7.emf"/><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11.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g"/><Relationship Id="rId1" Type="http://schemas.openxmlformats.org/officeDocument/2006/relationships/slideLayout" Target="../slideLayouts/slideLayout13.xml"/><Relationship Id="rId4" Type="http://schemas.openxmlformats.org/officeDocument/2006/relationships/image" Target="../media/image42.emf"/></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3.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58.jpeg"/><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emf"/><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hyperlink" Target="https://tropolink.fr/" TargetMode="External"/><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74.emf"/><Relationship Id="rId5" Type="http://schemas.openxmlformats.org/officeDocument/2006/relationships/image" Target="../media/image79.png"/><Relationship Id="rId4" Type="http://schemas.openxmlformats.org/officeDocument/2006/relationships/image" Target="../media/image78.emf"/></Relationships>
</file>

<file path=ppt/slides/_rels/slide3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74.emf"/><Relationship Id="rId5" Type="http://schemas.openxmlformats.org/officeDocument/2006/relationships/image" Target="../media/image82.emf"/><Relationship Id="rId4" Type="http://schemas.openxmlformats.org/officeDocument/2006/relationships/image" Target="../media/image81.emf"/></Relationships>
</file>

<file path=ppt/slides/_rels/slide3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84.emf"/><Relationship Id="rId4" Type="http://schemas.openxmlformats.org/officeDocument/2006/relationships/image" Target="../media/image74.emf"/></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95.jpg"/><Relationship Id="rId11" Type="http://schemas.openxmlformats.org/officeDocument/2006/relationships/image" Target="../media/image100.png"/><Relationship Id="rId5" Type="http://schemas.openxmlformats.org/officeDocument/2006/relationships/image" Target="../media/image94.sv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jpeg"/></Relationships>
</file>

<file path=ppt/slides/_rels/slide41.xml.rels><?xml version="1.0" encoding="UTF-8" standalone="yes"?>
<Relationships xmlns="http://schemas.openxmlformats.org/package/2006/relationships"><Relationship Id="rId8" Type="http://schemas.openxmlformats.org/officeDocument/2006/relationships/hyperlink" Target="https://doi.org/10.1002/9781119902799.ch4" TargetMode="External"/><Relationship Id="rId13" Type="http://schemas.openxmlformats.org/officeDocument/2006/relationships/hyperlink" Target="http://doi.org/10.1007/s10144-013-0415-0" TargetMode="External"/><Relationship Id="rId3" Type="http://schemas.openxmlformats.org/officeDocument/2006/relationships/hyperlink" Target="https://doi.org/10.1007/s11538-023-01169-w" TargetMode="External"/><Relationship Id="rId7" Type="http://schemas.openxmlformats.org/officeDocument/2006/relationships/hyperlink" Target="https://doi.org/10.1111/ppa.13446" TargetMode="External"/><Relationship Id="rId12" Type="http://schemas.openxmlformats.org/officeDocument/2006/relationships/hyperlink" Target="https://hal.inrae.fr/hal-04254586" TargetMode="External"/><Relationship Id="rId2" Type="http://schemas.openxmlformats.org/officeDocument/2006/relationships/hyperlink" Target="https://doi.org/10.1007/s00285-019-01376-x" TargetMode="External"/><Relationship Id="rId1" Type="http://schemas.openxmlformats.org/officeDocument/2006/relationships/slideLayout" Target="../slideLayouts/slideLayout12.xml"/><Relationship Id="rId6" Type="http://schemas.openxmlformats.org/officeDocument/2006/relationships/hyperlink" Target="https://doi.org/10.1094/PHYTO-11-24-0359-FI" TargetMode="External"/><Relationship Id="rId11" Type="http://schemas.openxmlformats.org/officeDocument/2006/relationships/hyperlink" Target="https://doi.org/10.1186/s43170-024-00273-8" TargetMode="External"/><Relationship Id="rId5" Type="http://schemas.openxmlformats.org/officeDocument/2006/relationships/hyperlink" Target="https://www.quae.com/produit/1749/9782759234837" TargetMode="External"/><Relationship Id="rId10" Type="http://schemas.openxmlformats.org/officeDocument/2006/relationships/hyperlink" Target="https://doi.org/10.1088/1748-9326/ac73aa" TargetMode="External"/><Relationship Id="rId4" Type="http://schemas.openxmlformats.org/officeDocument/2006/relationships/hyperlink" Target="https://doi.org/10.3389/fams.2020.602621" TargetMode="External"/><Relationship Id="rId9" Type="http://schemas.openxmlformats.org/officeDocument/2006/relationships/hyperlink" Target="https://doi.org/10.1029/2023GH000885"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emf"/><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emf"/><Relationship Id="rId3" Type="http://schemas.openxmlformats.org/officeDocument/2006/relationships/image" Target="../media/image14.gif"/><Relationship Id="rId7" Type="http://schemas.openxmlformats.org/officeDocument/2006/relationships/image" Target="../media/image18.png"/><Relationship Id="rId12" Type="http://schemas.openxmlformats.org/officeDocument/2006/relationships/image" Target="../media/image23.emf"/><Relationship Id="rId2" Type="http://schemas.openxmlformats.org/officeDocument/2006/relationships/notesSlide" Target="../notesSlides/notesSlide6.xml"/><Relationship Id="rId16" Type="http://schemas.openxmlformats.org/officeDocument/2006/relationships/image" Target="../media/image27.emf"/><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emf"/><Relationship Id="rId5" Type="http://schemas.openxmlformats.org/officeDocument/2006/relationships/image" Target="../media/image16.png"/><Relationship Id="rId15" Type="http://schemas.openxmlformats.org/officeDocument/2006/relationships/image" Target="../media/image26.emf"/><Relationship Id="rId10" Type="http://schemas.openxmlformats.org/officeDocument/2006/relationships/image" Target="../media/image21.gif"/><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BE649-8D07-5384-0D21-2180DBAE74C2}"/>
              </a:ext>
            </a:extLst>
          </p:cNvPr>
          <p:cNvSpPr>
            <a:spLocks noGrp="1"/>
          </p:cNvSpPr>
          <p:nvPr>
            <p:ph type="title"/>
          </p:nvPr>
        </p:nvSpPr>
        <p:spPr>
          <a:xfrm>
            <a:off x="838200" y="188664"/>
            <a:ext cx="9938657" cy="4021680"/>
          </a:xfrm>
        </p:spPr>
        <p:txBody>
          <a:bodyPr>
            <a:noAutofit/>
          </a:bodyPr>
          <a:lstStyle/>
          <a:p>
            <a:r>
              <a:rPr lang="en-US" sz="3400" b="1" dirty="0">
                <a:solidFill>
                  <a:srgbClr val="00A8AC"/>
                </a:solidFill>
              </a:rPr>
              <a:t>Leveraging surveillance data for inferring the spread of diseases and pests</a:t>
            </a:r>
            <a:br>
              <a:rPr lang="en-US" sz="3400" dirty="0">
                <a:solidFill>
                  <a:srgbClr val="00A8AC"/>
                </a:solidFill>
              </a:rPr>
            </a:br>
            <a:br>
              <a:rPr lang="en-US" sz="3400" dirty="0">
                <a:solidFill>
                  <a:srgbClr val="00A8AC"/>
                </a:solidFill>
              </a:rPr>
            </a:br>
            <a:br>
              <a:rPr lang="en-US" sz="3400" dirty="0">
                <a:solidFill>
                  <a:srgbClr val="00A8AC"/>
                </a:solidFill>
              </a:rPr>
            </a:br>
            <a:r>
              <a:rPr lang="en-US" sz="3400" dirty="0">
                <a:solidFill>
                  <a:srgbClr val="00A8AC"/>
                </a:solidFill>
              </a:rPr>
              <a:t> </a:t>
            </a:r>
            <a:r>
              <a:rPr lang="en-US" sz="2400" b="1" dirty="0"/>
              <a:t>Samuel Soubeyrand, INRAE, </a:t>
            </a:r>
            <a:r>
              <a:rPr lang="en-US" sz="2400" b="1" dirty="0" err="1"/>
              <a:t>BioSP</a:t>
            </a:r>
            <a:endParaRPr lang="en-US" sz="3400" b="1" dirty="0"/>
          </a:p>
        </p:txBody>
      </p:sp>
      <p:pic>
        <p:nvPicPr>
          <p:cNvPr id="13316" name="Picture 4" descr="Accueil">
            <a:extLst>
              <a:ext uri="{FF2B5EF4-FFF2-40B4-BE49-F238E27FC236}">
                <a16:creationId xmlns:a16="http://schemas.microsoft.com/office/drawing/2014/main" id="{25E5F0D1-7446-EF57-03A2-EC21FEEC50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6942"/>
          <a:stretch/>
        </p:blipFill>
        <p:spPr bwMode="auto">
          <a:xfrm>
            <a:off x="980402" y="3611427"/>
            <a:ext cx="2336234" cy="12514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ccueil">
            <a:extLst>
              <a:ext uri="{FF2B5EF4-FFF2-40B4-BE49-F238E27FC236}">
                <a16:creationId xmlns:a16="http://schemas.microsoft.com/office/drawing/2014/main" id="{005843B6-3022-B9EA-73FB-986B697F08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170"/>
          <a:stretch/>
        </p:blipFill>
        <p:spPr bwMode="auto">
          <a:xfrm>
            <a:off x="3691469" y="3611427"/>
            <a:ext cx="1681907" cy="6825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go ModStatSAP">
            <a:extLst>
              <a:ext uri="{FF2B5EF4-FFF2-40B4-BE49-F238E27FC236}">
                <a16:creationId xmlns:a16="http://schemas.microsoft.com/office/drawing/2014/main" id="{8C1C7D86-ED9A-8AFC-93F0-72DDD2E7C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389" y="2955151"/>
            <a:ext cx="2563980" cy="256398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82501ED2-E530-7B94-4347-BAE9C3B2DF0D}"/>
              </a:ext>
            </a:extLst>
          </p:cNvPr>
          <p:cNvSpPr txBox="1"/>
          <p:nvPr/>
        </p:nvSpPr>
        <p:spPr>
          <a:xfrm>
            <a:off x="7814216" y="5716804"/>
            <a:ext cx="3268310" cy="400110"/>
          </a:xfrm>
          <a:prstGeom prst="rect">
            <a:avLst/>
          </a:prstGeom>
          <a:noFill/>
        </p:spPr>
        <p:txBody>
          <a:bodyPr wrap="square">
            <a:spAutoFit/>
          </a:bodyPr>
          <a:lstStyle/>
          <a:p>
            <a:pPr algn="ctr"/>
            <a:r>
              <a:rPr lang="en-US" sz="2000" noProof="1"/>
              <a:t>Paris, Oct. 21-22, 2025</a:t>
            </a:r>
          </a:p>
        </p:txBody>
      </p:sp>
    </p:spTree>
    <p:extLst>
      <p:ext uri="{BB962C8B-B14F-4D97-AF65-F5344CB8AC3E}">
        <p14:creationId xmlns:p14="http://schemas.microsoft.com/office/powerpoint/2010/main" val="3910879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D27AC-0FD0-DB46-8D07-14AE4D18888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C4537DF-FD3B-FCFB-635B-B8102EE8D509}"/>
              </a:ext>
            </a:extLst>
          </p:cNvPr>
          <p:cNvSpPr>
            <a:spLocks noGrp="1"/>
          </p:cNvSpPr>
          <p:nvPr>
            <p:ph type="title"/>
          </p:nvPr>
        </p:nvSpPr>
        <p:spPr>
          <a:xfrm>
            <a:off x="743192" y="-176942"/>
            <a:ext cx="10566161" cy="1086317"/>
          </a:xfrm>
        </p:spPr>
        <p:txBody>
          <a:bodyPr>
            <a:normAutofit/>
          </a:bodyPr>
          <a:lstStyle/>
          <a:p>
            <a:r>
              <a:rPr lang="en-US" noProof="0" dirty="0">
                <a:solidFill>
                  <a:srgbClr val="00A8AC"/>
                </a:solidFill>
              </a:rPr>
              <a:t>Mechanistic-statistical approach</a:t>
            </a:r>
          </a:p>
        </p:txBody>
      </p:sp>
      <p:pic>
        <p:nvPicPr>
          <p:cNvPr id="3" name="Image 2">
            <a:extLst>
              <a:ext uri="{FF2B5EF4-FFF2-40B4-BE49-F238E27FC236}">
                <a16:creationId xmlns:a16="http://schemas.microsoft.com/office/drawing/2014/main" id="{AEDCD347-891C-9F78-994A-E2ECEFE940AC}"/>
              </a:ext>
            </a:extLst>
          </p:cNvPr>
          <p:cNvPicPr>
            <a:picLocks noChangeAspect="1"/>
          </p:cNvPicPr>
          <p:nvPr/>
        </p:nvPicPr>
        <p:blipFill>
          <a:blip r:embed="rId3"/>
          <a:stretch>
            <a:fillRect/>
          </a:stretch>
        </p:blipFill>
        <p:spPr>
          <a:xfrm>
            <a:off x="1762446" y="1359302"/>
            <a:ext cx="7772400" cy="1743118"/>
          </a:xfrm>
          <a:prstGeom prst="rect">
            <a:avLst/>
          </a:prstGeom>
        </p:spPr>
      </p:pic>
      <p:sp>
        <p:nvSpPr>
          <p:cNvPr id="10" name="ZoneTexte 9">
            <a:extLst>
              <a:ext uri="{FF2B5EF4-FFF2-40B4-BE49-F238E27FC236}">
                <a16:creationId xmlns:a16="http://schemas.microsoft.com/office/drawing/2014/main" id="{607C7A82-273E-37EF-2ACC-F7A5A4C2DBC1}"/>
              </a:ext>
            </a:extLst>
          </p:cNvPr>
          <p:cNvSpPr txBox="1"/>
          <p:nvPr/>
        </p:nvSpPr>
        <p:spPr>
          <a:xfrm>
            <a:off x="1081767" y="882147"/>
            <a:ext cx="6098720" cy="369332"/>
          </a:xfrm>
          <a:prstGeom prst="rect">
            <a:avLst/>
          </a:prstGeom>
          <a:noFill/>
        </p:spPr>
        <p:txBody>
          <a:bodyPr wrap="square">
            <a:spAutoFit/>
          </a:bodyPr>
          <a:lstStyle/>
          <a:p>
            <a:pPr>
              <a:buNone/>
            </a:pPr>
            <a:r>
              <a:rPr lang="en-US" b="1" noProof="0" dirty="0">
                <a:solidFill>
                  <a:srgbClr val="000000"/>
                </a:solidFill>
                <a:effectLst/>
                <a:latin typeface="Helvetica" pitchFamily="2" charset="0"/>
              </a:rPr>
              <a:t>Class of </a:t>
            </a:r>
            <a:r>
              <a:rPr lang="en-US" b="1" noProof="0" dirty="0">
                <a:solidFill>
                  <a:schemeClr val="accent1"/>
                </a:solidFill>
                <a:effectLst/>
                <a:latin typeface="Helvetica" pitchFamily="2" charset="0"/>
              </a:rPr>
              <a:t>deterministic, mechanistic invasion models</a:t>
            </a:r>
          </a:p>
        </p:txBody>
      </p:sp>
      <p:sp>
        <p:nvSpPr>
          <p:cNvPr id="11" name="ZoneTexte 10">
            <a:extLst>
              <a:ext uri="{FF2B5EF4-FFF2-40B4-BE49-F238E27FC236}">
                <a16:creationId xmlns:a16="http://schemas.microsoft.com/office/drawing/2014/main" id="{6640EDFC-100E-C94F-8803-4E303580417B}"/>
              </a:ext>
            </a:extLst>
          </p:cNvPr>
          <p:cNvSpPr txBox="1"/>
          <p:nvPr/>
        </p:nvSpPr>
        <p:spPr>
          <a:xfrm>
            <a:off x="8760637" y="118676"/>
            <a:ext cx="3337834" cy="2031325"/>
          </a:xfrm>
          <a:prstGeom prst="rect">
            <a:avLst/>
          </a:prstGeom>
          <a:solidFill>
            <a:schemeClr val="bg1">
              <a:lumMod val="85000"/>
            </a:schemeClr>
          </a:solidFill>
        </p:spPr>
        <p:txBody>
          <a:bodyPr wrap="square">
            <a:spAutoFit/>
          </a:bodyPr>
          <a:lstStyle/>
          <a:p>
            <a:pPr>
              <a:buNone/>
            </a:pPr>
            <a:r>
              <a:rPr lang="en-US" noProof="0" dirty="0">
                <a:solidFill>
                  <a:srgbClr val="000000"/>
                </a:solidFill>
                <a:effectLst/>
                <a:latin typeface="Helvetica" pitchFamily="2" charset="0"/>
              </a:rPr>
              <a:t>Dispersal kernel </a:t>
            </a:r>
            <a:r>
              <a:rPr lang="en-US" i="1" noProof="0" dirty="0">
                <a:solidFill>
                  <a:srgbClr val="000000"/>
                </a:solidFill>
                <a:effectLst/>
                <a:latin typeface="Helvetica" pitchFamily="2" charset="0"/>
              </a:rPr>
              <a:t>J:</a:t>
            </a:r>
          </a:p>
          <a:p>
            <a:pPr>
              <a:buNone/>
            </a:pPr>
            <a:endParaRPr lang="en-US" i="1" dirty="0">
              <a:solidFill>
                <a:srgbClr val="000000"/>
              </a:solidFill>
              <a:latin typeface="Helvetica" pitchFamily="2" charset="0"/>
            </a:endParaRPr>
          </a:p>
          <a:p>
            <a:pPr>
              <a:buNone/>
            </a:pPr>
            <a:endParaRPr lang="en-US" i="1" noProof="0" dirty="0">
              <a:solidFill>
                <a:srgbClr val="000000"/>
              </a:solidFill>
              <a:effectLst/>
              <a:latin typeface="Helvetica" pitchFamily="2" charset="0"/>
            </a:endParaRPr>
          </a:p>
          <a:p>
            <a:pPr>
              <a:buNone/>
            </a:pPr>
            <a:endParaRPr lang="en-US" i="1" noProof="0" dirty="0">
              <a:solidFill>
                <a:srgbClr val="000000"/>
              </a:solidFill>
              <a:effectLst/>
              <a:latin typeface="Helvetica" pitchFamily="2" charset="0"/>
            </a:endParaRPr>
          </a:p>
          <a:p>
            <a:pPr>
              <a:buNone/>
            </a:pPr>
            <a:r>
              <a:rPr lang="en-US" dirty="0">
                <a:solidFill>
                  <a:srgbClr val="000000"/>
                </a:solidFill>
                <a:latin typeface="Helvetica" pitchFamily="2" charset="0"/>
              </a:rPr>
              <a:t>- Gaussian </a:t>
            </a:r>
          </a:p>
          <a:p>
            <a:pPr>
              <a:buNone/>
            </a:pPr>
            <a:r>
              <a:rPr lang="en-US" dirty="0">
                <a:solidFill>
                  <a:srgbClr val="000000"/>
                </a:solidFill>
                <a:latin typeface="Helvetica" pitchFamily="2" charset="0"/>
              </a:rPr>
              <a:t>- E</a:t>
            </a:r>
            <a:r>
              <a:rPr lang="en-US" noProof="0" dirty="0" err="1">
                <a:solidFill>
                  <a:srgbClr val="000000"/>
                </a:solidFill>
                <a:effectLst/>
                <a:latin typeface="Helvetica" pitchFamily="2" charset="0"/>
              </a:rPr>
              <a:t>xponential</a:t>
            </a:r>
            <a:endParaRPr lang="en-US" noProof="0" dirty="0">
              <a:solidFill>
                <a:srgbClr val="000000"/>
              </a:solidFill>
              <a:effectLst/>
              <a:latin typeface="Helvetica" pitchFamily="2" charset="0"/>
            </a:endParaRPr>
          </a:p>
          <a:p>
            <a:pPr>
              <a:buNone/>
            </a:pPr>
            <a:r>
              <a:rPr lang="en-US" dirty="0">
                <a:solidFill>
                  <a:srgbClr val="000000"/>
                </a:solidFill>
                <a:latin typeface="Helvetica" pitchFamily="2" charset="0"/>
              </a:rPr>
              <a:t>- Fat-tailed Exponential-power</a:t>
            </a:r>
            <a:endParaRPr lang="en-US" noProof="0" dirty="0">
              <a:solidFill>
                <a:srgbClr val="000000"/>
              </a:solidFill>
              <a:effectLst/>
              <a:latin typeface="Helvetica" pitchFamily="2" charset="0"/>
            </a:endParaRPr>
          </a:p>
        </p:txBody>
      </p:sp>
      <p:pic>
        <p:nvPicPr>
          <p:cNvPr id="13" name="Image 12">
            <a:extLst>
              <a:ext uri="{FF2B5EF4-FFF2-40B4-BE49-F238E27FC236}">
                <a16:creationId xmlns:a16="http://schemas.microsoft.com/office/drawing/2014/main" id="{AA52EC7E-EF80-0A57-294A-C4B691E911FE}"/>
              </a:ext>
            </a:extLst>
          </p:cNvPr>
          <p:cNvPicPr>
            <a:picLocks noChangeAspect="1"/>
          </p:cNvPicPr>
          <p:nvPr/>
        </p:nvPicPr>
        <p:blipFill>
          <a:blip r:embed="rId4"/>
          <a:stretch>
            <a:fillRect/>
          </a:stretch>
        </p:blipFill>
        <p:spPr>
          <a:xfrm>
            <a:off x="8979039" y="495650"/>
            <a:ext cx="2364143" cy="827450"/>
          </a:xfrm>
          <a:prstGeom prst="rect">
            <a:avLst/>
          </a:prstGeom>
        </p:spPr>
      </p:pic>
      <p:cxnSp>
        <p:nvCxnSpPr>
          <p:cNvPr id="16" name="Connecteur en arc 15">
            <a:extLst>
              <a:ext uri="{FF2B5EF4-FFF2-40B4-BE49-F238E27FC236}">
                <a16:creationId xmlns:a16="http://schemas.microsoft.com/office/drawing/2014/main" id="{EE7F8608-9CF8-2F86-0AAD-D8432C4D1D84}"/>
              </a:ext>
            </a:extLst>
          </p:cNvPr>
          <p:cNvCxnSpPr>
            <a:cxnSpLocks/>
          </p:cNvCxnSpPr>
          <p:nvPr/>
        </p:nvCxnSpPr>
        <p:spPr>
          <a:xfrm>
            <a:off x="2753016" y="4008881"/>
            <a:ext cx="4065815" cy="2139043"/>
          </a:xfrm>
          <a:prstGeom prst="curvedConnector3">
            <a:avLst>
              <a:gd name="adj1" fmla="val 49598"/>
            </a:avLst>
          </a:prstGeom>
          <a:ln w="31750"/>
        </p:spPr>
        <p:style>
          <a:lnRef idx="1">
            <a:schemeClr val="accent1"/>
          </a:lnRef>
          <a:fillRef idx="0">
            <a:schemeClr val="accent1"/>
          </a:fillRef>
          <a:effectRef idx="0">
            <a:schemeClr val="accent1"/>
          </a:effectRef>
          <a:fontRef idx="minor">
            <a:schemeClr val="tx1"/>
          </a:fontRef>
        </p:style>
      </p:cxnSp>
      <p:sp>
        <p:nvSpPr>
          <p:cNvPr id="21" name="Forme libre 20">
            <a:extLst>
              <a:ext uri="{FF2B5EF4-FFF2-40B4-BE49-F238E27FC236}">
                <a16:creationId xmlns:a16="http://schemas.microsoft.com/office/drawing/2014/main" id="{F9F9337A-0512-0C77-B189-72FD6EA96EF3}"/>
              </a:ext>
            </a:extLst>
          </p:cNvPr>
          <p:cNvSpPr/>
          <p:nvPr/>
        </p:nvSpPr>
        <p:spPr>
          <a:xfrm>
            <a:off x="4212380" y="3638410"/>
            <a:ext cx="387805" cy="1793462"/>
          </a:xfrm>
          <a:custGeom>
            <a:avLst/>
            <a:gdLst>
              <a:gd name="connsiteX0" fmla="*/ 0 w 2123189"/>
              <a:gd name="connsiteY0" fmla="*/ 1159329 h 1877786"/>
              <a:gd name="connsiteX1" fmla="*/ 16329 w 2123189"/>
              <a:gd name="connsiteY1" fmla="*/ 881743 h 1877786"/>
              <a:gd name="connsiteX2" fmla="*/ 65315 w 2123189"/>
              <a:gd name="connsiteY2" fmla="*/ 865415 h 1877786"/>
              <a:gd name="connsiteX3" fmla="*/ 97972 w 2123189"/>
              <a:gd name="connsiteY3" fmla="*/ 832757 h 1877786"/>
              <a:gd name="connsiteX4" fmla="*/ 130629 w 2123189"/>
              <a:gd name="connsiteY4" fmla="*/ 849086 h 1877786"/>
              <a:gd name="connsiteX5" fmla="*/ 228600 w 2123189"/>
              <a:gd name="connsiteY5" fmla="*/ 767443 h 1877786"/>
              <a:gd name="connsiteX6" fmla="*/ 261257 w 2123189"/>
              <a:gd name="connsiteY6" fmla="*/ 669472 h 1877786"/>
              <a:gd name="connsiteX7" fmla="*/ 310243 w 2123189"/>
              <a:gd name="connsiteY7" fmla="*/ 457200 h 1877786"/>
              <a:gd name="connsiteX8" fmla="*/ 326572 w 2123189"/>
              <a:gd name="connsiteY8" fmla="*/ 408215 h 1877786"/>
              <a:gd name="connsiteX9" fmla="*/ 391886 w 2123189"/>
              <a:gd name="connsiteY9" fmla="*/ 342900 h 1877786"/>
              <a:gd name="connsiteX10" fmla="*/ 408215 w 2123189"/>
              <a:gd name="connsiteY10" fmla="*/ 424543 h 1877786"/>
              <a:gd name="connsiteX11" fmla="*/ 424543 w 2123189"/>
              <a:gd name="connsiteY11" fmla="*/ 522515 h 1877786"/>
              <a:gd name="connsiteX12" fmla="*/ 457200 w 2123189"/>
              <a:gd name="connsiteY12" fmla="*/ 734786 h 1877786"/>
              <a:gd name="connsiteX13" fmla="*/ 473529 w 2123189"/>
              <a:gd name="connsiteY13" fmla="*/ 1191986 h 1877786"/>
              <a:gd name="connsiteX14" fmla="*/ 489857 w 2123189"/>
              <a:gd name="connsiteY14" fmla="*/ 1143000 h 1877786"/>
              <a:gd name="connsiteX15" fmla="*/ 506186 w 2123189"/>
              <a:gd name="connsiteY15" fmla="*/ 1012372 h 1877786"/>
              <a:gd name="connsiteX16" fmla="*/ 538843 w 2123189"/>
              <a:gd name="connsiteY16" fmla="*/ 1436915 h 1877786"/>
              <a:gd name="connsiteX17" fmla="*/ 555172 w 2123189"/>
              <a:gd name="connsiteY17" fmla="*/ 1485900 h 1877786"/>
              <a:gd name="connsiteX18" fmla="*/ 571500 w 2123189"/>
              <a:gd name="connsiteY18" fmla="*/ 1404257 h 1877786"/>
              <a:gd name="connsiteX19" fmla="*/ 587829 w 2123189"/>
              <a:gd name="connsiteY19" fmla="*/ 1289957 h 1877786"/>
              <a:gd name="connsiteX20" fmla="*/ 604157 w 2123189"/>
              <a:gd name="connsiteY20" fmla="*/ 1191986 h 1877786"/>
              <a:gd name="connsiteX21" fmla="*/ 636815 w 2123189"/>
              <a:gd name="connsiteY21" fmla="*/ 1208315 h 1877786"/>
              <a:gd name="connsiteX22" fmla="*/ 653143 w 2123189"/>
              <a:gd name="connsiteY22" fmla="*/ 1045029 h 1877786"/>
              <a:gd name="connsiteX23" fmla="*/ 669472 w 2123189"/>
              <a:gd name="connsiteY23" fmla="*/ 996043 h 1877786"/>
              <a:gd name="connsiteX24" fmla="*/ 685800 w 2123189"/>
              <a:gd name="connsiteY24" fmla="*/ 914400 h 1877786"/>
              <a:gd name="connsiteX25" fmla="*/ 702129 w 2123189"/>
              <a:gd name="connsiteY25" fmla="*/ 538843 h 1877786"/>
              <a:gd name="connsiteX26" fmla="*/ 734786 w 2123189"/>
              <a:gd name="connsiteY26" fmla="*/ 832757 h 1877786"/>
              <a:gd name="connsiteX27" fmla="*/ 751115 w 2123189"/>
              <a:gd name="connsiteY27" fmla="*/ 767443 h 1877786"/>
              <a:gd name="connsiteX28" fmla="*/ 767443 w 2123189"/>
              <a:gd name="connsiteY28" fmla="*/ 506186 h 1877786"/>
              <a:gd name="connsiteX29" fmla="*/ 783772 w 2123189"/>
              <a:gd name="connsiteY29" fmla="*/ 604157 h 1877786"/>
              <a:gd name="connsiteX30" fmla="*/ 816429 w 2123189"/>
              <a:gd name="connsiteY30" fmla="*/ 636815 h 1877786"/>
              <a:gd name="connsiteX31" fmla="*/ 849086 w 2123189"/>
              <a:gd name="connsiteY31" fmla="*/ 767443 h 1877786"/>
              <a:gd name="connsiteX32" fmla="*/ 881743 w 2123189"/>
              <a:gd name="connsiteY32" fmla="*/ 1175657 h 1877786"/>
              <a:gd name="connsiteX33" fmla="*/ 898072 w 2123189"/>
              <a:gd name="connsiteY33" fmla="*/ 1012372 h 1877786"/>
              <a:gd name="connsiteX34" fmla="*/ 947057 w 2123189"/>
              <a:gd name="connsiteY34" fmla="*/ 0 h 1877786"/>
              <a:gd name="connsiteX35" fmla="*/ 979715 w 2123189"/>
              <a:gd name="connsiteY35" fmla="*/ 195943 h 1877786"/>
              <a:gd name="connsiteX36" fmla="*/ 1012372 w 2123189"/>
              <a:gd name="connsiteY36" fmla="*/ 359229 h 1877786"/>
              <a:gd name="connsiteX37" fmla="*/ 1045029 w 2123189"/>
              <a:gd name="connsiteY37" fmla="*/ 489857 h 1877786"/>
              <a:gd name="connsiteX38" fmla="*/ 1061357 w 2123189"/>
              <a:gd name="connsiteY38" fmla="*/ 587829 h 1877786"/>
              <a:gd name="connsiteX39" fmla="*/ 1077686 w 2123189"/>
              <a:gd name="connsiteY39" fmla="*/ 636815 h 1877786"/>
              <a:gd name="connsiteX40" fmla="*/ 1094015 w 2123189"/>
              <a:gd name="connsiteY40" fmla="*/ 702129 h 1877786"/>
              <a:gd name="connsiteX41" fmla="*/ 1126672 w 2123189"/>
              <a:gd name="connsiteY41" fmla="*/ 865415 h 1877786"/>
              <a:gd name="connsiteX42" fmla="*/ 1159329 w 2123189"/>
              <a:gd name="connsiteY42" fmla="*/ 1077686 h 1877786"/>
              <a:gd name="connsiteX43" fmla="*/ 1191986 w 2123189"/>
              <a:gd name="connsiteY43" fmla="*/ 1224643 h 1877786"/>
              <a:gd name="connsiteX44" fmla="*/ 1208315 w 2123189"/>
              <a:gd name="connsiteY44" fmla="*/ 1355272 h 1877786"/>
              <a:gd name="connsiteX45" fmla="*/ 1224643 w 2123189"/>
              <a:gd name="connsiteY45" fmla="*/ 1289957 h 1877786"/>
              <a:gd name="connsiteX46" fmla="*/ 1257300 w 2123189"/>
              <a:gd name="connsiteY46" fmla="*/ 1126672 h 1877786"/>
              <a:gd name="connsiteX47" fmla="*/ 1289957 w 2123189"/>
              <a:gd name="connsiteY47" fmla="*/ 930729 h 1877786"/>
              <a:gd name="connsiteX48" fmla="*/ 1322615 w 2123189"/>
              <a:gd name="connsiteY48" fmla="*/ 1028700 h 1877786"/>
              <a:gd name="connsiteX49" fmla="*/ 1371600 w 2123189"/>
              <a:gd name="connsiteY49" fmla="*/ 1257300 h 1877786"/>
              <a:gd name="connsiteX50" fmla="*/ 1387929 w 2123189"/>
              <a:gd name="connsiteY50" fmla="*/ 1306286 h 1877786"/>
              <a:gd name="connsiteX51" fmla="*/ 1404257 w 2123189"/>
              <a:gd name="connsiteY51" fmla="*/ 1240972 h 1877786"/>
              <a:gd name="connsiteX52" fmla="*/ 1436915 w 2123189"/>
              <a:gd name="connsiteY52" fmla="*/ 1828800 h 1877786"/>
              <a:gd name="connsiteX53" fmla="*/ 1453243 w 2123189"/>
              <a:gd name="connsiteY53" fmla="*/ 1877786 h 1877786"/>
              <a:gd name="connsiteX54" fmla="*/ 1485900 w 2123189"/>
              <a:gd name="connsiteY54" fmla="*/ 979715 h 1877786"/>
              <a:gd name="connsiteX55" fmla="*/ 1502229 w 2123189"/>
              <a:gd name="connsiteY55" fmla="*/ 620486 h 1877786"/>
              <a:gd name="connsiteX56" fmla="*/ 1518557 w 2123189"/>
              <a:gd name="connsiteY56" fmla="*/ 685800 h 1877786"/>
              <a:gd name="connsiteX57" fmla="*/ 1551215 w 2123189"/>
              <a:gd name="connsiteY57" fmla="*/ 881743 h 1877786"/>
              <a:gd name="connsiteX58" fmla="*/ 1567543 w 2123189"/>
              <a:gd name="connsiteY58" fmla="*/ 1338943 h 1877786"/>
              <a:gd name="connsiteX59" fmla="*/ 1583872 w 2123189"/>
              <a:gd name="connsiteY59" fmla="*/ 898072 h 1877786"/>
              <a:gd name="connsiteX60" fmla="*/ 1600200 w 2123189"/>
              <a:gd name="connsiteY60" fmla="*/ 963386 h 1877786"/>
              <a:gd name="connsiteX61" fmla="*/ 1616529 w 2123189"/>
              <a:gd name="connsiteY61" fmla="*/ 1077686 h 1877786"/>
              <a:gd name="connsiteX62" fmla="*/ 1632857 w 2123189"/>
              <a:gd name="connsiteY62" fmla="*/ 1126672 h 1877786"/>
              <a:gd name="connsiteX63" fmla="*/ 1649186 w 2123189"/>
              <a:gd name="connsiteY63" fmla="*/ 1208315 h 1877786"/>
              <a:gd name="connsiteX64" fmla="*/ 1665515 w 2123189"/>
              <a:gd name="connsiteY64" fmla="*/ 1420586 h 1877786"/>
              <a:gd name="connsiteX65" fmla="*/ 1681843 w 2123189"/>
              <a:gd name="connsiteY65" fmla="*/ 1469572 h 1877786"/>
              <a:gd name="connsiteX66" fmla="*/ 1714500 w 2123189"/>
              <a:gd name="connsiteY66" fmla="*/ 1371600 h 1877786"/>
              <a:gd name="connsiteX67" fmla="*/ 1730829 w 2123189"/>
              <a:gd name="connsiteY67" fmla="*/ 1240972 h 1877786"/>
              <a:gd name="connsiteX68" fmla="*/ 1747157 w 2123189"/>
              <a:gd name="connsiteY68" fmla="*/ 1175657 h 1877786"/>
              <a:gd name="connsiteX69" fmla="*/ 1779815 w 2123189"/>
              <a:gd name="connsiteY69" fmla="*/ 979715 h 1877786"/>
              <a:gd name="connsiteX70" fmla="*/ 1796143 w 2123189"/>
              <a:gd name="connsiteY70" fmla="*/ 1175657 h 1877786"/>
              <a:gd name="connsiteX71" fmla="*/ 1812472 w 2123189"/>
              <a:gd name="connsiteY71" fmla="*/ 816429 h 1877786"/>
              <a:gd name="connsiteX72" fmla="*/ 1828800 w 2123189"/>
              <a:gd name="connsiteY72" fmla="*/ 310243 h 1877786"/>
              <a:gd name="connsiteX73" fmla="*/ 1845129 w 2123189"/>
              <a:gd name="connsiteY73" fmla="*/ 391886 h 1877786"/>
              <a:gd name="connsiteX74" fmla="*/ 1861457 w 2123189"/>
              <a:gd name="connsiteY74" fmla="*/ 538843 h 1877786"/>
              <a:gd name="connsiteX75" fmla="*/ 1877786 w 2123189"/>
              <a:gd name="connsiteY75" fmla="*/ 669472 h 1877786"/>
              <a:gd name="connsiteX76" fmla="*/ 1894115 w 2123189"/>
              <a:gd name="connsiteY76" fmla="*/ 767443 h 1877786"/>
              <a:gd name="connsiteX77" fmla="*/ 1910443 w 2123189"/>
              <a:gd name="connsiteY77" fmla="*/ 881743 h 1877786"/>
              <a:gd name="connsiteX78" fmla="*/ 1926772 w 2123189"/>
              <a:gd name="connsiteY78" fmla="*/ 800100 h 1877786"/>
              <a:gd name="connsiteX79" fmla="*/ 1943100 w 2123189"/>
              <a:gd name="connsiteY79" fmla="*/ 669472 h 1877786"/>
              <a:gd name="connsiteX80" fmla="*/ 1959429 w 2123189"/>
              <a:gd name="connsiteY80" fmla="*/ 881743 h 1877786"/>
              <a:gd name="connsiteX81" fmla="*/ 1975757 w 2123189"/>
              <a:gd name="connsiteY81" fmla="*/ 996043 h 1877786"/>
              <a:gd name="connsiteX82" fmla="*/ 2008415 w 2123189"/>
              <a:gd name="connsiteY82" fmla="*/ 1273629 h 1877786"/>
              <a:gd name="connsiteX83" fmla="*/ 2057400 w 2123189"/>
              <a:gd name="connsiteY83" fmla="*/ 816429 h 1877786"/>
              <a:gd name="connsiteX84" fmla="*/ 2073729 w 2123189"/>
              <a:gd name="connsiteY84" fmla="*/ 767443 h 1877786"/>
              <a:gd name="connsiteX85" fmla="*/ 2090057 w 2123189"/>
              <a:gd name="connsiteY85" fmla="*/ 636815 h 1877786"/>
              <a:gd name="connsiteX86" fmla="*/ 2106386 w 2123189"/>
              <a:gd name="connsiteY86" fmla="*/ 375557 h 1877786"/>
              <a:gd name="connsiteX87" fmla="*/ 2122715 w 2123189"/>
              <a:gd name="connsiteY87" fmla="*/ 440872 h 1877786"/>
              <a:gd name="connsiteX88" fmla="*/ 2122715 w 2123189"/>
              <a:gd name="connsiteY88" fmla="*/ 457200 h 187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123189" h="1877786">
                <a:moveTo>
                  <a:pt x="0" y="1159329"/>
                </a:moveTo>
                <a:cubicBezTo>
                  <a:pt x="5443" y="1066800"/>
                  <a:pt x="-3778" y="972224"/>
                  <a:pt x="16329" y="881743"/>
                </a:cubicBezTo>
                <a:cubicBezTo>
                  <a:pt x="20063" y="864941"/>
                  <a:pt x="50556" y="874270"/>
                  <a:pt x="65315" y="865415"/>
                </a:cubicBezTo>
                <a:cubicBezTo>
                  <a:pt x="78516" y="857494"/>
                  <a:pt x="87086" y="843643"/>
                  <a:pt x="97972" y="832757"/>
                </a:cubicBezTo>
                <a:cubicBezTo>
                  <a:pt x="137121" y="715308"/>
                  <a:pt x="89623" y="828583"/>
                  <a:pt x="130629" y="849086"/>
                </a:cubicBezTo>
                <a:cubicBezTo>
                  <a:pt x="145786" y="856664"/>
                  <a:pt x="228154" y="767889"/>
                  <a:pt x="228600" y="767443"/>
                </a:cubicBezTo>
                <a:cubicBezTo>
                  <a:pt x="239486" y="734786"/>
                  <a:pt x="254506" y="703227"/>
                  <a:pt x="261257" y="669472"/>
                </a:cubicBezTo>
                <a:cubicBezTo>
                  <a:pt x="274209" y="604714"/>
                  <a:pt x="290552" y="516271"/>
                  <a:pt x="310243" y="457200"/>
                </a:cubicBezTo>
                <a:lnTo>
                  <a:pt x="326572" y="408215"/>
                </a:lnTo>
                <a:cubicBezTo>
                  <a:pt x="457747" y="495666"/>
                  <a:pt x="280144" y="398771"/>
                  <a:pt x="391886" y="342900"/>
                </a:cubicBezTo>
                <a:cubicBezTo>
                  <a:pt x="416709" y="330488"/>
                  <a:pt x="403250" y="397237"/>
                  <a:pt x="408215" y="424543"/>
                </a:cubicBezTo>
                <a:cubicBezTo>
                  <a:pt x="414137" y="457117"/>
                  <a:pt x="419861" y="489740"/>
                  <a:pt x="424543" y="522515"/>
                </a:cubicBezTo>
                <a:cubicBezTo>
                  <a:pt x="454198" y="730103"/>
                  <a:pt x="426015" y="578857"/>
                  <a:pt x="457200" y="734786"/>
                </a:cubicBezTo>
                <a:cubicBezTo>
                  <a:pt x="462643" y="887186"/>
                  <a:pt x="461368" y="1039974"/>
                  <a:pt x="473529" y="1191986"/>
                </a:cubicBezTo>
                <a:cubicBezTo>
                  <a:pt x="474902" y="1209143"/>
                  <a:pt x="486778" y="1159934"/>
                  <a:pt x="489857" y="1143000"/>
                </a:cubicBezTo>
                <a:cubicBezTo>
                  <a:pt x="497707" y="1099826"/>
                  <a:pt x="500743" y="1055915"/>
                  <a:pt x="506186" y="1012372"/>
                </a:cubicBezTo>
                <a:cubicBezTo>
                  <a:pt x="512630" y="1134812"/>
                  <a:pt x="512296" y="1304178"/>
                  <a:pt x="538843" y="1436915"/>
                </a:cubicBezTo>
                <a:cubicBezTo>
                  <a:pt x="542218" y="1453792"/>
                  <a:pt x="549729" y="1469572"/>
                  <a:pt x="555172" y="1485900"/>
                </a:cubicBezTo>
                <a:cubicBezTo>
                  <a:pt x="560615" y="1458686"/>
                  <a:pt x="566937" y="1431633"/>
                  <a:pt x="571500" y="1404257"/>
                </a:cubicBezTo>
                <a:cubicBezTo>
                  <a:pt x="577827" y="1366294"/>
                  <a:pt x="581977" y="1327996"/>
                  <a:pt x="587829" y="1289957"/>
                </a:cubicBezTo>
                <a:cubicBezTo>
                  <a:pt x="592863" y="1257235"/>
                  <a:pt x="598714" y="1224643"/>
                  <a:pt x="604157" y="1191986"/>
                </a:cubicBezTo>
                <a:cubicBezTo>
                  <a:pt x="623931" y="1369949"/>
                  <a:pt x="615620" y="1399074"/>
                  <a:pt x="636815" y="1208315"/>
                </a:cubicBezTo>
                <a:cubicBezTo>
                  <a:pt x="642856" y="1153949"/>
                  <a:pt x="644826" y="1099093"/>
                  <a:pt x="653143" y="1045029"/>
                </a:cubicBezTo>
                <a:cubicBezTo>
                  <a:pt x="655760" y="1028017"/>
                  <a:pt x="665298" y="1012741"/>
                  <a:pt x="669472" y="996043"/>
                </a:cubicBezTo>
                <a:cubicBezTo>
                  <a:pt x="676203" y="969118"/>
                  <a:pt x="680357" y="941614"/>
                  <a:pt x="685800" y="914400"/>
                </a:cubicBezTo>
                <a:cubicBezTo>
                  <a:pt x="691243" y="789214"/>
                  <a:pt x="637660" y="646290"/>
                  <a:pt x="702129" y="538843"/>
                </a:cubicBezTo>
                <a:cubicBezTo>
                  <a:pt x="752845" y="454316"/>
                  <a:pt x="734786" y="832757"/>
                  <a:pt x="734786" y="832757"/>
                </a:cubicBezTo>
                <a:cubicBezTo>
                  <a:pt x="740229" y="810986"/>
                  <a:pt x="748882" y="789773"/>
                  <a:pt x="751115" y="767443"/>
                </a:cubicBezTo>
                <a:cubicBezTo>
                  <a:pt x="759797" y="680620"/>
                  <a:pt x="750331" y="591747"/>
                  <a:pt x="767443" y="506186"/>
                </a:cubicBezTo>
                <a:cubicBezTo>
                  <a:pt x="773936" y="473721"/>
                  <a:pt x="772147" y="573158"/>
                  <a:pt x="783772" y="604157"/>
                </a:cubicBezTo>
                <a:cubicBezTo>
                  <a:pt x="789178" y="618572"/>
                  <a:pt x="805543" y="625929"/>
                  <a:pt x="816429" y="636815"/>
                </a:cubicBezTo>
                <a:cubicBezTo>
                  <a:pt x="832804" y="685942"/>
                  <a:pt x="843457" y="711149"/>
                  <a:pt x="849086" y="767443"/>
                </a:cubicBezTo>
                <a:cubicBezTo>
                  <a:pt x="862669" y="903272"/>
                  <a:pt x="881743" y="1175657"/>
                  <a:pt x="881743" y="1175657"/>
                </a:cubicBezTo>
                <a:cubicBezTo>
                  <a:pt x="887186" y="1121229"/>
                  <a:pt x="895588" y="1067015"/>
                  <a:pt x="898072" y="1012372"/>
                </a:cubicBezTo>
                <a:cubicBezTo>
                  <a:pt x="944601" y="-11260"/>
                  <a:pt x="879213" y="407083"/>
                  <a:pt x="947057" y="0"/>
                </a:cubicBezTo>
                <a:cubicBezTo>
                  <a:pt x="984065" y="111021"/>
                  <a:pt x="946903" y="-11867"/>
                  <a:pt x="979715" y="195943"/>
                </a:cubicBezTo>
                <a:cubicBezTo>
                  <a:pt x="988372" y="250770"/>
                  <a:pt x="1001486" y="304800"/>
                  <a:pt x="1012372" y="359229"/>
                </a:cubicBezTo>
                <a:cubicBezTo>
                  <a:pt x="1032076" y="457752"/>
                  <a:pt x="1019923" y="414541"/>
                  <a:pt x="1045029" y="489857"/>
                </a:cubicBezTo>
                <a:cubicBezTo>
                  <a:pt x="1050472" y="522514"/>
                  <a:pt x="1054175" y="555510"/>
                  <a:pt x="1061357" y="587829"/>
                </a:cubicBezTo>
                <a:cubicBezTo>
                  <a:pt x="1065091" y="604631"/>
                  <a:pt x="1072957" y="620265"/>
                  <a:pt x="1077686" y="636815"/>
                </a:cubicBezTo>
                <a:cubicBezTo>
                  <a:pt x="1083851" y="658393"/>
                  <a:pt x="1089614" y="680123"/>
                  <a:pt x="1094015" y="702129"/>
                </a:cubicBezTo>
                <a:cubicBezTo>
                  <a:pt x="1134052" y="902314"/>
                  <a:pt x="1088743" y="713701"/>
                  <a:pt x="1126672" y="865415"/>
                </a:cubicBezTo>
                <a:cubicBezTo>
                  <a:pt x="1154329" y="1086676"/>
                  <a:pt x="1129406" y="913109"/>
                  <a:pt x="1159329" y="1077686"/>
                </a:cubicBezTo>
                <a:cubicBezTo>
                  <a:pt x="1182319" y="1204133"/>
                  <a:pt x="1163195" y="1138271"/>
                  <a:pt x="1191986" y="1224643"/>
                </a:cubicBezTo>
                <a:cubicBezTo>
                  <a:pt x="1197429" y="1268186"/>
                  <a:pt x="1188690" y="1316023"/>
                  <a:pt x="1208315" y="1355272"/>
                </a:cubicBezTo>
                <a:cubicBezTo>
                  <a:pt x="1218351" y="1375344"/>
                  <a:pt x="1219941" y="1311901"/>
                  <a:pt x="1224643" y="1289957"/>
                </a:cubicBezTo>
                <a:cubicBezTo>
                  <a:pt x="1236273" y="1235683"/>
                  <a:pt x="1250415" y="1181750"/>
                  <a:pt x="1257300" y="1126672"/>
                </a:cubicBezTo>
                <a:cubicBezTo>
                  <a:pt x="1276413" y="973775"/>
                  <a:pt x="1262986" y="1038615"/>
                  <a:pt x="1289957" y="930729"/>
                </a:cubicBezTo>
                <a:cubicBezTo>
                  <a:pt x="1300843" y="963386"/>
                  <a:pt x="1315864" y="994945"/>
                  <a:pt x="1322615" y="1028700"/>
                </a:cubicBezTo>
                <a:cubicBezTo>
                  <a:pt x="1335107" y="1091161"/>
                  <a:pt x="1351742" y="1187797"/>
                  <a:pt x="1371600" y="1257300"/>
                </a:cubicBezTo>
                <a:cubicBezTo>
                  <a:pt x="1376328" y="1273850"/>
                  <a:pt x="1382486" y="1289957"/>
                  <a:pt x="1387929" y="1306286"/>
                </a:cubicBezTo>
                <a:cubicBezTo>
                  <a:pt x="1393372" y="1284515"/>
                  <a:pt x="1398092" y="1262550"/>
                  <a:pt x="1404257" y="1240972"/>
                </a:cubicBezTo>
                <a:cubicBezTo>
                  <a:pt x="1487030" y="951265"/>
                  <a:pt x="1428845" y="1659336"/>
                  <a:pt x="1436915" y="1828800"/>
                </a:cubicBezTo>
                <a:cubicBezTo>
                  <a:pt x="1437734" y="1845992"/>
                  <a:pt x="1447800" y="1861457"/>
                  <a:pt x="1453243" y="1877786"/>
                </a:cubicBezTo>
                <a:cubicBezTo>
                  <a:pt x="1487942" y="1357309"/>
                  <a:pt x="1457191" y="1869690"/>
                  <a:pt x="1485900" y="979715"/>
                </a:cubicBezTo>
                <a:cubicBezTo>
                  <a:pt x="1489765" y="859911"/>
                  <a:pt x="1496786" y="740229"/>
                  <a:pt x="1502229" y="620486"/>
                </a:cubicBezTo>
                <a:cubicBezTo>
                  <a:pt x="1507672" y="642257"/>
                  <a:pt x="1514421" y="663743"/>
                  <a:pt x="1518557" y="685800"/>
                </a:cubicBezTo>
                <a:cubicBezTo>
                  <a:pt x="1530760" y="750881"/>
                  <a:pt x="1551215" y="881743"/>
                  <a:pt x="1551215" y="881743"/>
                </a:cubicBezTo>
                <a:cubicBezTo>
                  <a:pt x="1556658" y="1034143"/>
                  <a:pt x="1431146" y="1270743"/>
                  <a:pt x="1567543" y="1338943"/>
                </a:cubicBezTo>
                <a:cubicBezTo>
                  <a:pt x="1699075" y="1404711"/>
                  <a:pt x="1571132" y="1044577"/>
                  <a:pt x="1583872" y="898072"/>
                </a:cubicBezTo>
                <a:cubicBezTo>
                  <a:pt x="1585816" y="875715"/>
                  <a:pt x="1596186" y="941307"/>
                  <a:pt x="1600200" y="963386"/>
                </a:cubicBezTo>
                <a:cubicBezTo>
                  <a:pt x="1607085" y="1001252"/>
                  <a:pt x="1608981" y="1039947"/>
                  <a:pt x="1616529" y="1077686"/>
                </a:cubicBezTo>
                <a:cubicBezTo>
                  <a:pt x="1619905" y="1094564"/>
                  <a:pt x="1628683" y="1109974"/>
                  <a:pt x="1632857" y="1126672"/>
                </a:cubicBezTo>
                <a:cubicBezTo>
                  <a:pt x="1639588" y="1153597"/>
                  <a:pt x="1643743" y="1181101"/>
                  <a:pt x="1649186" y="1208315"/>
                </a:cubicBezTo>
                <a:cubicBezTo>
                  <a:pt x="1654629" y="1279072"/>
                  <a:pt x="1656713" y="1350168"/>
                  <a:pt x="1665515" y="1420586"/>
                </a:cubicBezTo>
                <a:cubicBezTo>
                  <a:pt x="1667650" y="1437665"/>
                  <a:pt x="1669673" y="1481743"/>
                  <a:pt x="1681843" y="1469572"/>
                </a:cubicBezTo>
                <a:cubicBezTo>
                  <a:pt x="1706184" y="1445230"/>
                  <a:pt x="1714500" y="1371600"/>
                  <a:pt x="1714500" y="1371600"/>
                </a:cubicBezTo>
                <a:cubicBezTo>
                  <a:pt x="1719943" y="1328057"/>
                  <a:pt x="1723615" y="1284256"/>
                  <a:pt x="1730829" y="1240972"/>
                </a:cubicBezTo>
                <a:cubicBezTo>
                  <a:pt x="1734518" y="1218836"/>
                  <a:pt x="1743021" y="1197714"/>
                  <a:pt x="1747157" y="1175657"/>
                </a:cubicBezTo>
                <a:cubicBezTo>
                  <a:pt x="1759360" y="1110576"/>
                  <a:pt x="1779815" y="979715"/>
                  <a:pt x="1779815" y="979715"/>
                </a:cubicBezTo>
                <a:cubicBezTo>
                  <a:pt x="1785258" y="1045029"/>
                  <a:pt x="1783290" y="1239925"/>
                  <a:pt x="1796143" y="1175657"/>
                </a:cubicBezTo>
                <a:cubicBezTo>
                  <a:pt x="1819651" y="1058118"/>
                  <a:pt x="1807952" y="936210"/>
                  <a:pt x="1812472" y="816429"/>
                </a:cubicBezTo>
                <a:cubicBezTo>
                  <a:pt x="1818838" y="647733"/>
                  <a:pt x="1823357" y="478972"/>
                  <a:pt x="1828800" y="310243"/>
                </a:cubicBezTo>
                <a:cubicBezTo>
                  <a:pt x="1834243" y="337457"/>
                  <a:pt x="1841204" y="364412"/>
                  <a:pt x="1845129" y="391886"/>
                </a:cubicBezTo>
                <a:cubicBezTo>
                  <a:pt x="1852099" y="440678"/>
                  <a:pt x="1855698" y="489893"/>
                  <a:pt x="1861457" y="538843"/>
                </a:cubicBezTo>
                <a:cubicBezTo>
                  <a:pt x="1866584" y="582424"/>
                  <a:pt x="1871580" y="626031"/>
                  <a:pt x="1877786" y="669472"/>
                </a:cubicBezTo>
                <a:cubicBezTo>
                  <a:pt x="1882468" y="702247"/>
                  <a:pt x="1889081" y="734720"/>
                  <a:pt x="1894115" y="767443"/>
                </a:cubicBezTo>
                <a:cubicBezTo>
                  <a:pt x="1899967" y="805482"/>
                  <a:pt x="1905000" y="843643"/>
                  <a:pt x="1910443" y="881743"/>
                </a:cubicBezTo>
                <a:cubicBezTo>
                  <a:pt x="1915886" y="854529"/>
                  <a:pt x="1922552" y="827531"/>
                  <a:pt x="1926772" y="800100"/>
                </a:cubicBezTo>
                <a:cubicBezTo>
                  <a:pt x="1933444" y="756729"/>
                  <a:pt x="1926803" y="628729"/>
                  <a:pt x="1943100" y="669472"/>
                </a:cubicBezTo>
                <a:cubicBezTo>
                  <a:pt x="1969456" y="735362"/>
                  <a:pt x="1952368" y="811129"/>
                  <a:pt x="1959429" y="881743"/>
                </a:cubicBezTo>
                <a:cubicBezTo>
                  <a:pt x="1963259" y="920039"/>
                  <a:pt x="1970314" y="957943"/>
                  <a:pt x="1975757" y="996043"/>
                </a:cubicBezTo>
                <a:cubicBezTo>
                  <a:pt x="1993367" y="1471500"/>
                  <a:pt x="1977729" y="1590712"/>
                  <a:pt x="2008415" y="1273629"/>
                </a:cubicBezTo>
                <a:cubicBezTo>
                  <a:pt x="2009420" y="1263243"/>
                  <a:pt x="2036668" y="920091"/>
                  <a:pt x="2057400" y="816429"/>
                </a:cubicBezTo>
                <a:cubicBezTo>
                  <a:pt x="2060776" y="799551"/>
                  <a:pt x="2068286" y="783772"/>
                  <a:pt x="2073729" y="767443"/>
                </a:cubicBezTo>
                <a:cubicBezTo>
                  <a:pt x="2079172" y="723900"/>
                  <a:pt x="2086413" y="680545"/>
                  <a:pt x="2090057" y="636815"/>
                </a:cubicBezTo>
                <a:cubicBezTo>
                  <a:pt x="2097303" y="549860"/>
                  <a:pt x="2092041" y="461626"/>
                  <a:pt x="2106386" y="375557"/>
                </a:cubicBezTo>
                <a:cubicBezTo>
                  <a:pt x="2110075" y="353421"/>
                  <a:pt x="2118314" y="418866"/>
                  <a:pt x="2122715" y="440872"/>
                </a:cubicBezTo>
                <a:cubicBezTo>
                  <a:pt x="2123782" y="446209"/>
                  <a:pt x="2122715" y="451757"/>
                  <a:pt x="2122715" y="457200"/>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9F548CDF-5D6A-D88D-A38C-AD85B4E15DB4}"/>
              </a:ext>
            </a:extLst>
          </p:cNvPr>
          <p:cNvSpPr txBox="1"/>
          <p:nvPr/>
        </p:nvSpPr>
        <p:spPr>
          <a:xfrm>
            <a:off x="1081767" y="3203764"/>
            <a:ext cx="7772400" cy="369332"/>
          </a:xfrm>
          <a:prstGeom prst="rect">
            <a:avLst/>
          </a:prstGeom>
          <a:noFill/>
        </p:spPr>
        <p:txBody>
          <a:bodyPr wrap="square">
            <a:spAutoFit/>
          </a:bodyPr>
          <a:lstStyle/>
          <a:p>
            <a:pPr>
              <a:buNone/>
            </a:pPr>
            <a:r>
              <a:rPr lang="en-US" b="1" noProof="0" dirty="0">
                <a:solidFill>
                  <a:srgbClr val="000000"/>
                </a:solidFill>
                <a:effectLst/>
                <a:latin typeface="Helvetica" pitchFamily="2" charset="0"/>
              </a:rPr>
              <a:t>Conditional stochastic model to handle </a:t>
            </a:r>
            <a:r>
              <a:rPr lang="en-US" b="1" noProof="0" dirty="0">
                <a:solidFill>
                  <a:srgbClr val="FF0000"/>
                </a:solidFill>
                <a:effectLst/>
                <a:latin typeface="Helvetica" pitchFamily="2" charset="0"/>
              </a:rPr>
              <a:t>micro-scale fluctuations</a:t>
            </a:r>
          </a:p>
        </p:txBody>
      </p:sp>
      <p:cxnSp>
        <p:nvCxnSpPr>
          <p:cNvPr id="23" name="Connecteur droit avec flèche 22">
            <a:extLst>
              <a:ext uri="{FF2B5EF4-FFF2-40B4-BE49-F238E27FC236}">
                <a16:creationId xmlns:a16="http://schemas.microsoft.com/office/drawing/2014/main" id="{F70861BC-4FB2-686F-A053-EE13E22BA968}"/>
              </a:ext>
            </a:extLst>
          </p:cNvPr>
          <p:cNvCxnSpPr>
            <a:cxnSpLocks/>
          </p:cNvCxnSpPr>
          <p:nvPr/>
        </p:nvCxnSpPr>
        <p:spPr>
          <a:xfrm>
            <a:off x="2753016" y="6180582"/>
            <a:ext cx="4859174" cy="0"/>
          </a:xfrm>
          <a:prstGeom prst="straightConnector1">
            <a:avLst/>
          </a:prstGeom>
          <a:ln w="50800">
            <a:solidFill>
              <a:schemeClr val="bg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C84468A3-A6E8-ECAD-3ADD-D4CAAAC02E61}"/>
              </a:ext>
            </a:extLst>
          </p:cNvPr>
          <p:cNvCxnSpPr>
            <a:cxnSpLocks/>
          </p:cNvCxnSpPr>
          <p:nvPr/>
        </p:nvCxnSpPr>
        <p:spPr>
          <a:xfrm flipH="1" flipV="1">
            <a:off x="2753016" y="3638410"/>
            <a:ext cx="16329" cy="2525843"/>
          </a:xfrm>
          <a:prstGeom prst="straightConnector1">
            <a:avLst/>
          </a:prstGeom>
          <a:ln w="50800">
            <a:solidFill>
              <a:schemeClr val="bg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73E94604-103E-3B78-2A10-B774FFF0A635}"/>
              </a:ext>
            </a:extLst>
          </p:cNvPr>
          <p:cNvSpPr txBox="1"/>
          <p:nvPr/>
        </p:nvSpPr>
        <p:spPr>
          <a:xfrm>
            <a:off x="7821506" y="5905546"/>
            <a:ext cx="2923866" cy="461665"/>
          </a:xfrm>
          <a:prstGeom prst="rect">
            <a:avLst/>
          </a:prstGeom>
          <a:noFill/>
        </p:spPr>
        <p:txBody>
          <a:bodyPr wrap="square">
            <a:spAutoFit/>
          </a:bodyPr>
          <a:lstStyle/>
          <a:p>
            <a:r>
              <a:rPr lang="en-US" sz="2400" noProof="1"/>
              <a:t>Corridor</a:t>
            </a:r>
          </a:p>
        </p:txBody>
      </p:sp>
      <p:sp>
        <p:nvSpPr>
          <p:cNvPr id="29" name="ZoneTexte 28">
            <a:extLst>
              <a:ext uri="{FF2B5EF4-FFF2-40B4-BE49-F238E27FC236}">
                <a16:creationId xmlns:a16="http://schemas.microsoft.com/office/drawing/2014/main" id="{97F19767-8AE4-DEA3-9002-6662A4F2CB6C}"/>
              </a:ext>
            </a:extLst>
          </p:cNvPr>
          <p:cNvSpPr txBox="1"/>
          <p:nvPr/>
        </p:nvSpPr>
        <p:spPr>
          <a:xfrm rot="16200000">
            <a:off x="964388" y="4212780"/>
            <a:ext cx="2923866" cy="461665"/>
          </a:xfrm>
          <a:prstGeom prst="rect">
            <a:avLst/>
          </a:prstGeom>
          <a:noFill/>
        </p:spPr>
        <p:txBody>
          <a:bodyPr wrap="square">
            <a:spAutoFit/>
          </a:bodyPr>
          <a:lstStyle/>
          <a:p>
            <a:r>
              <a:rPr lang="en-US" sz="2400" noProof="1"/>
              <a:t>Prevalence</a:t>
            </a:r>
          </a:p>
        </p:txBody>
      </p:sp>
      <p:cxnSp>
        <p:nvCxnSpPr>
          <p:cNvPr id="30" name="Connecteur droit avec flèche 29">
            <a:extLst>
              <a:ext uri="{FF2B5EF4-FFF2-40B4-BE49-F238E27FC236}">
                <a16:creationId xmlns:a16="http://schemas.microsoft.com/office/drawing/2014/main" id="{C5B2E680-A1E4-58FE-8082-10F6D5477D41}"/>
              </a:ext>
            </a:extLst>
          </p:cNvPr>
          <p:cNvCxnSpPr>
            <a:cxnSpLocks/>
          </p:cNvCxnSpPr>
          <p:nvPr/>
        </p:nvCxnSpPr>
        <p:spPr>
          <a:xfrm flipV="1">
            <a:off x="4245038" y="1845165"/>
            <a:ext cx="4376449" cy="504920"/>
          </a:xfrm>
          <a:prstGeom prst="straightConnector1">
            <a:avLst/>
          </a:prstGeom>
          <a:ln w="34925">
            <a:solidFill>
              <a:schemeClr val="bg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E5AC1946-7CFE-4616-AF63-AD04B03F3BF4}"/>
              </a:ext>
            </a:extLst>
          </p:cNvPr>
          <p:cNvSpPr txBox="1"/>
          <p:nvPr/>
        </p:nvSpPr>
        <p:spPr>
          <a:xfrm rot="16200000">
            <a:off x="-956394" y="5711467"/>
            <a:ext cx="2525844" cy="369332"/>
          </a:xfrm>
          <a:prstGeom prst="rect">
            <a:avLst/>
          </a:prstGeom>
          <a:noFill/>
        </p:spPr>
        <p:txBody>
          <a:bodyPr wrap="square" rtlCol="0">
            <a:spAutoFit/>
          </a:bodyPr>
          <a:lstStyle/>
          <a:p>
            <a:pPr algn="r"/>
            <a:r>
              <a:rPr lang="fr-FR" dirty="0" err="1">
                <a:solidFill>
                  <a:schemeClr val="bg1">
                    <a:lumMod val="50000"/>
                  </a:schemeClr>
                </a:solidFill>
              </a:rPr>
              <a:t>Saubin</a:t>
            </a:r>
            <a:r>
              <a:rPr lang="fr-FR" dirty="0">
                <a:solidFill>
                  <a:schemeClr val="bg1">
                    <a:lumMod val="50000"/>
                  </a:schemeClr>
                </a:solidFill>
              </a:rPr>
              <a:t> et al. (2024)</a:t>
            </a:r>
          </a:p>
        </p:txBody>
      </p:sp>
    </p:spTree>
    <p:extLst>
      <p:ext uri="{BB962C8B-B14F-4D97-AF65-F5344CB8AC3E}">
        <p14:creationId xmlns:p14="http://schemas.microsoft.com/office/powerpoint/2010/main" val="4194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399E3-AB4D-FAAB-44CD-7519E829B7E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F1C020-AC56-B753-F3A6-B3104DDEB44B}"/>
              </a:ext>
            </a:extLst>
          </p:cNvPr>
          <p:cNvSpPr>
            <a:spLocks noGrp="1"/>
          </p:cNvSpPr>
          <p:nvPr>
            <p:ph type="title"/>
          </p:nvPr>
        </p:nvSpPr>
        <p:spPr>
          <a:xfrm>
            <a:off x="743192" y="-176942"/>
            <a:ext cx="10566161" cy="1086317"/>
          </a:xfrm>
        </p:spPr>
        <p:txBody>
          <a:bodyPr>
            <a:normAutofit/>
          </a:bodyPr>
          <a:lstStyle/>
          <a:p>
            <a:r>
              <a:rPr lang="en-US" noProof="0" dirty="0">
                <a:solidFill>
                  <a:srgbClr val="00A8AC"/>
                </a:solidFill>
              </a:rPr>
              <a:t>Mechanistic-statistical approach</a:t>
            </a:r>
          </a:p>
        </p:txBody>
      </p:sp>
      <p:pic>
        <p:nvPicPr>
          <p:cNvPr id="3" name="Image 2">
            <a:extLst>
              <a:ext uri="{FF2B5EF4-FFF2-40B4-BE49-F238E27FC236}">
                <a16:creationId xmlns:a16="http://schemas.microsoft.com/office/drawing/2014/main" id="{DAD304C3-D1C7-D102-91D3-C1F99ACD1C86}"/>
              </a:ext>
            </a:extLst>
          </p:cNvPr>
          <p:cNvPicPr>
            <a:picLocks noChangeAspect="1"/>
          </p:cNvPicPr>
          <p:nvPr/>
        </p:nvPicPr>
        <p:blipFill>
          <a:blip r:embed="rId3"/>
          <a:stretch>
            <a:fillRect/>
          </a:stretch>
        </p:blipFill>
        <p:spPr>
          <a:xfrm>
            <a:off x="1762446" y="1359302"/>
            <a:ext cx="7772400" cy="1743118"/>
          </a:xfrm>
          <a:prstGeom prst="rect">
            <a:avLst/>
          </a:prstGeom>
        </p:spPr>
      </p:pic>
      <p:pic>
        <p:nvPicPr>
          <p:cNvPr id="4" name="Image 3">
            <a:extLst>
              <a:ext uri="{FF2B5EF4-FFF2-40B4-BE49-F238E27FC236}">
                <a16:creationId xmlns:a16="http://schemas.microsoft.com/office/drawing/2014/main" id="{C3BFF3DE-8FE1-B096-A13E-1C3A95AA5527}"/>
              </a:ext>
            </a:extLst>
          </p:cNvPr>
          <p:cNvPicPr>
            <a:picLocks noChangeAspect="1"/>
          </p:cNvPicPr>
          <p:nvPr/>
        </p:nvPicPr>
        <p:blipFill>
          <a:blip r:embed="rId4"/>
          <a:stretch>
            <a:fillRect/>
          </a:stretch>
        </p:blipFill>
        <p:spPr>
          <a:xfrm>
            <a:off x="3472273" y="3624233"/>
            <a:ext cx="5394179" cy="461664"/>
          </a:xfrm>
          <a:prstGeom prst="rect">
            <a:avLst/>
          </a:prstGeom>
        </p:spPr>
      </p:pic>
      <p:pic>
        <p:nvPicPr>
          <p:cNvPr id="5" name="Image 4">
            <a:extLst>
              <a:ext uri="{FF2B5EF4-FFF2-40B4-BE49-F238E27FC236}">
                <a16:creationId xmlns:a16="http://schemas.microsoft.com/office/drawing/2014/main" id="{4A5AEC5F-1C64-12C2-DD0D-991F7BB1FFCE}"/>
              </a:ext>
            </a:extLst>
          </p:cNvPr>
          <p:cNvPicPr>
            <a:picLocks noChangeAspect="1"/>
          </p:cNvPicPr>
          <p:nvPr/>
        </p:nvPicPr>
        <p:blipFill>
          <a:blip r:embed="rId5"/>
          <a:stretch>
            <a:fillRect/>
          </a:stretch>
        </p:blipFill>
        <p:spPr>
          <a:xfrm>
            <a:off x="4758178" y="4159279"/>
            <a:ext cx="3030798" cy="509174"/>
          </a:xfrm>
          <a:prstGeom prst="rect">
            <a:avLst/>
          </a:prstGeom>
        </p:spPr>
      </p:pic>
      <p:sp>
        <p:nvSpPr>
          <p:cNvPr id="10" name="ZoneTexte 9">
            <a:extLst>
              <a:ext uri="{FF2B5EF4-FFF2-40B4-BE49-F238E27FC236}">
                <a16:creationId xmlns:a16="http://schemas.microsoft.com/office/drawing/2014/main" id="{5262170F-C321-D2CD-7E1B-B0FD444BC775}"/>
              </a:ext>
            </a:extLst>
          </p:cNvPr>
          <p:cNvSpPr txBox="1"/>
          <p:nvPr/>
        </p:nvSpPr>
        <p:spPr>
          <a:xfrm>
            <a:off x="1081767" y="882147"/>
            <a:ext cx="6098720" cy="369332"/>
          </a:xfrm>
          <a:prstGeom prst="rect">
            <a:avLst/>
          </a:prstGeom>
          <a:noFill/>
        </p:spPr>
        <p:txBody>
          <a:bodyPr wrap="square">
            <a:spAutoFit/>
          </a:bodyPr>
          <a:lstStyle/>
          <a:p>
            <a:pPr>
              <a:buNone/>
            </a:pPr>
            <a:r>
              <a:rPr lang="en-US" b="1" noProof="0" dirty="0">
                <a:solidFill>
                  <a:srgbClr val="000000"/>
                </a:solidFill>
                <a:effectLst/>
                <a:latin typeface="Helvetica" pitchFamily="2" charset="0"/>
              </a:rPr>
              <a:t>Class of </a:t>
            </a:r>
            <a:r>
              <a:rPr lang="en-US" b="1" noProof="0" dirty="0">
                <a:solidFill>
                  <a:schemeClr val="accent1"/>
                </a:solidFill>
                <a:effectLst/>
                <a:latin typeface="Helvetica" pitchFamily="2" charset="0"/>
              </a:rPr>
              <a:t>deterministic, mechanistic invasion models</a:t>
            </a:r>
          </a:p>
        </p:txBody>
      </p:sp>
      <p:grpSp>
        <p:nvGrpSpPr>
          <p:cNvPr id="18" name="Groupe 17">
            <a:extLst>
              <a:ext uri="{FF2B5EF4-FFF2-40B4-BE49-F238E27FC236}">
                <a16:creationId xmlns:a16="http://schemas.microsoft.com/office/drawing/2014/main" id="{82A86F3C-A882-DDBE-162B-FEE7839C6D71}"/>
              </a:ext>
            </a:extLst>
          </p:cNvPr>
          <p:cNvGrpSpPr/>
          <p:nvPr/>
        </p:nvGrpSpPr>
        <p:grpSpPr>
          <a:xfrm>
            <a:off x="8568664" y="90279"/>
            <a:ext cx="3449166" cy="2081423"/>
            <a:chOff x="2753016" y="4079292"/>
            <a:chExt cx="4859174" cy="2542172"/>
          </a:xfrm>
        </p:grpSpPr>
        <p:cxnSp>
          <p:nvCxnSpPr>
            <p:cNvPr id="7" name="Connecteur en arc 6">
              <a:extLst>
                <a:ext uri="{FF2B5EF4-FFF2-40B4-BE49-F238E27FC236}">
                  <a16:creationId xmlns:a16="http://schemas.microsoft.com/office/drawing/2014/main" id="{30291894-D306-7576-14A4-2BC3A7F0240F}"/>
                </a:ext>
              </a:extLst>
            </p:cNvPr>
            <p:cNvCxnSpPr>
              <a:cxnSpLocks/>
            </p:cNvCxnSpPr>
            <p:nvPr/>
          </p:nvCxnSpPr>
          <p:spPr>
            <a:xfrm>
              <a:off x="2753016" y="4449763"/>
              <a:ext cx="4065815" cy="2139043"/>
            </a:xfrm>
            <a:prstGeom prst="curvedConnector3">
              <a:avLst>
                <a:gd name="adj1" fmla="val 49598"/>
              </a:avLst>
            </a:prstGeom>
            <a:ln w="31750"/>
          </p:spPr>
          <p:style>
            <a:lnRef idx="1">
              <a:schemeClr val="accent1"/>
            </a:lnRef>
            <a:fillRef idx="0">
              <a:schemeClr val="accent1"/>
            </a:fillRef>
            <a:effectRef idx="0">
              <a:schemeClr val="accent1"/>
            </a:effectRef>
            <a:fontRef idx="minor">
              <a:schemeClr val="tx1"/>
            </a:fontRef>
          </p:style>
        </p:cxnSp>
        <p:sp>
          <p:nvSpPr>
            <p:cNvPr id="9" name="Forme libre 8">
              <a:extLst>
                <a:ext uri="{FF2B5EF4-FFF2-40B4-BE49-F238E27FC236}">
                  <a16:creationId xmlns:a16="http://schemas.microsoft.com/office/drawing/2014/main" id="{3FEAF84F-A2D9-9CB2-CF2C-A8D9B9F248F3}"/>
                </a:ext>
              </a:extLst>
            </p:cNvPr>
            <p:cNvSpPr/>
            <p:nvPr/>
          </p:nvSpPr>
          <p:spPr>
            <a:xfrm>
              <a:off x="4212380" y="4079292"/>
              <a:ext cx="387805" cy="1793462"/>
            </a:xfrm>
            <a:custGeom>
              <a:avLst/>
              <a:gdLst>
                <a:gd name="connsiteX0" fmla="*/ 0 w 2123189"/>
                <a:gd name="connsiteY0" fmla="*/ 1159329 h 1877786"/>
                <a:gd name="connsiteX1" fmla="*/ 16329 w 2123189"/>
                <a:gd name="connsiteY1" fmla="*/ 881743 h 1877786"/>
                <a:gd name="connsiteX2" fmla="*/ 65315 w 2123189"/>
                <a:gd name="connsiteY2" fmla="*/ 865415 h 1877786"/>
                <a:gd name="connsiteX3" fmla="*/ 97972 w 2123189"/>
                <a:gd name="connsiteY3" fmla="*/ 832757 h 1877786"/>
                <a:gd name="connsiteX4" fmla="*/ 130629 w 2123189"/>
                <a:gd name="connsiteY4" fmla="*/ 849086 h 1877786"/>
                <a:gd name="connsiteX5" fmla="*/ 228600 w 2123189"/>
                <a:gd name="connsiteY5" fmla="*/ 767443 h 1877786"/>
                <a:gd name="connsiteX6" fmla="*/ 261257 w 2123189"/>
                <a:gd name="connsiteY6" fmla="*/ 669472 h 1877786"/>
                <a:gd name="connsiteX7" fmla="*/ 310243 w 2123189"/>
                <a:gd name="connsiteY7" fmla="*/ 457200 h 1877786"/>
                <a:gd name="connsiteX8" fmla="*/ 326572 w 2123189"/>
                <a:gd name="connsiteY8" fmla="*/ 408215 h 1877786"/>
                <a:gd name="connsiteX9" fmla="*/ 391886 w 2123189"/>
                <a:gd name="connsiteY9" fmla="*/ 342900 h 1877786"/>
                <a:gd name="connsiteX10" fmla="*/ 408215 w 2123189"/>
                <a:gd name="connsiteY10" fmla="*/ 424543 h 1877786"/>
                <a:gd name="connsiteX11" fmla="*/ 424543 w 2123189"/>
                <a:gd name="connsiteY11" fmla="*/ 522515 h 1877786"/>
                <a:gd name="connsiteX12" fmla="*/ 457200 w 2123189"/>
                <a:gd name="connsiteY12" fmla="*/ 734786 h 1877786"/>
                <a:gd name="connsiteX13" fmla="*/ 473529 w 2123189"/>
                <a:gd name="connsiteY13" fmla="*/ 1191986 h 1877786"/>
                <a:gd name="connsiteX14" fmla="*/ 489857 w 2123189"/>
                <a:gd name="connsiteY14" fmla="*/ 1143000 h 1877786"/>
                <a:gd name="connsiteX15" fmla="*/ 506186 w 2123189"/>
                <a:gd name="connsiteY15" fmla="*/ 1012372 h 1877786"/>
                <a:gd name="connsiteX16" fmla="*/ 538843 w 2123189"/>
                <a:gd name="connsiteY16" fmla="*/ 1436915 h 1877786"/>
                <a:gd name="connsiteX17" fmla="*/ 555172 w 2123189"/>
                <a:gd name="connsiteY17" fmla="*/ 1485900 h 1877786"/>
                <a:gd name="connsiteX18" fmla="*/ 571500 w 2123189"/>
                <a:gd name="connsiteY18" fmla="*/ 1404257 h 1877786"/>
                <a:gd name="connsiteX19" fmla="*/ 587829 w 2123189"/>
                <a:gd name="connsiteY19" fmla="*/ 1289957 h 1877786"/>
                <a:gd name="connsiteX20" fmla="*/ 604157 w 2123189"/>
                <a:gd name="connsiteY20" fmla="*/ 1191986 h 1877786"/>
                <a:gd name="connsiteX21" fmla="*/ 636815 w 2123189"/>
                <a:gd name="connsiteY21" fmla="*/ 1208315 h 1877786"/>
                <a:gd name="connsiteX22" fmla="*/ 653143 w 2123189"/>
                <a:gd name="connsiteY22" fmla="*/ 1045029 h 1877786"/>
                <a:gd name="connsiteX23" fmla="*/ 669472 w 2123189"/>
                <a:gd name="connsiteY23" fmla="*/ 996043 h 1877786"/>
                <a:gd name="connsiteX24" fmla="*/ 685800 w 2123189"/>
                <a:gd name="connsiteY24" fmla="*/ 914400 h 1877786"/>
                <a:gd name="connsiteX25" fmla="*/ 702129 w 2123189"/>
                <a:gd name="connsiteY25" fmla="*/ 538843 h 1877786"/>
                <a:gd name="connsiteX26" fmla="*/ 734786 w 2123189"/>
                <a:gd name="connsiteY26" fmla="*/ 832757 h 1877786"/>
                <a:gd name="connsiteX27" fmla="*/ 751115 w 2123189"/>
                <a:gd name="connsiteY27" fmla="*/ 767443 h 1877786"/>
                <a:gd name="connsiteX28" fmla="*/ 767443 w 2123189"/>
                <a:gd name="connsiteY28" fmla="*/ 506186 h 1877786"/>
                <a:gd name="connsiteX29" fmla="*/ 783772 w 2123189"/>
                <a:gd name="connsiteY29" fmla="*/ 604157 h 1877786"/>
                <a:gd name="connsiteX30" fmla="*/ 816429 w 2123189"/>
                <a:gd name="connsiteY30" fmla="*/ 636815 h 1877786"/>
                <a:gd name="connsiteX31" fmla="*/ 849086 w 2123189"/>
                <a:gd name="connsiteY31" fmla="*/ 767443 h 1877786"/>
                <a:gd name="connsiteX32" fmla="*/ 881743 w 2123189"/>
                <a:gd name="connsiteY32" fmla="*/ 1175657 h 1877786"/>
                <a:gd name="connsiteX33" fmla="*/ 898072 w 2123189"/>
                <a:gd name="connsiteY33" fmla="*/ 1012372 h 1877786"/>
                <a:gd name="connsiteX34" fmla="*/ 947057 w 2123189"/>
                <a:gd name="connsiteY34" fmla="*/ 0 h 1877786"/>
                <a:gd name="connsiteX35" fmla="*/ 979715 w 2123189"/>
                <a:gd name="connsiteY35" fmla="*/ 195943 h 1877786"/>
                <a:gd name="connsiteX36" fmla="*/ 1012372 w 2123189"/>
                <a:gd name="connsiteY36" fmla="*/ 359229 h 1877786"/>
                <a:gd name="connsiteX37" fmla="*/ 1045029 w 2123189"/>
                <a:gd name="connsiteY37" fmla="*/ 489857 h 1877786"/>
                <a:gd name="connsiteX38" fmla="*/ 1061357 w 2123189"/>
                <a:gd name="connsiteY38" fmla="*/ 587829 h 1877786"/>
                <a:gd name="connsiteX39" fmla="*/ 1077686 w 2123189"/>
                <a:gd name="connsiteY39" fmla="*/ 636815 h 1877786"/>
                <a:gd name="connsiteX40" fmla="*/ 1094015 w 2123189"/>
                <a:gd name="connsiteY40" fmla="*/ 702129 h 1877786"/>
                <a:gd name="connsiteX41" fmla="*/ 1126672 w 2123189"/>
                <a:gd name="connsiteY41" fmla="*/ 865415 h 1877786"/>
                <a:gd name="connsiteX42" fmla="*/ 1159329 w 2123189"/>
                <a:gd name="connsiteY42" fmla="*/ 1077686 h 1877786"/>
                <a:gd name="connsiteX43" fmla="*/ 1191986 w 2123189"/>
                <a:gd name="connsiteY43" fmla="*/ 1224643 h 1877786"/>
                <a:gd name="connsiteX44" fmla="*/ 1208315 w 2123189"/>
                <a:gd name="connsiteY44" fmla="*/ 1355272 h 1877786"/>
                <a:gd name="connsiteX45" fmla="*/ 1224643 w 2123189"/>
                <a:gd name="connsiteY45" fmla="*/ 1289957 h 1877786"/>
                <a:gd name="connsiteX46" fmla="*/ 1257300 w 2123189"/>
                <a:gd name="connsiteY46" fmla="*/ 1126672 h 1877786"/>
                <a:gd name="connsiteX47" fmla="*/ 1289957 w 2123189"/>
                <a:gd name="connsiteY47" fmla="*/ 930729 h 1877786"/>
                <a:gd name="connsiteX48" fmla="*/ 1322615 w 2123189"/>
                <a:gd name="connsiteY48" fmla="*/ 1028700 h 1877786"/>
                <a:gd name="connsiteX49" fmla="*/ 1371600 w 2123189"/>
                <a:gd name="connsiteY49" fmla="*/ 1257300 h 1877786"/>
                <a:gd name="connsiteX50" fmla="*/ 1387929 w 2123189"/>
                <a:gd name="connsiteY50" fmla="*/ 1306286 h 1877786"/>
                <a:gd name="connsiteX51" fmla="*/ 1404257 w 2123189"/>
                <a:gd name="connsiteY51" fmla="*/ 1240972 h 1877786"/>
                <a:gd name="connsiteX52" fmla="*/ 1436915 w 2123189"/>
                <a:gd name="connsiteY52" fmla="*/ 1828800 h 1877786"/>
                <a:gd name="connsiteX53" fmla="*/ 1453243 w 2123189"/>
                <a:gd name="connsiteY53" fmla="*/ 1877786 h 1877786"/>
                <a:gd name="connsiteX54" fmla="*/ 1485900 w 2123189"/>
                <a:gd name="connsiteY54" fmla="*/ 979715 h 1877786"/>
                <a:gd name="connsiteX55" fmla="*/ 1502229 w 2123189"/>
                <a:gd name="connsiteY55" fmla="*/ 620486 h 1877786"/>
                <a:gd name="connsiteX56" fmla="*/ 1518557 w 2123189"/>
                <a:gd name="connsiteY56" fmla="*/ 685800 h 1877786"/>
                <a:gd name="connsiteX57" fmla="*/ 1551215 w 2123189"/>
                <a:gd name="connsiteY57" fmla="*/ 881743 h 1877786"/>
                <a:gd name="connsiteX58" fmla="*/ 1567543 w 2123189"/>
                <a:gd name="connsiteY58" fmla="*/ 1338943 h 1877786"/>
                <a:gd name="connsiteX59" fmla="*/ 1583872 w 2123189"/>
                <a:gd name="connsiteY59" fmla="*/ 898072 h 1877786"/>
                <a:gd name="connsiteX60" fmla="*/ 1600200 w 2123189"/>
                <a:gd name="connsiteY60" fmla="*/ 963386 h 1877786"/>
                <a:gd name="connsiteX61" fmla="*/ 1616529 w 2123189"/>
                <a:gd name="connsiteY61" fmla="*/ 1077686 h 1877786"/>
                <a:gd name="connsiteX62" fmla="*/ 1632857 w 2123189"/>
                <a:gd name="connsiteY62" fmla="*/ 1126672 h 1877786"/>
                <a:gd name="connsiteX63" fmla="*/ 1649186 w 2123189"/>
                <a:gd name="connsiteY63" fmla="*/ 1208315 h 1877786"/>
                <a:gd name="connsiteX64" fmla="*/ 1665515 w 2123189"/>
                <a:gd name="connsiteY64" fmla="*/ 1420586 h 1877786"/>
                <a:gd name="connsiteX65" fmla="*/ 1681843 w 2123189"/>
                <a:gd name="connsiteY65" fmla="*/ 1469572 h 1877786"/>
                <a:gd name="connsiteX66" fmla="*/ 1714500 w 2123189"/>
                <a:gd name="connsiteY66" fmla="*/ 1371600 h 1877786"/>
                <a:gd name="connsiteX67" fmla="*/ 1730829 w 2123189"/>
                <a:gd name="connsiteY67" fmla="*/ 1240972 h 1877786"/>
                <a:gd name="connsiteX68" fmla="*/ 1747157 w 2123189"/>
                <a:gd name="connsiteY68" fmla="*/ 1175657 h 1877786"/>
                <a:gd name="connsiteX69" fmla="*/ 1779815 w 2123189"/>
                <a:gd name="connsiteY69" fmla="*/ 979715 h 1877786"/>
                <a:gd name="connsiteX70" fmla="*/ 1796143 w 2123189"/>
                <a:gd name="connsiteY70" fmla="*/ 1175657 h 1877786"/>
                <a:gd name="connsiteX71" fmla="*/ 1812472 w 2123189"/>
                <a:gd name="connsiteY71" fmla="*/ 816429 h 1877786"/>
                <a:gd name="connsiteX72" fmla="*/ 1828800 w 2123189"/>
                <a:gd name="connsiteY72" fmla="*/ 310243 h 1877786"/>
                <a:gd name="connsiteX73" fmla="*/ 1845129 w 2123189"/>
                <a:gd name="connsiteY73" fmla="*/ 391886 h 1877786"/>
                <a:gd name="connsiteX74" fmla="*/ 1861457 w 2123189"/>
                <a:gd name="connsiteY74" fmla="*/ 538843 h 1877786"/>
                <a:gd name="connsiteX75" fmla="*/ 1877786 w 2123189"/>
                <a:gd name="connsiteY75" fmla="*/ 669472 h 1877786"/>
                <a:gd name="connsiteX76" fmla="*/ 1894115 w 2123189"/>
                <a:gd name="connsiteY76" fmla="*/ 767443 h 1877786"/>
                <a:gd name="connsiteX77" fmla="*/ 1910443 w 2123189"/>
                <a:gd name="connsiteY77" fmla="*/ 881743 h 1877786"/>
                <a:gd name="connsiteX78" fmla="*/ 1926772 w 2123189"/>
                <a:gd name="connsiteY78" fmla="*/ 800100 h 1877786"/>
                <a:gd name="connsiteX79" fmla="*/ 1943100 w 2123189"/>
                <a:gd name="connsiteY79" fmla="*/ 669472 h 1877786"/>
                <a:gd name="connsiteX80" fmla="*/ 1959429 w 2123189"/>
                <a:gd name="connsiteY80" fmla="*/ 881743 h 1877786"/>
                <a:gd name="connsiteX81" fmla="*/ 1975757 w 2123189"/>
                <a:gd name="connsiteY81" fmla="*/ 996043 h 1877786"/>
                <a:gd name="connsiteX82" fmla="*/ 2008415 w 2123189"/>
                <a:gd name="connsiteY82" fmla="*/ 1273629 h 1877786"/>
                <a:gd name="connsiteX83" fmla="*/ 2057400 w 2123189"/>
                <a:gd name="connsiteY83" fmla="*/ 816429 h 1877786"/>
                <a:gd name="connsiteX84" fmla="*/ 2073729 w 2123189"/>
                <a:gd name="connsiteY84" fmla="*/ 767443 h 1877786"/>
                <a:gd name="connsiteX85" fmla="*/ 2090057 w 2123189"/>
                <a:gd name="connsiteY85" fmla="*/ 636815 h 1877786"/>
                <a:gd name="connsiteX86" fmla="*/ 2106386 w 2123189"/>
                <a:gd name="connsiteY86" fmla="*/ 375557 h 1877786"/>
                <a:gd name="connsiteX87" fmla="*/ 2122715 w 2123189"/>
                <a:gd name="connsiteY87" fmla="*/ 440872 h 1877786"/>
                <a:gd name="connsiteX88" fmla="*/ 2122715 w 2123189"/>
                <a:gd name="connsiteY88" fmla="*/ 457200 h 187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123189" h="1877786">
                  <a:moveTo>
                    <a:pt x="0" y="1159329"/>
                  </a:moveTo>
                  <a:cubicBezTo>
                    <a:pt x="5443" y="1066800"/>
                    <a:pt x="-3778" y="972224"/>
                    <a:pt x="16329" y="881743"/>
                  </a:cubicBezTo>
                  <a:cubicBezTo>
                    <a:pt x="20063" y="864941"/>
                    <a:pt x="50556" y="874270"/>
                    <a:pt x="65315" y="865415"/>
                  </a:cubicBezTo>
                  <a:cubicBezTo>
                    <a:pt x="78516" y="857494"/>
                    <a:pt x="87086" y="843643"/>
                    <a:pt x="97972" y="832757"/>
                  </a:cubicBezTo>
                  <a:cubicBezTo>
                    <a:pt x="137121" y="715308"/>
                    <a:pt x="89623" y="828583"/>
                    <a:pt x="130629" y="849086"/>
                  </a:cubicBezTo>
                  <a:cubicBezTo>
                    <a:pt x="145786" y="856664"/>
                    <a:pt x="228154" y="767889"/>
                    <a:pt x="228600" y="767443"/>
                  </a:cubicBezTo>
                  <a:cubicBezTo>
                    <a:pt x="239486" y="734786"/>
                    <a:pt x="254506" y="703227"/>
                    <a:pt x="261257" y="669472"/>
                  </a:cubicBezTo>
                  <a:cubicBezTo>
                    <a:pt x="274209" y="604714"/>
                    <a:pt x="290552" y="516271"/>
                    <a:pt x="310243" y="457200"/>
                  </a:cubicBezTo>
                  <a:lnTo>
                    <a:pt x="326572" y="408215"/>
                  </a:lnTo>
                  <a:cubicBezTo>
                    <a:pt x="457747" y="495666"/>
                    <a:pt x="280144" y="398771"/>
                    <a:pt x="391886" y="342900"/>
                  </a:cubicBezTo>
                  <a:cubicBezTo>
                    <a:pt x="416709" y="330488"/>
                    <a:pt x="403250" y="397237"/>
                    <a:pt x="408215" y="424543"/>
                  </a:cubicBezTo>
                  <a:cubicBezTo>
                    <a:pt x="414137" y="457117"/>
                    <a:pt x="419861" y="489740"/>
                    <a:pt x="424543" y="522515"/>
                  </a:cubicBezTo>
                  <a:cubicBezTo>
                    <a:pt x="454198" y="730103"/>
                    <a:pt x="426015" y="578857"/>
                    <a:pt x="457200" y="734786"/>
                  </a:cubicBezTo>
                  <a:cubicBezTo>
                    <a:pt x="462643" y="887186"/>
                    <a:pt x="461368" y="1039974"/>
                    <a:pt x="473529" y="1191986"/>
                  </a:cubicBezTo>
                  <a:cubicBezTo>
                    <a:pt x="474902" y="1209143"/>
                    <a:pt x="486778" y="1159934"/>
                    <a:pt x="489857" y="1143000"/>
                  </a:cubicBezTo>
                  <a:cubicBezTo>
                    <a:pt x="497707" y="1099826"/>
                    <a:pt x="500743" y="1055915"/>
                    <a:pt x="506186" y="1012372"/>
                  </a:cubicBezTo>
                  <a:cubicBezTo>
                    <a:pt x="512630" y="1134812"/>
                    <a:pt x="512296" y="1304178"/>
                    <a:pt x="538843" y="1436915"/>
                  </a:cubicBezTo>
                  <a:cubicBezTo>
                    <a:pt x="542218" y="1453792"/>
                    <a:pt x="549729" y="1469572"/>
                    <a:pt x="555172" y="1485900"/>
                  </a:cubicBezTo>
                  <a:cubicBezTo>
                    <a:pt x="560615" y="1458686"/>
                    <a:pt x="566937" y="1431633"/>
                    <a:pt x="571500" y="1404257"/>
                  </a:cubicBezTo>
                  <a:cubicBezTo>
                    <a:pt x="577827" y="1366294"/>
                    <a:pt x="581977" y="1327996"/>
                    <a:pt x="587829" y="1289957"/>
                  </a:cubicBezTo>
                  <a:cubicBezTo>
                    <a:pt x="592863" y="1257235"/>
                    <a:pt x="598714" y="1224643"/>
                    <a:pt x="604157" y="1191986"/>
                  </a:cubicBezTo>
                  <a:cubicBezTo>
                    <a:pt x="623931" y="1369949"/>
                    <a:pt x="615620" y="1399074"/>
                    <a:pt x="636815" y="1208315"/>
                  </a:cubicBezTo>
                  <a:cubicBezTo>
                    <a:pt x="642856" y="1153949"/>
                    <a:pt x="644826" y="1099093"/>
                    <a:pt x="653143" y="1045029"/>
                  </a:cubicBezTo>
                  <a:cubicBezTo>
                    <a:pt x="655760" y="1028017"/>
                    <a:pt x="665298" y="1012741"/>
                    <a:pt x="669472" y="996043"/>
                  </a:cubicBezTo>
                  <a:cubicBezTo>
                    <a:pt x="676203" y="969118"/>
                    <a:pt x="680357" y="941614"/>
                    <a:pt x="685800" y="914400"/>
                  </a:cubicBezTo>
                  <a:cubicBezTo>
                    <a:pt x="691243" y="789214"/>
                    <a:pt x="637660" y="646290"/>
                    <a:pt x="702129" y="538843"/>
                  </a:cubicBezTo>
                  <a:cubicBezTo>
                    <a:pt x="752845" y="454316"/>
                    <a:pt x="734786" y="832757"/>
                    <a:pt x="734786" y="832757"/>
                  </a:cubicBezTo>
                  <a:cubicBezTo>
                    <a:pt x="740229" y="810986"/>
                    <a:pt x="748882" y="789773"/>
                    <a:pt x="751115" y="767443"/>
                  </a:cubicBezTo>
                  <a:cubicBezTo>
                    <a:pt x="759797" y="680620"/>
                    <a:pt x="750331" y="591747"/>
                    <a:pt x="767443" y="506186"/>
                  </a:cubicBezTo>
                  <a:cubicBezTo>
                    <a:pt x="773936" y="473721"/>
                    <a:pt x="772147" y="573158"/>
                    <a:pt x="783772" y="604157"/>
                  </a:cubicBezTo>
                  <a:cubicBezTo>
                    <a:pt x="789178" y="618572"/>
                    <a:pt x="805543" y="625929"/>
                    <a:pt x="816429" y="636815"/>
                  </a:cubicBezTo>
                  <a:cubicBezTo>
                    <a:pt x="832804" y="685942"/>
                    <a:pt x="843457" y="711149"/>
                    <a:pt x="849086" y="767443"/>
                  </a:cubicBezTo>
                  <a:cubicBezTo>
                    <a:pt x="862669" y="903272"/>
                    <a:pt x="881743" y="1175657"/>
                    <a:pt x="881743" y="1175657"/>
                  </a:cubicBezTo>
                  <a:cubicBezTo>
                    <a:pt x="887186" y="1121229"/>
                    <a:pt x="895588" y="1067015"/>
                    <a:pt x="898072" y="1012372"/>
                  </a:cubicBezTo>
                  <a:cubicBezTo>
                    <a:pt x="944601" y="-11260"/>
                    <a:pt x="879213" y="407083"/>
                    <a:pt x="947057" y="0"/>
                  </a:cubicBezTo>
                  <a:cubicBezTo>
                    <a:pt x="984065" y="111021"/>
                    <a:pt x="946903" y="-11867"/>
                    <a:pt x="979715" y="195943"/>
                  </a:cubicBezTo>
                  <a:cubicBezTo>
                    <a:pt x="988372" y="250770"/>
                    <a:pt x="1001486" y="304800"/>
                    <a:pt x="1012372" y="359229"/>
                  </a:cubicBezTo>
                  <a:cubicBezTo>
                    <a:pt x="1032076" y="457752"/>
                    <a:pt x="1019923" y="414541"/>
                    <a:pt x="1045029" y="489857"/>
                  </a:cubicBezTo>
                  <a:cubicBezTo>
                    <a:pt x="1050472" y="522514"/>
                    <a:pt x="1054175" y="555510"/>
                    <a:pt x="1061357" y="587829"/>
                  </a:cubicBezTo>
                  <a:cubicBezTo>
                    <a:pt x="1065091" y="604631"/>
                    <a:pt x="1072957" y="620265"/>
                    <a:pt x="1077686" y="636815"/>
                  </a:cubicBezTo>
                  <a:cubicBezTo>
                    <a:pt x="1083851" y="658393"/>
                    <a:pt x="1089614" y="680123"/>
                    <a:pt x="1094015" y="702129"/>
                  </a:cubicBezTo>
                  <a:cubicBezTo>
                    <a:pt x="1134052" y="902314"/>
                    <a:pt x="1088743" y="713701"/>
                    <a:pt x="1126672" y="865415"/>
                  </a:cubicBezTo>
                  <a:cubicBezTo>
                    <a:pt x="1154329" y="1086676"/>
                    <a:pt x="1129406" y="913109"/>
                    <a:pt x="1159329" y="1077686"/>
                  </a:cubicBezTo>
                  <a:cubicBezTo>
                    <a:pt x="1182319" y="1204133"/>
                    <a:pt x="1163195" y="1138271"/>
                    <a:pt x="1191986" y="1224643"/>
                  </a:cubicBezTo>
                  <a:cubicBezTo>
                    <a:pt x="1197429" y="1268186"/>
                    <a:pt x="1188690" y="1316023"/>
                    <a:pt x="1208315" y="1355272"/>
                  </a:cubicBezTo>
                  <a:cubicBezTo>
                    <a:pt x="1218351" y="1375344"/>
                    <a:pt x="1219941" y="1311901"/>
                    <a:pt x="1224643" y="1289957"/>
                  </a:cubicBezTo>
                  <a:cubicBezTo>
                    <a:pt x="1236273" y="1235683"/>
                    <a:pt x="1250415" y="1181750"/>
                    <a:pt x="1257300" y="1126672"/>
                  </a:cubicBezTo>
                  <a:cubicBezTo>
                    <a:pt x="1276413" y="973775"/>
                    <a:pt x="1262986" y="1038615"/>
                    <a:pt x="1289957" y="930729"/>
                  </a:cubicBezTo>
                  <a:cubicBezTo>
                    <a:pt x="1300843" y="963386"/>
                    <a:pt x="1315864" y="994945"/>
                    <a:pt x="1322615" y="1028700"/>
                  </a:cubicBezTo>
                  <a:cubicBezTo>
                    <a:pt x="1335107" y="1091161"/>
                    <a:pt x="1351742" y="1187797"/>
                    <a:pt x="1371600" y="1257300"/>
                  </a:cubicBezTo>
                  <a:cubicBezTo>
                    <a:pt x="1376328" y="1273850"/>
                    <a:pt x="1382486" y="1289957"/>
                    <a:pt x="1387929" y="1306286"/>
                  </a:cubicBezTo>
                  <a:cubicBezTo>
                    <a:pt x="1393372" y="1284515"/>
                    <a:pt x="1398092" y="1262550"/>
                    <a:pt x="1404257" y="1240972"/>
                  </a:cubicBezTo>
                  <a:cubicBezTo>
                    <a:pt x="1487030" y="951265"/>
                    <a:pt x="1428845" y="1659336"/>
                    <a:pt x="1436915" y="1828800"/>
                  </a:cubicBezTo>
                  <a:cubicBezTo>
                    <a:pt x="1437734" y="1845992"/>
                    <a:pt x="1447800" y="1861457"/>
                    <a:pt x="1453243" y="1877786"/>
                  </a:cubicBezTo>
                  <a:cubicBezTo>
                    <a:pt x="1487942" y="1357309"/>
                    <a:pt x="1457191" y="1869690"/>
                    <a:pt x="1485900" y="979715"/>
                  </a:cubicBezTo>
                  <a:cubicBezTo>
                    <a:pt x="1489765" y="859911"/>
                    <a:pt x="1496786" y="740229"/>
                    <a:pt x="1502229" y="620486"/>
                  </a:cubicBezTo>
                  <a:cubicBezTo>
                    <a:pt x="1507672" y="642257"/>
                    <a:pt x="1514421" y="663743"/>
                    <a:pt x="1518557" y="685800"/>
                  </a:cubicBezTo>
                  <a:cubicBezTo>
                    <a:pt x="1530760" y="750881"/>
                    <a:pt x="1551215" y="881743"/>
                    <a:pt x="1551215" y="881743"/>
                  </a:cubicBezTo>
                  <a:cubicBezTo>
                    <a:pt x="1556658" y="1034143"/>
                    <a:pt x="1431146" y="1270743"/>
                    <a:pt x="1567543" y="1338943"/>
                  </a:cubicBezTo>
                  <a:cubicBezTo>
                    <a:pt x="1699075" y="1404711"/>
                    <a:pt x="1571132" y="1044577"/>
                    <a:pt x="1583872" y="898072"/>
                  </a:cubicBezTo>
                  <a:cubicBezTo>
                    <a:pt x="1585816" y="875715"/>
                    <a:pt x="1596186" y="941307"/>
                    <a:pt x="1600200" y="963386"/>
                  </a:cubicBezTo>
                  <a:cubicBezTo>
                    <a:pt x="1607085" y="1001252"/>
                    <a:pt x="1608981" y="1039947"/>
                    <a:pt x="1616529" y="1077686"/>
                  </a:cubicBezTo>
                  <a:cubicBezTo>
                    <a:pt x="1619905" y="1094564"/>
                    <a:pt x="1628683" y="1109974"/>
                    <a:pt x="1632857" y="1126672"/>
                  </a:cubicBezTo>
                  <a:cubicBezTo>
                    <a:pt x="1639588" y="1153597"/>
                    <a:pt x="1643743" y="1181101"/>
                    <a:pt x="1649186" y="1208315"/>
                  </a:cubicBezTo>
                  <a:cubicBezTo>
                    <a:pt x="1654629" y="1279072"/>
                    <a:pt x="1656713" y="1350168"/>
                    <a:pt x="1665515" y="1420586"/>
                  </a:cubicBezTo>
                  <a:cubicBezTo>
                    <a:pt x="1667650" y="1437665"/>
                    <a:pt x="1669673" y="1481743"/>
                    <a:pt x="1681843" y="1469572"/>
                  </a:cubicBezTo>
                  <a:cubicBezTo>
                    <a:pt x="1706184" y="1445230"/>
                    <a:pt x="1714500" y="1371600"/>
                    <a:pt x="1714500" y="1371600"/>
                  </a:cubicBezTo>
                  <a:cubicBezTo>
                    <a:pt x="1719943" y="1328057"/>
                    <a:pt x="1723615" y="1284256"/>
                    <a:pt x="1730829" y="1240972"/>
                  </a:cubicBezTo>
                  <a:cubicBezTo>
                    <a:pt x="1734518" y="1218836"/>
                    <a:pt x="1743021" y="1197714"/>
                    <a:pt x="1747157" y="1175657"/>
                  </a:cubicBezTo>
                  <a:cubicBezTo>
                    <a:pt x="1759360" y="1110576"/>
                    <a:pt x="1779815" y="979715"/>
                    <a:pt x="1779815" y="979715"/>
                  </a:cubicBezTo>
                  <a:cubicBezTo>
                    <a:pt x="1785258" y="1045029"/>
                    <a:pt x="1783290" y="1239925"/>
                    <a:pt x="1796143" y="1175657"/>
                  </a:cubicBezTo>
                  <a:cubicBezTo>
                    <a:pt x="1819651" y="1058118"/>
                    <a:pt x="1807952" y="936210"/>
                    <a:pt x="1812472" y="816429"/>
                  </a:cubicBezTo>
                  <a:cubicBezTo>
                    <a:pt x="1818838" y="647733"/>
                    <a:pt x="1823357" y="478972"/>
                    <a:pt x="1828800" y="310243"/>
                  </a:cubicBezTo>
                  <a:cubicBezTo>
                    <a:pt x="1834243" y="337457"/>
                    <a:pt x="1841204" y="364412"/>
                    <a:pt x="1845129" y="391886"/>
                  </a:cubicBezTo>
                  <a:cubicBezTo>
                    <a:pt x="1852099" y="440678"/>
                    <a:pt x="1855698" y="489893"/>
                    <a:pt x="1861457" y="538843"/>
                  </a:cubicBezTo>
                  <a:cubicBezTo>
                    <a:pt x="1866584" y="582424"/>
                    <a:pt x="1871580" y="626031"/>
                    <a:pt x="1877786" y="669472"/>
                  </a:cubicBezTo>
                  <a:cubicBezTo>
                    <a:pt x="1882468" y="702247"/>
                    <a:pt x="1889081" y="734720"/>
                    <a:pt x="1894115" y="767443"/>
                  </a:cubicBezTo>
                  <a:cubicBezTo>
                    <a:pt x="1899967" y="805482"/>
                    <a:pt x="1905000" y="843643"/>
                    <a:pt x="1910443" y="881743"/>
                  </a:cubicBezTo>
                  <a:cubicBezTo>
                    <a:pt x="1915886" y="854529"/>
                    <a:pt x="1922552" y="827531"/>
                    <a:pt x="1926772" y="800100"/>
                  </a:cubicBezTo>
                  <a:cubicBezTo>
                    <a:pt x="1933444" y="756729"/>
                    <a:pt x="1926803" y="628729"/>
                    <a:pt x="1943100" y="669472"/>
                  </a:cubicBezTo>
                  <a:cubicBezTo>
                    <a:pt x="1969456" y="735362"/>
                    <a:pt x="1952368" y="811129"/>
                    <a:pt x="1959429" y="881743"/>
                  </a:cubicBezTo>
                  <a:cubicBezTo>
                    <a:pt x="1963259" y="920039"/>
                    <a:pt x="1970314" y="957943"/>
                    <a:pt x="1975757" y="996043"/>
                  </a:cubicBezTo>
                  <a:cubicBezTo>
                    <a:pt x="1993367" y="1471500"/>
                    <a:pt x="1977729" y="1590712"/>
                    <a:pt x="2008415" y="1273629"/>
                  </a:cubicBezTo>
                  <a:cubicBezTo>
                    <a:pt x="2009420" y="1263243"/>
                    <a:pt x="2036668" y="920091"/>
                    <a:pt x="2057400" y="816429"/>
                  </a:cubicBezTo>
                  <a:cubicBezTo>
                    <a:pt x="2060776" y="799551"/>
                    <a:pt x="2068286" y="783772"/>
                    <a:pt x="2073729" y="767443"/>
                  </a:cubicBezTo>
                  <a:cubicBezTo>
                    <a:pt x="2079172" y="723900"/>
                    <a:pt x="2086413" y="680545"/>
                    <a:pt x="2090057" y="636815"/>
                  </a:cubicBezTo>
                  <a:cubicBezTo>
                    <a:pt x="2097303" y="549860"/>
                    <a:pt x="2092041" y="461626"/>
                    <a:pt x="2106386" y="375557"/>
                  </a:cubicBezTo>
                  <a:cubicBezTo>
                    <a:pt x="2110075" y="353421"/>
                    <a:pt x="2118314" y="418866"/>
                    <a:pt x="2122715" y="440872"/>
                  </a:cubicBezTo>
                  <a:cubicBezTo>
                    <a:pt x="2123782" y="446209"/>
                    <a:pt x="2122715" y="451757"/>
                    <a:pt x="2122715" y="457200"/>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12C6AD48-3179-9E08-19AA-63CFEC43447F}"/>
                </a:ext>
              </a:extLst>
            </p:cNvPr>
            <p:cNvCxnSpPr>
              <a:cxnSpLocks/>
            </p:cNvCxnSpPr>
            <p:nvPr/>
          </p:nvCxnSpPr>
          <p:spPr>
            <a:xfrm>
              <a:off x="2753016" y="6621464"/>
              <a:ext cx="4859174" cy="0"/>
            </a:xfrm>
            <a:prstGeom prst="straightConnector1">
              <a:avLst/>
            </a:prstGeom>
            <a:ln w="50800">
              <a:solidFill>
                <a:schemeClr val="bg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43C0F66D-0F96-0C4E-9BC2-37C1DF48E81F}"/>
                </a:ext>
              </a:extLst>
            </p:cNvPr>
            <p:cNvCxnSpPr>
              <a:cxnSpLocks/>
            </p:cNvCxnSpPr>
            <p:nvPr/>
          </p:nvCxnSpPr>
          <p:spPr>
            <a:xfrm flipH="1" flipV="1">
              <a:off x="2753016" y="4079292"/>
              <a:ext cx="16329" cy="2525843"/>
            </a:xfrm>
            <a:prstGeom prst="straightConnector1">
              <a:avLst/>
            </a:prstGeom>
            <a:ln w="50800">
              <a:solidFill>
                <a:schemeClr val="bg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9" name="ZoneTexte 18">
            <a:extLst>
              <a:ext uri="{FF2B5EF4-FFF2-40B4-BE49-F238E27FC236}">
                <a16:creationId xmlns:a16="http://schemas.microsoft.com/office/drawing/2014/main" id="{A841C488-5867-890F-1A15-7B0DA06E8B4B}"/>
              </a:ext>
            </a:extLst>
          </p:cNvPr>
          <p:cNvSpPr txBox="1"/>
          <p:nvPr/>
        </p:nvSpPr>
        <p:spPr>
          <a:xfrm>
            <a:off x="1396509" y="3614534"/>
            <a:ext cx="2576511" cy="461665"/>
          </a:xfrm>
          <a:prstGeom prst="rect">
            <a:avLst/>
          </a:prstGeom>
          <a:noFill/>
        </p:spPr>
        <p:txBody>
          <a:bodyPr wrap="square">
            <a:spAutoFit/>
          </a:bodyPr>
          <a:lstStyle/>
          <a:p>
            <a:r>
              <a:rPr lang="en-US" sz="2400" noProof="1"/>
              <a:t>Leaf-scale data:</a:t>
            </a:r>
          </a:p>
        </p:txBody>
      </p:sp>
      <p:sp>
        <p:nvSpPr>
          <p:cNvPr id="22" name="ZoneTexte 21">
            <a:extLst>
              <a:ext uri="{FF2B5EF4-FFF2-40B4-BE49-F238E27FC236}">
                <a16:creationId xmlns:a16="http://schemas.microsoft.com/office/drawing/2014/main" id="{0DB662D5-AEFC-C7DD-C741-8FD81C55C54F}"/>
              </a:ext>
            </a:extLst>
          </p:cNvPr>
          <p:cNvSpPr txBox="1"/>
          <p:nvPr/>
        </p:nvSpPr>
        <p:spPr>
          <a:xfrm>
            <a:off x="1392316" y="4162307"/>
            <a:ext cx="3571570" cy="461665"/>
          </a:xfrm>
          <a:prstGeom prst="rect">
            <a:avLst/>
          </a:prstGeom>
          <a:noFill/>
        </p:spPr>
        <p:txBody>
          <a:bodyPr wrap="square">
            <a:spAutoFit/>
          </a:bodyPr>
          <a:lstStyle/>
          <a:p>
            <a:r>
              <a:rPr lang="en-US" sz="2400" noProof="1"/>
              <a:t>Hidden habitat suitability:</a:t>
            </a:r>
          </a:p>
        </p:txBody>
      </p:sp>
      <p:sp>
        <p:nvSpPr>
          <p:cNvPr id="24" name="ZoneTexte 23">
            <a:extLst>
              <a:ext uri="{FF2B5EF4-FFF2-40B4-BE49-F238E27FC236}">
                <a16:creationId xmlns:a16="http://schemas.microsoft.com/office/drawing/2014/main" id="{2B4705C3-4ECD-2C4F-318E-0EA95856FF5A}"/>
              </a:ext>
            </a:extLst>
          </p:cNvPr>
          <p:cNvSpPr txBox="1"/>
          <p:nvPr/>
        </p:nvSpPr>
        <p:spPr>
          <a:xfrm>
            <a:off x="3106259" y="5362641"/>
            <a:ext cx="1024868" cy="461665"/>
          </a:xfrm>
          <a:prstGeom prst="rect">
            <a:avLst/>
          </a:prstGeom>
          <a:solidFill>
            <a:schemeClr val="accent4">
              <a:lumMod val="20000"/>
              <a:lumOff val="80000"/>
            </a:schemeClr>
          </a:solidFill>
        </p:spPr>
        <p:txBody>
          <a:bodyPr wrap="square">
            <a:spAutoFit/>
          </a:bodyPr>
          <a:lstStyle/>
          <a:p>
            <a:pPr algn="ctr"/>
            <a:r>
              <a:rPr lang="en-US" sz="2400" i="1" noProof="0" dirty="0">
                <a:solidFill>
                  <a:srgbClr val="000000"/>
                </a:solidFill>
                <a:effectLst/>
                <a:latin typeface="Helvetica" pitchFamily="2" charset="0"/>
              </a:rPr>
              <a:t>u(</a:t>
            </a:r>
            <a:r>
              <a:rPr lang="en-US" sz="2400" i="1" noProof="0" dirty="0" err="1">
                <a:solidFill>
                  <a:srgbClr val="000000"/>
                </a:solidFill>
                <a:effectLst/>
                <a:latin typeface="Helvetica" pitchFamily="2" charset="0"/>
              </a:rPr>
              <a:t>t,x</a:t>
            </a:r>
            <a:r>
              <a:rPr lang="en-US" sz="2400" i="1" baseline="-25000" noProof="0" dirty="0" err="1">
                <a:solidFill>
                  <a:srgbClr val="000000"/>
                </a:solidFill>
                <a:effectLst/>
                <a:latin typeface="Helvetica" pitchFamily="2" charset="0"/>
              </a:rPr>
              <a:t>i</a:t>
            </a:r>
            <a:r>
              <a:rPr lang="en-US" sz="2400" i="1" noProof="0" dirty="0">
                <a:solidFill>
                  <a:srgbClr val="000000"/>
                </a:solidFill>
                <a:effectLst/>
                <a:latin typeface="Helvetica" pitchFamily="2" charset="0"/>
              </a:rPr>
              <a:t>)</a:t>
            </a:r>
            <a:endParaRPr lang="fr-FR" sz="2400" dirty="0"/>
          </a:p>
        </p:txBody>
      </p:sp>
      <p:sp>
        <p:nvSpPr>
          <p:cNvPr id="25" name="ZoneTexte 24">
            <a:extLst>
              <a:ext uri="{FF2B5EF4-FFF2-40B4-BE49-F238E27FC236}">
                <a16:creationId xmlns:a16="http://schemas.microsoft.com/office/drawing/2014/main" id="{768FC90C-5721-1E2D-9F4F-795D45C14C4D}"/>
              </a:ext>
            </a:extLst>
          </p:cNvPr>
          <p:cNvSpPr txBox="1"/>
          <p:nvPr/>
        </p:nvSpPr>
        <p:spPr>
          <a:xfrm>
            <a:off x="3106259" y="6125377"/>
            <a:ext cx="1024868" cy="461665"/>
          </a:xfrm>
          <a:prstGeom prst="rect">
            <a:avLst/>
          </a:prstGeom>
          <a:solidFill>
            <a:schemeClr val="bg1">
              <a:lumMod val="85000"/>
            </a:schemeClr>
          </a:solidFill>
        </p:spPr>
        <p:txBody>
          <a:bodyPr wrap="square">
            <a:spAutoFit/>
          </a:bodyPr>
          <a:lstStyle/>
          <a:p>
            <a:pPr algn="ctr"/>
            <a:r>
              <a:rPr lang="en-US" sz="2400" i="1" noProof="0" dirty="0">
                <a:solidFill>
                  <a:srgbClr val="000000"/>
                </a:solidFill>
                <a:effectLst/>
                <a:latin typeface="Helvetica" pitchFamily="2" charset="0"/>
              </a:rPr>
              <a:t>𝜎</a:t>
            </a:r>
            <a:endParaRPr lang="fr-FR" sz="2400" dirty="0"/>
          </a:p>
        </p:txBody>
      </p:sp>
      <p:sp>
        <p:nvSpPr>
          <p:cNvPr id="27" name="ZoneTexte 26">
            <a:extLst>
              <a:ext uri="{FF2B5EF4-FFF2-40B4-BE49-F238E27FC236}">
                <a16:creationId xmlns:a16="http://schemas.microsoft.com/office/drawing/2014/main" id="{6411A096-1F57-40CD-BBA5-13A2B48ED737}"/>
              </a:ext>
            </a:extLst>
          </p:cNvPr>
          <p:cNvSpPr txBox="1"/>
          <p:nvPr/>
        </p:nvSpPr>
        <p:spPr>
          <a:xfrm>
            <a:off x="5422087" y="5408807"/>
            <a:ext cx="2638788" cy="400110"/>
          </a:xfrm>
          <a:prstGeom prst="rect">
            <a:avLst/>
          </a:prstGeom>
          <a:solidFill>
            <a:schemeClr val="accent6">
              <a:lumMod val="20000"/>
              <a:lumOff val="80000"/>
            </a:schemeClr>
          </a:solidFill>
        </p:spPr>
        <p:txBody>
          <a:bodyPr wrap="square">
            <a:spAutoFit/>
          </a:bodyPr>
          <a:lstStyle/>
          <a:p>
            <a:pPr algn="ctr"/>
            <a:r>
              <a:rPr lang="en-US" sz="2000" noProof="0" dirty="0">
                <a:solidFill>
                  <a:srgbClr val="000000"/>
                </a:solidFill>
                <a:effectLst/>
                <a:latin typeface="Helvetica" pitchFamily="2" charset="0"/>
              </a:rPr>
              <a:t>Tree-resolution data</a:t>
            </a:r>
            <a:endParaRPr lang="fr-FR" sz="2000" dirty="0"/>
          </a:p>
        </p:txBody>
      </p:sp>
      <p:sp>
        <p:nvSpPr>
          <p:cNvPr id="28" name="ZoneTexte 27">
            <a:extLst>
              <a:ext uri="{FF2B5EF4-FFF2-40B4-BE49-F238E27FC236}">
                <a16:creationId xmlns:a16="http://schemas.microsoft.com/office/drawing/2014/main" id="{CEF9E913-B950-E181-8B11-BAD2630DCB11}"/>
              </a:ext>
            </a:extLst>
          </p:cNvPr>
          <p:cNvSpPr txBox="1"/>
          <p:nvPr/>
        </p:nvSpPr>
        <p:spPr>
          <a:xfrm>
            <a:off x="5422087" y="6171544"/>
            <a:ext cx="2638788" cy="400110"/>
          </a:xfrm>
          <a:prstGeom prst="rect">
            <a:avLst/>
          </a:prstGeom>
          <a:solidFill>
            <a:schemeClr val="accent6">
              <a:lumMod val="20000"/>
              <a:lumOff val="80000"/>
            </a:schemeClr>
          </a:solidFill>
        </p:spPr>
        <p:txBody>
          <a:bodyPr wrap="square">
            <a:spAutoFit/>
          </a:bodyPr>
          <a:lstStyle/>
          <a:p>
            <a:pPr algn="ctr"/>
            <a:r>
              <a:rPr lang="en-US" sz="2000" noProof="0" dirty="0">
                <a:solidFill>
                  <a:srgbClr val="000000"/>
                </a:solidFill>
                <a:effectLst/>
                <a:latin typeface="Helvetica" pitchFamily="2" charset="0"/>
              </a:rPr>
              <a:t>Twig-resolution data</a:t>
            </a:r>
            <a:endParaRPr lang="fr-FR" sz="2000" dirty="0"/>
          </a:p>
        </p:txBody>
      </p:sp>
      <p:sp>
        <p:nvSpPr>
          <p:cNvPr id="29" name="ZoneTexte 28">
            <a:extLst>
              <a:ext uri="{FF2B5EF4-FFF2-40B4-BE49-F238E27FC236}">
                <a16:creationId xmlns:a16="http://schemas.microsoft.com/office/drawing/2014/main" id="{BB67E2F6-F2BE-346A-FE5B-46827C299A62}"/>
              </a:ext>
            </a:extLst>
          </p:cNvPr>
          <p:cNvSpPr txBox="1"/>
          <p:nvPr/>
        </p:nvSpPr>
        <p:spPr>
          <a:xfrm>
            <a:off x="1451631" y="5353527"/>
            <a:ext cx="1024868" cy="461665"/>
          </a:xfrm>
          <a:prstGeom prst="rect">
            <a:avLst/>
          </a:prstGeom>
          <a:solidFill>
            <a:schemeClr val="bg1">
              <a:lumMod val="85000"/>
            </a:schemeClr>
          </a:solidFill>
        </p:spPr>
        <p:txBody>
          <a:bodyPr wrap="square">
            <a:spAutoFit/>
          </a:bodyPr>
          <a:lstStyle/>
          <a:p>
            <a:pPr algn="ctr"/>
            <a:r>
              <a:rPr lang="en-US" sz="2400" i="1" noProof="0" dirty="0">
                <a:solidFill>
                  <a:srgbClr val="000000"/>
                </a:solidFill>
                <a:effectLst/>
                <a:latin typeface="Helvetica" pitchFamily="2" charset="0"/>
              </a:rPr>
              <a:t>𝜃</a:t>
            </a:r>
            <a:endParaRPr lang="fr-FR" sz="2400" dirty="0"/>
          </a:p>
        </p:txBody>
      </p:sp>
      <p:cxnSp>
        <p:nvCxnSpPr>
          <p:cNvPr id="30" name="Connecteur droit avec flèche 29">
            <a:extLst>
              <a:ext uri="{FF2B5EF4-FFF2-40B4-BE49-F238E27FC236}">
                <a16:creationId xmlns:a16="http://schemas.microsoft.com/office/drawing/2014/main" id="{66BAF4C2-A902-EB9C-A040-7B4E52715682}"/>
              </a:ext>
            </a:extLst>
          </p:cNvPr>
          <p:cNvCxnSpPr>
            <a:cxnSpLocks/>
            <a:stCxn id="29" idx="3"/>
            <a:endCxn id="24" idx="1"/>
          </p:cNvCxnSpPr>
          <p:nvPr/>
        </p:nvCxnSpPr>
        <p:spPr>
          <a:xfrm>
            <a:off x="2476499" y="5584360"/>
            <a:ext cx="629760" cy="9114"/>
          </a:xfrm>
          <a:prstGeom prst="straightConnector1">
            <a:avLst/>
          </a:prstGeom>
          <a:ln w="349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968E6082-A656-030E-1310-1ACBDCDA4072}"/>
              </a:ext>
            </a:extLst>
          </p:cNvPr>
          <p:cNvCxnSpPr>
            <a:cxnSpLocks/>
            <a:stCxn id="25" idx="3"/>
            <a:endCxn id="27" idx="1"/>
          </p:cNvCxnSpPr>
          <p:nvPr/>
        </p:nvCxnSpPr>
        <p:spPr>
          <a:xfrm flipV="1">
            <a:off x="4131127" y="5608862"/>
            <a:ext cx="1290960" cy="747348"/>
          </a:xfrm>
          <a:prstGeom prst="straightConnector1">
            <a:avLst/>
          </a:prstGeom>
          <a:ln w="3492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695D2CEA-6863-46C1-88AB-A71AFA050356}"/>
              </a:ext>
            </a:extLst>
          </p:cNvPr>
          <p:cNvCxnSpPr>
            <a:cxnSpLocks/>
            <a:stCxn id="24" idx="3"/>
            <a:endCxn id="27" idx="1"/>
          </p:cNvCxnSpPr>
          <p:nvPr/>
        </p:nvCxnSpPr>
        <p:spPr>
          <a:xfrm>
            <a:off x="4131127" y="5593474"/>
            <a:ext cx="1290960" cy="15388"/>
          </a:xfrm>
          <a:prstGeom prst="straightConnector1">
            <a:avLst/>
          </a:prstGeom>
          <a:ln w="3492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69B4A0B6-6031-4CBB-EED8-8F424F46C048}"/>
              </a:ext>
            </a:extLst>
          </p:cNvPr>
          <p:cNvCxnSpPr>
            <a:cxnSpLocks/>
            <a:stCxn id="24" idx="3"/>
            <a:endCxn id="28" idx="1"/>
          </p:cNvCxnSpPr>
          <p:nvPr/>
        </p:nvCxnSpPr>
        <p:spPr>
          <a:xfrm>
            <a:off x="4131127" y="5593474"/>
            <a:ext cx="1290960" cy="778125"/>
          </a:xfrm>
          <a:prstGeom prst="straightConnector1">
            <a:avLst/>
          </a:prstGeom>
          <a:ln w="3492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7A11917B-3051-CEDA-0E22-BE8DDEBE00EE}"/>
              </a:ext>
            </a:extLst>
          </p:cNvPr>
          <p:cNvCxnSpPr>
            <a:cxnSpLocks/>
            <a:stCxn id="25" idx="3"/>
            <a:endCxn id="28" idx="1"/>
          </p:cNvCxnSpPr>
          <p:nvPr/>
        </p:nvCxnSpPr>
        <p:spPr>
          <a:xfrm>
            <a:off x="4131127" y="6356210"/>
            <a:ext cx="1290960" cy="15389"/>
          </a:xfrm>
          <a:prstGeom prst="straightConnector1">
            <a:avLst/>
          </a:prstGeom>
          <a:ln w="3492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A8A6D4FE-1CA2-139D-2EF5-5DCC56D72F1C}"/>
              </a:ext>
            </a:extLst>
          </p:cNvPr>
          <p:cNvSpPr txBox="1"/>
          <p:nvPr/>
        </p:nvSpPr>
        <p:spPr>
          <a:xfrm>
            <a:off x="8135713" y="5408807"/>
            <a:ext cx="3691832" cy="646331"/>
          </a:xfrm>
          <a:prstGeom prst="rect">
            <a:avLst/>
          </a:prstGeom>
          <a:noFill/>
        </p:spPr>
        <p:txBody>
          <a:bodyPr wrap="square">
            <a:spAutoFit/>
          </a:bodyPr>
          <a:lstStyle/>
          <a:p>
            <a:r>
              <a:rPr lang="en-US" sz="1800" noProof="0" dirty="0">
                <a:solidFill>
                  <a:srgbClr val="000000"/>
                </a:solidFill>
                <a:effectLst/>
                <a:latin typeface="Helvetica" pitchFamily="2" charset="0"/>
              </a:rPr>
              <a:t>Negative-binomial distribution</a:t>
            </a:r>
          </a:p>
          <a:p>
            <a:r>
              <a:rPr lang="en-US" dirty="0">
                <a:solidFill>
                  <a:schemeClr val="bg1">
                    <a:lumMod val="65000"/>
                  </a:schemeClr>
                </a:solidFill>
                <a:latin typeface="Helvetica" pitchFamily="2" charset="0"/>
              </a:rPr>
              <a:t>	= Gamma-Poisson</a:t>
            </a:r>
            <a:endParaRPr lang="fr-FR" dirty="0">
              <a:solidFill>
                <a:schemeClr val="bg1">
                  <a:lumMod val="65000"/>
                </a:schemeClr>
              </a:solidFill>
            </a:endParaRPr>
          </a:p>
        </p:txBody>
      </p:sp>
      <p:sp>
        <p:nvSpPr>
          <p:cNvPr id="51" name="ZoneTexte 50">
            <a:extLst>
              <a:ext uri="{FF2B5EF4-FFF2-40B4-BE49-F238E27FC236}">
                <a16:creationId xmlns:a16="http://schemas.microsoft.com/office/drawing/2014/main" id="{F65A5B02-7E8A-0F6C-2D09-B24AB99CAF22}"/>
              </a:ext>
            </a:extLst>
          </p:cNvPr>
          <p:cNvSpPr txBox="1"/>
          <p:nvPr/>
        </p:nvSpPr>
        <p:spPr>
          <a:xfrm>
            <a:off x="8119383" y="6192863"/>
            <a:ext cx="3416753" cy="369332"/>
          </a:xfrm>
          <a:prstGeom prst="rect">
            <a:avLst/>
          </a:prstGeom>
          <a:noFill/>
        </p:spPr>
        <p:txBody>
          <a:bodyPr wrap="square">
            <a:spAutoFit/>
          </a:bodyPr>
          <a:lstStyle/>
          <a:p>
            <a:r>
              <a:rPr lang="en-US" sz="1800" dirty="0">
                <a:solidFill>
                  <a:srgbClr val="000000"/>
                </a:solidFill>
                <a:latin typeface="Helvetica" pitchFamily="2" charset="0"/>
              </a:rPr>
              <a:t>Gamma-binomial distribution </a:t>
            </a:r>
            <a:endParaRPr lang="fr-FR" dirty="0"/>
          </a:p>
        </p:txBody>
      </p:sp>
      <p:sp>
        <p:nvSpPr>
          <p:cNvPr id="57" name="ZoneTexte 56">
            <a:extLst>
              <a:ext uri="{FF2B5EF4-FFF2-40B4-BE49-F238E27FC236}">
                <a16:creationId xmlns:a16="http://schemas.microsoft.com/office/drawing/2014/main" id="{92082F00-BFE7-612A-5562-5B5DBA4AC94D}"/>
              </a:ext>
            </a:extLst>
          </p:cNvPr>
          <p:cNvSpPr txBox="1"/>
          <p:nvPr/>
        </p:nvSpPr>
        <p:spPr>
          <a:xfrm>
            <a:off x="1081767" y="4838247"/>
            <a:ext cx="6734451" cy="369332"/>
          </a:xfrm>
          <a:prstGeom prst="rect">
            <a:avLst/>
          </a:prstGeom>
          <a:noFill/>
        </p:spPr>
        <p:txBody>
          <a:bodyPr wrap="square">
            <a:spAutoFit/>
          </a:bodyPr>
          <a:lstStyle/>
          <a:p>
            <a:pPr>
              <a:buNone/>
            </a:pPr>
            <a:r>
              <a:rPr lang="en-US" b="1" noProof="0" dirty="0">
                <a:effectLst/>
                <a:latin typeface="Helvetica" pitchFamily="2" charset="0"/>
              </a:rPr>
              <a:t>Conditional model for the</a:t>
            </a:r>
            <a:r>
              <a:rPr lang="en-US" b="1" noProof="0" dirty="0">
                <a:solidFill>
                  <a:srgbClr val="00B050"/>
                </a:solidFill>
                <a:effectLst/>
                <a:latin typeface="Helvetica" pitchFamily="2" charset="0"/>
              </a:rPr>
              <a:t> two-type observation process</a:t>
            </a:r>
          </a:p>
        </p:txBody>
      </p:sp>
      <p:sp>
        <p:nvSpPr>
          <p:cNvPr id="58" name="ZoneTexte 57">
            <a:extLst>
              <a:ext uri="{FF2B5EF4-FFF2-40B4-BE49-F238E27FC236}">
                <a16:creationId xmlns:a16="http://schemas.microsoft.com/office/drawing/2014/main" id="{4E987A54-5AF2-22B6-D4B1-79239DB57576}"/>
              </a:ext>
            </a:extLst>
          </p:cNvPr>
          <p:cNvSpPr txBox="1"/>
          <p:nvPr/>
        </p:nvSpPr>
        <p:spPr>
          <a:xfrm>
            <a:off x="1081767" y="3203764"/>
            <a:ext cx="7772400" cy="369332"/>
          </a:xfrm>
          <a:prstGeom prst="rect">
            <a:avLst/>
          </a:prstGeom>
          <a:noFill/>
        </p:spPr>
        <p:txBody>
          <a:bodyPr wrap="square">
            <a:spAutoFit/>
          </a:bodyPr>
          <a:lstStyle/>
          <a:p>
            <a:pPr>
              <a:buNone/>
            </a:pPr>
            <a:r>
              <a:rPr lang="en-US" b="1" noProof="0" dirty="0">
                <a:solidFill>
                  <a:srgbClr val="000000"/>
                </a:solidFill>
                <a:effectLst/>
                <a:latin typeface="Helvetica" pitchFamily="2" charset="0"/>
              </a:rPr>
              <a:t>Conditional stochastic model to handle </a:t>
            </a:r>
            <a:r>
              <a:rPr lang="en-US" b="1" noProof="0" dirty="0">
                <a:solidFill>
                  <a:srgbClr val="FF0000"/>
                </a:solidFill>
                <a:effectLst/>
                <a:latin typeface="Helvetica" pitchFamily="2" charset="0"/>
              </a:rPr>
              <a:t>micro-scale fluctuations</a:t>
            </a:r>
          </a:p>
        </p:txBody>
      </p:sp>
      <p:sp>
        <p:nvSpPr>
          <p:cNvPr id="59" name="Ellipse 58">
            <a:extLst>
              <a:ext uri="{FF2B5EF4-FFF2-40B4-BE49-F238E27FC236}">
                <a16:creationId xmlns:a16="http://schemas.microsoft.com/office/drawing/2014/main" id="{EA656E81-727B-7B65-5DDD-FAA4236E9436}"/>
              </a:ext>
            </a:extLst>
          </p:cNvPr>
          <p:cNvSpPr>
            <a:spLocks noChangeAspect="1"/>
          </p:cNvSpPr>
          <p:nvPr/>
        </p:nvSpPr>
        <p:spPr>
          <a:xfrm>
            <a:off x="9632582" y="380235"/>
            <a:ext cx="109613" cy="10800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5399A1A4-AE9F-64BA-4647-524F799AE016}"/>
              </a:ext>
            </a:extLst>
          </p:cNvPr>
          <p:cNvSpPr>
            <a:spLocks noChangeAspect="1"/>
          </p:cNvSpPr>
          <p:nvPr/>
        </p:nvSpPr>
        <p:spPr>
          <a:xfrm>
            <a:off x="9784982" y="663265"/>
            <a:ext cx="109613" cy="10800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C416E36A-9D66-91D5-CEE2-15B6A8B4CE50}"/>
              </a:ext>
            </a:extLst>
          </p:cNvPr>
          <p:cNvSpPr>
            <a:spLocks noChangeAspect="1"/>
          </p:cNvSpPr>
          <p:nvPr/>
        </p:nvSpPr>
        <p:spPr>
          <a:xfrm>
            <a:off x="9610812" y="978953"/>
            <a:ext cx="109613" cy="10800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770A8A97-03D9-7BED-AC71-D3C9042F4B9C}"/>
              </a:ext>
            </a:extLst>
          </p:cNvPr>
          <p:cNvSpPr>
            <a:spLocks noChangeAspect="1"/>
          </p:cNvSpPr>
          <p:nvPr/>
        </p:nvSpPr>
        <p:spPr>
          <a:xfrm>
            <a:off x="9730554" y="1310969"/>
            <a:ext cx="109613" cy="10800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ZoneTexte 62">
            <a:extLst>
              <a:ext uri="{FF2B5EF4-FFF2-40B4-BE49-F238E27FC236}">
                <a16:creationId xmlns:a16="http://schemas.microsoft.com/office/drawing/2014/main" id="{D92038EF-A139-7101-119B-F93517B25BCE}"/>
              </a:ext>
            </a:extLst>
          </p:cNvPr>
          <p:cNvSpPr txBox="1"/>
          <p:nvPr/>
        </p:nvSpPr>
        <p:spPr>
          <a:xfrm rot="16200000">
            <a:off x="-1364761" y="2535841"/>
            <a:ext cx="3714597" cy="461665"/>
          </a:xfrm>
          <a:prstGeom prst="rect">
            <a:avLst/>
          </a:prstGeom>
          <a:solidFill>
            <a:schemeClr val="bg1">
              <a:lumMod val="85000"/>
            </a:schemeClr>
          </a:solidFill>
        </p:spPr>
        <p:txBody>
          <a:bodyPr wrap="square">
            <a:spAutoFit/>
          </a:bodyPr>
          <a:lstStyle/>
          <a:p>
            <a:pPr algn="ctr"/>
            <a:r>
              <a:rPr lang="en-US" sz="2400" noProof="1"/>
              <a:t>Mechanistic process</a:t>
            </a:r>
          </a:p>
        </p:txBody>
      </p:sp>
      <p:sp>
        <p:nvSpPr>
          <p:cNvPr id="2048" name="ZoneTexte 2047">
            <a:extLst>
              <a:ext uri="{FF2B5EF4-FFF2-40B4-BE49-F238E27FC236}">
                <a16:creationId xmlns:a16="http://schemas.microsoft.com/office/drawing/2014/main" id="{742B9E4B-D340-67B7-98C3-1F7041D73A1A}"/>
              </a:ext>
            </a:extLst>
          </p:cNvPr>
          <p:cNvSpPr txBox="1"/>
          <p:nvPr/>
        </p:nvSpPr>
        <p:spPr>
          <a:xfrm rot="16200000">
            <a:off x="-443861" y="5543815"/>
            <a:ext cx="1872800" cy="461665"/>
          </a:xfrm>
          <a:prstGeom prst="rect">
            <a:avLst/>
          </a:prstGeom>
          <a:solidFill>
            <a:schemeClr val="bg1">
              <a:lumMod val="85000"/>
            </a:schemeClr>
          </a:solidFill>
        </p:spPr>
        <p:txBody>
          <a:bodyPr wrap="square">
            <a:spAutoFit/>
          </a:bodyPr>
          <a:lstStyle/>
          <a:p>
            <a:pPr algn="ctr"/>
            <a:r>
              <a:rPr lang="en-US" sz="2400" noProof="1"/>
              <a:t>Obs. process</a:t>
            </a:r>
          </a:p>
        </p:txBody>
      </p:sp>
    </p:spTree>
    <p:extLst>
      <p:ext uri="{BB962C8B-B14F-4D97-AF65-F5344CB8AC3E}">
        <p14:creationId xmlns:p14="http://schemas.microsoft.com/office/powerpoint/2010/main" val="370939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animBg="1"/>
      <p:bldP spid="29" grpId="0" animBg="1"/>
      <p:bldP spid="49" grpId="0"/>
      <p:bldP spid="51" grpId="0"/>
      <p:bldP spid="57" grpId="0"/>
      <p:bldP spid="59" grpId="0" animBg="1"/>
      <p:bldP spid="60" grpId="0" animBg="1"/>
      <p:bldP spid="61" grpId="0" animBg="1"/>
      <p:bldP spid="62" grpId="0" animBg="1"/>
      <p:bldP spid="20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B08FF84-48D3-F856-571E-3B45F44CB689}"/>
              </a:ext>
            </a:extLst>
          </p:cNvPr>
          <p:cNvPicPr>
            <a:picLocks noChangeAspect="1"/>
          </p:cNvPicPr>
          <p:nvPr/>
        </p:nvPicPr>
        <p:blipFill>
          <a:blip r:embed="rId2"/>
          <a:stretch>
            <a:fillRect/>
          </a:stretch>
        </p:blipFill>
        <p:spPr>
          <a:xfrm>
            <a:off x="988785" y="2585355"/>
            <a:ext cx="4430488" cy="2215244"/>
          </a:xfrm>
          <a:prstGeom prst="rect">
            <a:avLst/>
          </a:prstGeom>
        </p:spPr>
      </p:pic>
      <p:pic>
        <p:nvPicPr>
          <p:cNvPr id="3" name="Image 2">
            <a:extLst>
              <a:ext uri="{FF2B5EF4-FFF2-40B4-BE49-F238E27FC236}">
                <a16:creationId xmlns:a16="http://schemas.microsoft.com/office/drawing/2014/main" id="{3C797821-5C20-2E73-2688-EC93C9ED1425}"/>
              </a:ext>
            </a:extLst>
          </p:cNvPr>
          <p:cNvPicPr>
            <a:picLocks noChangeAspect="1"/>
          </p:cNvPicPr>
          <p:nvPr/>
        </p:nvPicPr>
        <p:blipFill>
          <a:blip r:embed="rId3"/>
          <a:stretch>
            <a:fillRect/>
          </a:stretch>
        </p:blipFill>
        <p:spPr>
          <a:xfrm>
            <a:off x="6096000" y="1328057"/>
            <a:ext cx="4430488" cy="4192076"/>
          </a:xfrm>
          <a:prstGeom prst="rect">
            <a:avLst/>
          </a:prstGeom>
        </p:spPr>
      </p:pic>
      <p:sp>
        <p:nvSpPr>
          <p:cNvPr id="4" name="ZoneTexte 3">
            <a:extLst>
              <a:ext uri="{FF2B5EF4-FFF2-40B4-BE49-F238E27FC236}">
                <a16:creationId xmlns:a16="http://schemas.microsoft.com/office/drawing/2014/main" id="{8F0F10E1-4654-BA9E-5DF6-A44CDC0F53AD}"/>
              </a:ext>
            </a:extLst>
          </p:cNvPr>
          <p:cNvSpPr txBox="1"/>
          <p:nvPr/>
        </p:nvSpPr>
        <p:spPr>
          <a:xfrm>
            <a:off x="7167112" y="5567276"/>
            <a:ext cx="2951642" cy="369332"/>
          </a:xfrm>
          <a:prstGeom prst="rect">
            <a:avLst/>
          </a:prstGeom>
          <a:noFill/>
        </p:spPr>
        <p:txBody>
          <a:bodyPr wrap="none" rtlCol="0">
            <a:spAutoFit/>
          </a:bodyPr>
          <a:lstStyle/>
          <a:p>
            <a:r>
              <a:rPr lang="fr-FR" b="1" dirty="0"/>
              <a:t>Fat-</a:t>
            </a:r>
            <a:r>
              <a:rPr lang="fr-FR" b="1" dirty="0" err="1"/>
              <a:t>tailed</a:t>
            </a:r>
            <a:r>
              <a:rPr lang="fr-FR" b="1" dirty="0"/>
              <a:t> </a:t>
            </a:r>
            <a:r>
              <a:rPr lang="fr-FR" b="1" dirty="0" err="1"/>
              <a:t>Exponential</a:t>
            </a:r>
            <a:r>
              <a:rPr lang="fr-FR" b="1" dirty="0"/>
              <a:t>-power</a:t>
            </a:r>
          </a:p>
        </p:txBody>
      </p:sp>
      <p:sp>
        <p:nvSpPr>
          <p:cNvPr id="5" name="ZoneTexte 4">
            <a:extLst>
              <a:ext uri="{FF2B5EF4-FFF2-40B4-BE49-F238E27FC236}">
                <a16:creationId xmlns:a16="http://schemas.microsoft.com/office/drawing/2014/main" id="{13E18104-B9AF-5600-D163-B9104FD516C1}"/>
              </a:ext>
            </a:extLst>
          </p:cNvPr>
          <p:cNvSpPr txBox="1"/>
          <p:nvPr/>
        </p:nvSpPr>
        <p:spPr>
          <a:xfrm>
            <a:off x="10161167" y="6032232"/>
            <a:ext cx="1315873" cy="369332"/>
          </a:xfrm>
          <a:prstGeom prst="rect">
            <a:avLst/>
          </a:prstGeom>
          <a:noFill/>
        </p:spPr>
        <p:txBody>
          <a:bodyPr wrap="none" rtlCol="0">
            <a:spAutoFit/>
          </a:bodyPr>
          <a:lstStyle/>
          <a:p>
            <a:r>
              <a:rPr lang="fr-FR" b="1" dirty="0" err="1"/>
              <a:t>Exponential</a:t>
            </a:r>
            <a:endParaRPr lang="fr-FR" b="1" dirty="0"/>
          </a:p>
        </p:txBody>
      </p:sp>
      <p:cxnSp>
        <p:nvCxnSpPr>
          <p:cNvPr id="7" name="Connecteur droit avec flèche 6">
            <a:extLst>
              <a:ext uri="{FF2B5EF4-FFF2-40B4-BE49-F238E27FC236}">
                <a16:creationId xmlns:a16="http://schemas.microsoft.com/office/drawing/2014/main" id="{27A10536-ECC6-31FB-60BE-FFD0293ADAAE}"/>
              </a:ext>
            </a:extLst>
          </p:cNvPr>
          <p:cNvCxnSpPr/>
          <p:nvPr/>
        </p:nvCxnSpPr>
        <p:spPr>
          <a:xfrm>
            <a:off x="6988629" y="5520133"/>
            <a:ext cx="3243293" cy="0"/>
          </a:xfrm>
          <a:prstGeom prst="straightConnector1">
            <a:avLst/>
          </a:prstGeom>
          <a:ln w="50800">
            <a:solidFill>
              <a:srgbClr val="05A8A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EE1ABB12-03DE-D5BD-2534-103B497A7BAE}"/>
              </a:ext>
            </a:extLst>
          </p:cNvPr>
          <p:cNvCxnSpPr>
            <a:cxnSpLocks/>
          </p:cNvCxnSpPr>
          <p:nvPr/>
        </p:nvCxnSpPr>
        <p:spPr>
          <a:xfrm flipV="1">
            <a:off x="10296588" y="5361426"/>
            <a:ext cx="0" cy="670806"/>
          </a:xfrm>
          <a:prstGeom prst="straightConnector1">
            <a:avLst/>
          </a:prstGeom>
          <a:ln w="50800">
            <a:solidFill>
              <a:srgbClr val="05A8A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DE098610-9A3F-419E-73E8-3F7E92CD3413}"/>
              </a:ext>
            </a:extLst>
          </p:cNvPr>
          <p:cNvSpPr txBox="1">
            <a:spLocks/>
          </p:cNvSpPr>
          <p:nvPr/>
        </p:nvSpPr>
        <p:spPr>
          <a:xfrm>
            <a:off x="743192" y="149638"/>
            <a:ext cx="10566161" cy="10863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solidFill>
                  <a:srgbClr val="00A8AC"/>
                </a:solidFill>
              </a:rPr>
              <a:t>Efficiency of model selection</a:t>
            </a:r>
          </a:p>
        </p:txBody>
      </p:sp>
      <p:sp>
        <p:nvSpPr>
          <p:cNvPr id="12" name="ZoneTexte 11">
            <a:extLst>
              <a:ext uri="{FF2B5EF4-FFF2-40B4-BE49-F238E27FC236}">
                <a16:creationId xmlns:a16="http://schemas.microsoft.com/office/drawing/2014/main" id="{EEF32AD9-7670-C51C-6B6E-AE61915A4200}"/>
              </a:ext>
            </a:extLst>
          </p:cNvPr>
          <p:cNvSpPr txBox="1"/>
          <p:nvPr/>
        </p:nvSpPr>
        <p:spPr>
          <a:xfrm>
            <a:off x="1145215" y="1560472"/>
            <a:ext cx="2923866" cy="461665"/>
          </a:xfrm>
          <a:prstGeom prst="rect">
            <a:avLst/>
          </a:prstGeom>
          <a:noFill/>
        </p:spPr>
        <p:txBody>
          <a:bodyPr wrap="square">
            <a:spAutoFit/>
          </a:bodyPr>
          <a:lstStyle/>
          <a:p>
            <a:r>
              <a:rPr lang="en-US" sz="2400" b="1" noProof="1"/>
              <a:t>Simulation study</a:t>
            </a:r>
          </a:p>
        </p:txBody>
      </p:sp>
      <p:sp>
        <p:nvSpPr>
          <p:cNvPr id="13" name="ZoneTexte 12">
            <a:extLst>
              <a:ext uri="{FF2B5EF4-FFF2-40B4-BE49-F238E27FC236}">
                <a16:creationId xmlns:a16="http://schemas.microsoft.com/office/drawing/2014/main" id="{26D5D8E4-6BA6-FE4E-A70C-4D778C54EEC3}"/>
              </a:ext>
            </a:extLst>
          </p:cNvPr>
          <p:cNvSpPr txBox="1"/>
          <p:nvPr/>
        </p:nvSpPr>
        <p:spPr>
          <a:xfrm>
            <a:off x="1145214" y="5361426"/>
            <a:ext cx="5075971" cy="830997"/>
          </a:xfrm>
          <a:prstGeom prst="rect">
            <a:avLst/>
          </a:prstGeom>
          <a:noFill/>
        </p:spPr>
        <p:txBody>
          <a:bodyPr wrap="square">
            <a:spAutoFit/>
          </a:bodyPr>
          <a:lstStyle/>
          <a:p>
            <a:pPr marL="342900" indent="-342900">
              <a:buFont typeface="Arial" panose="020B0604020202020204" pitchFamily="34" charset="0"/>
              <a:buChar char="•"/>
            </a:pPr>
            <a:r>
              <a:rPr lang="en-US" sz="2400" noProof="1"/>
              <a:t>Maximum likelihood estimation</a:t>
            </a:r>
          </a:p>
          <a:p>
            <a:pPr marL="342900" indent="-342900">
              <a:buFont typeface="Arial" panose="020B0604020202020204" pitchFamily="34" charset="0"/>
              <a:buChar char="•"/>
            </a:pPr>
            <a:r>
              <a:rPr lang="en-US" sz="2400" noProof="1"/>
              <a:t>AIC-based model selection</a:t>
            </a:r>
          </a:p>
        </p:txBody>
      </p:sp>
    </p:spTree>
    <p:extLst>
      <p:ext uri="{BB962C8B-B14F-4D97-AF65-F5344CB8AC3E}">
        <p14:creationId xmlns:p14="http://schemas.microsoft.com/office/powerpoint/2010/main" val="376789408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68239-8E6F-BA65-E191-B16B2ECCF5A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4AA4777-E0B3-5800-B125-E0A56DB098AA}"/>
              </a:ext>
            </a:extLst>
          </p:cNvPr>
          <p:cNvSpPr>
            <a:spLocks noGrp="1"/>
          </p:cNvSpPr>
          <p:nvPr>
            <p:ph type="title"/>
          </p:nvPr>
        </p:nvSpPr>
        <p:spPr>
          <a:xfrm>
            <a:off x="743192" y="149638"/>
            <a:ext cx="10566161" cy="698807"/>
          </a:xfrm>
        </p:spPr>
        <p:txBody>
          <a:bodyPr>
            <a:normAutofit/>
          </a:bodyPr>
          <a:lstStyle/>
          <a:p>
            <a:r>
              <a:rPr lang="en-US" noProof="0" dirty="0">
                <a:solidFill>
                  <a:srgbClr val="00A8AC"/>
                </a:solidFill>
              </a:rPr>
              <a:t>Poplar rust case study: model selection and invasion front</a:t>
            </a:r>
          </a:p>
        </p:txBody>
      </p:sp>
      <p:pic>
        <p:nvPicPr>
          <p:cNvPr id="3" name="Image 2">
            <a:extLst>
              <a:ext uri="{FF2B5EF4-FFF2-40B4-BE49-F238E27FC236}">
                <a16:creationId xmlns:a16="http://schemas.microsoft.com/office/drawing/2014/main" id="{57DF82A8-E372-C219-007D-3515E0C9B2FA}"/>
              </a:ext>
            </a:extLst>
          </p:cNvPr>
          <p:cNvPicPr>
            <a:picLocks noChangeAspect="1"/>
          </p:cNvPicPr>
          <p:nvPr/>
        </p:nvPicPr>
        <p:blipFill>
          <a:blip r:embed="rId3"/>
          <a:stretch>
            <a:fillRect/>
          </a:stretch>
        </p:blipFill>
        <p:spPr>
          <a:xfrm>
            <a:off x="3786467" y="1070228"/>
            <a:ext cx="8536165" cy="5715201"/>
          </a:xfrm>
          <a:prstGeom prst="rect">
            <a:avLst/>
          </a:prstGeom>
        </p:spPr>
      </p:pic>
      <p:pic>
        <p:nvPicPr>
          <p:cNvPr id="4" name="Image 3">
            <a:extLst>
              <a:ext uri="{FF2B5EF4-FFF2-40B4-BE49-F238E27FC236}">
                <a16:creationId xmlns:a16="http://schemas.microsoft.com/office/drawing/2014/main" id="{DDF762CF-53DE-94AC-611B-36FF82895DAC}"/>
              </a:ext>
            </a:extLst>
          </p:cNvPr>
          <p:cNvPicPr>
            <a:picLocks noChangeAspect="1"/>
          </p:cNvPicPr>
          <p:nvPr/>
        </p:nvPicPr>
        <p:blipFill>
          <a:blip r:embed="rId4"/>
          <a:stretch>
            <a:fillRect/>
          </a:stretch>
        </p:blipFill>
        <p:spPr>
          <a:xfrm>
            <a:off x="247528" y="1235954"/>
            <a:ext cx="3214846" cy="1556231"/>
          </a:xfrm>
          <a:prstGeom prst="rect">
            <a:avLst/>
          </a:prstGeom>
        </p:spPr>
      </p:pic>
      <p:sp>
        <p:nvSpPr>
          <p:cNvPr id="5" name="ZoneTexte 4">
            <a:extLst>
              <a:ext uri="{FF2B5EF4-FFF2-40B4-BE49-F238E27FC236}">
                <a16:creationId xmlns:a16="http://schemas.microsoft.com/office/drawing/2014/main" id="{58FF7FDF-82B0-CDA6-3126-A46AE7C66239}"/>
              </a:ext>
            </a:extLst>
          </p:cNvPr>
          <p:cNvSpPr txBox="1"/>
          <p:nvPr/>
        </p:nvSpPr>
        <p:spPr>
          <a:xfrm>
            <a:off x="393017" y="3179694"/>
            <a:ext cx="3412931" cy="2677656"/>
          </a:xfrm>
          <a:prstGeom prst="rect">
            <a:avLst/>
          </a:prstGeom>
          <a:noFill/>
        </p:spPr>
        <p:txBody>
          <a:bodyPr wrap="square">
            <a:spAutoFit/>
          </a:bodyPr>
          <a:lstStyle/>
          <a:p>
            <a:r>
              <a:rPr lang="en-US" sz="2400" noProof="1"/>
              <a:t>Selection of the fat-tailed kernel</a:t>
            </a:r>
          </a:p>
          <a:p>
            <a:endParaRPr lang="en-US" sz="2400" noProof="1"/>
          </a:p>
          <a:p>
            <a:pPr marL="342900" indent="-342900">
              <a:buFont typeface="Symbol" pitchFamily="2" charset="2"/>
              <a:buChar char="Þ"/>
            </a:pPr>
            <a:r>
              <a:rPr lang="en-US" sz="2400" noProof="1"/>
              <a:t>Frequent long-distance dispersal events</a:t>
            </a:r>
          </a:p>
          <a:p>
            <a:pPr marL="342900" indent="-342900">
              <a:buFont typeface="Symbol" pitchFamily="2" charset="2"/>
              <a:buChar char="Þ"/>
            </a:pPr>
            <a:r>
              <a:rPr lang="en-US" sz="2400" noProof="1"/>
              <a:t>Accelerated invasion front</a:t>
            </a:r>
          </a:p>
        </p:txBody>
      </p:sp>
      <p:pic>
        <p:nvPicPr>
          <p:cNvPr id="6" name="Image 5">
            <a:extLst>
              <a:ext uri="{FF2B5EF4-FFF2-40B4-BE49-F238E27FC236}">
                <a16:creationId xmlns:a16="http://schemas.microsoft.com/office/drawing/2014/main" id="{BED25BE4-963E-B05C-D291-C1A32E3F21CD}"/>
              </a:ext>
            </a:extLst>
          </p:cNvPr>
          <p:cNvPicPr>
            <a:picLocks noChangeAspect="1"/>
          </p:cNvPicPr>
          <p:nvPr/>
        </p:nvPicPr>
        <p:blipFill>
          <a:blip r:embed="rId5"/>
          <a:stretch>
            <a:fillRect/>
          </a:stretch>
        </p:blipFill>
        <p:spPr>
          <a:xfrm>
            <a:off x="3887856" y="2394856"/>
            <a:ext cx="8222237" cy="2291443"/>
          </a:xfrm>
          <a:prstGeom prst="rect">
            <a:avLst/>
          </a:prstGeom>
        </p:spPr>
      </p:pic>
    </p:spTree>
    <p:extLst>
      <p:ext uri="{BB962C8B-B14F-4D97-AF65-F5344CB8AC3E}">
        <p14:creationId xmlns:p14="http://schemas.microsoft.com/office/powerpoint/2010/main" val="8183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E7CD3-D0B8-6188-A9FE-024EC9B6582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279B237-517C-70AB-36E5-9E99BEEC207F}"/>
              </a:ext>
            </a:extLst>
          </p:cNvPr>
          <p:cNvSpPr>
            <a:spLocks noGrp="1"/>
          </p:cNvSpPr>
          <p:nvPr>
            <p:ph type="title"/>
          </p:nvPr>
        </p:nvSpPr>
        <p:spPr>
          <a:xfrm>
            <a:off x="743192" y="149638"/>
            <a:ext cx="10566161" cy="1086317"/>
          </a:xfrm>
        </p:spPr>
        <p:txBody>
          <a:bodyPr>
            <a:normAutofit/>
          </a:bodyPr>
          <a:lstStyle/>
          <a:p>
            <a:r>
              <a:rPr lang="en-US" i="1" dirty="0">
                <a:solidFill>
                  <a:srgbClr val="00A8AC"/>
                </a:solidFill>
              </a:rPr>
              <a:t>Xylella fastidiosa</a:t>
            </a:r>
            <a:r>
              <a:rPr lang="en-US" dirty="0">
                <a:solidFill>
                  <a:srgbClr val="00A8AC"/>
                </a:solidFill>
              </a:rPr>
              <a:t>, a bacterial plant pathogen</a:t>
            </a:r>
            <a:endParaRPr lang="en-US" noProof="0" dirty="0">
              <a:solidFill>
                <a:srgbClr val="00A8AC"/>
              </a:solidFill>
            </a:endParaRPr>
          </a:p>
        </p:txBody>
      </p:sp>
      <p:pic>
        <p:nvPicPr>
          <p:cNvPr id="37896" name="Picture 8" descr="Xylella fastidiosa - Wikipedia">
            <a:extLst>
              <a:ext uri="{FF2B5EF4-FFF2-40B4-BE49-F238E27FC236}">
                <a16:creationId xmlns:a16="http://schemas.microsoft.com/office/drawing/2014/main" id="{6F597316-E8FB-B4FF-D60E-EAB97EEF3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85" y="1814995"/>
            <a:ext cx="2986996" cy="1398599"/>
          </a:xfrm>
          <a:prstGeom prst="rect">
            <a:avLst/>
          </a:prstGeom>
          <a:noFill/>
          <a:extLst>
            <a:ext uri="{909E8E84-426E-40DD-AFC4-6F175D3DCCD1}">
              <a14:hiddenFill xmlns:a14="http://schemas.microsoft.com/office/drawing/2010/main">
                <a:solidFill>
                  <a:srgbClr val="FFFFFF"/>
                </a:solidFill>
              </a14:hiddenFill>
            </a:ext>
          </a:extLst>
        </p:spPr>
      </p:pic>
      <p:pic>
        <p:nvPicPr>
          <p:cNvPr id="37898" name="Picture 10" descr="Treatment to Mitigate the Impact of Xylella Fastidiosa Shows Promise in  Italy - Olive Oil Times">
            <a:extLst>
              <a:ext uri="{FF2B5EF4-FFF2-40B4-BE49-F238E27FC236}">
                <a16:creationId xmlns:a16="http://schemas.microsoft.com/office/drawing/2014/main" id="{C18F79A6-1D31-0A17-677E-5D79A40D8B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8272" y="3963527"/>
            <a:ext cx="3616890" cy="2411260"/>
          </a:xfrm>
          <a:prstGeom prst="rect">
            <a:avLst/>
          </a:prstGeom>
          <a:noFill/>
          <a:extLst>
            <a:ext uri="{909E8E84-426E-40DD-AFC4-6F175D3DCCD1}">
              <a14:hiddenFill xmlns:a14="http://schemas.microsoft.com/office/drawing/2010/main">
                <a:solidFill>
                  <a:srgbClr val="FFFFFF"/>
                </a:solidFill>
              </a14:hiddenFill>
            </a:ext>
          </a:extLst>
        </p:spPr>
      </p:pic>
      <p:pic>
        <p:nvPicPr>
          <p:cNvPr id="37902" name="Picture 14" descr="Xylella fastidiosa: new research avenues | INRAE">
            <a:extLst>
              <a:ext uri="{FF2B5EF4-FFF2-40B4-BE49-F238E27FC236}">
                <a16:creationId xmlns:a16="http://schemas.microsoft.com/office/drawing/2014/main" id="{A5290084-D042-5107-7E39-438B5B30D7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0534" y="2837372"/>
            <a:ext cx="2986996" cy="190318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83A63B7-4D21-21FE-3517-622DD55BB1BF}"/>
              </a:ext>
            </a:extLst>
          </p:cNvPr>
          <p:cNvSpPr txBox="1"/>
          <p:nvPr/>
        </p:nvSpPr>
        <p:spPr>
          <a:xfrm>
            <a:off x="1921260" y="1264983"/>
            <a:ext cx="1365246" cy="461665"/>
          </a:xfrm>
          <a:prstGeom prst="rect">
            <a:avLst/>
          </a:prstGeom>
          <a:noFill/>
        </p:spPr>
        <p:txBody>
          <a:bodyPr wrap="none" rtlCol="0">
            <a:spAutoFit/>
          </a:bodyPr>
          <a:lstStyle/>
          <a:p>
            <a:r>
              <a:rPr lang="en-US" sz="2400" noProof="0"/>
              <a:t>Pathogen</a:t>
            </a:r>
          </a:p>
        </p:txBody>
      </p:sp>
      <p:sp>
        <p:nvSpPr>
          <p:cNvPr id="6" name="ZoneTexte 5">
            <a:extLst>
              <a:ext uri="{FF2B5EF4-FFF2-40B4-BE49-F238E27FC236}">
                <a16:creationId xmlns:a16="http://schemas.microsoft.com/office/drawing/2014/main" id="{9C0C71C6-AB51-87AC-7622-50267DF526FA}"/>
              </a:ext>
            </a:extLst>
          </p:cNvPr>
          <p:cNvSpPr txBox="1"/>
          <p:nvPr/>
        </p:nvSpPr>
        <p:spPr>
          <a:xfrm>
            <a:off x="5525690" y="2245883"/>
            <a:ext cx="996683" cy="461665"/>
          </a:xfrm>
          <a:prstGeom prst="rect">
            <a:avLst/>
          </a:prstGeom>
          <a:noFill/>
        </p:spPr>
        <p:txBody>
          <a:bodyPr wrap="none" rtlCol="0">
            <a:spAutoFit/>
          </a:bodyPr>
          <a:lstStyle/>
          <a:p>
            <a:r>
              <a:rPr lang="en-US" sz="2400" noProof="0" dirty="0"/>
              <a:t>Vector</a:t>
            </a:r>
          </a:p>
        </p:txBody>
      </p:sp>
      <p:sp>
        <p:nvSpPr>
          <p:cNvPr id="7" name="ZoneTexte 6">
            <a:extLst>
              <a:ext uri="{FF2B5EF4-FFF2-40B4-BE49-F238E27FC236}">
                <a16:creationId xmlns:a16="http://schemas.microsoft.com/office/drawing/2014/main" id="{9E8AD009-F173-D9D2-346C-737E7A9938B8}"/>
              </a:ext>
            </a:extLst>
          </p:cNvPr>
          <p:cNvSpPr txBox="1"/>
          <p:nvPr/>
        </p:nvSpPr>
        <p:spPr>
          <a:xfrm>
            <a:off x="9228035" y="3339823"/>
            <a:ext cx="1048685" cy="461665"/>
          </a:xfrm>
          <a:prstGeom prst="rect">
            <a:avLst/>
          </a:prstGeom>
          <a:noFill/>
        </p:spPr>
        <p:txBody>
          <a:bodyPr wrap="none" rtlCol="0">
            <a:spAutoFit/>
          </a:bodyPr>
          <a:lstStyle/>
          <a:p>
            <a:r>
              <a:rPr lang="en-US" sz="2400" noProof="0" dirty="0"/>
              <a:t>Impact</a:t>
            </a:r>
          </a:p>
        </p:txBody>
      </p:sp>
      <p:pic>
        <p:nvPicPr>
          <p:cNvPr id="38914" name="Picture 2" descr="Comment optimiser le transport de vos plantes et fleurs">
            <a:extLst>
              <a:ext uri="{FF2B5EF4-FFF2-40B4-BE49-F238E27FC236}">
                <a16:creationId xmlns:a16="http://schemas.microsoft.com/office/drawing/2014/main" id="{0DDEE1C5-E482-F3AF-95FB-70A47C44E9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0534" y="4870375"/>
            <a:ext cx="2986996" cy="1679407"/>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324EEE3C-611C-0B32-E868-19257C4FC3DB}"/>
              </a:ext>
            </a:extLst>
          </p:cNvPr>
          <p:cNvSpPr txBox="1"/>
          <p:nvPr/>
        </p:nvSpPr>
        <p:spPr>
          <a:xfrm>
            <a:off x="1028740" y="4099149"/>
            <a:ext cx="3093344" cy="1785104"/>
          </a:xfrm>
          <a:prstGeom prst="rect">
            <a:avLst/>
          </a:prstGeom>
          <a:noFill/>
        </p:spPr>
        <p:txBody>
          <a:bodyPr wrap="square">
            <a:spAutoFit/>
          </a:bodyPr>
          <a:lstStyle/>
          <a:p>
            <a:pPr>
              <a:tabLst>
                <a:tab pos="614363" algn="l"/>
              </a:tabLst>
            </a:pPr>
            <a:r>
              <a:rPr lang="en-US" sz="2200" noProof="1"/>
              <a:t>First detected in-field in Europe in 2013</a:t>
            </a:r>
          </a:p>
          <a:p>
            <a:pPr>
              <a:tabLst>
                <a:tab pos="614363" algn="l"/>
              </a:tabLst>
            </a:pPr>
            <a:endParaRPr lang="en-US" sz="2200" noProof="1"/>
          </a:p>
          <a:p>
            <a:pPr>
              <a:tabLst>
                <a:tab pos="614363" algn="l"/>
              </a:tabLst>
            </a:pPr>
            <a:r>
              <a:rPr lang="en-US" sz="2200" noProof="1"/>
              <a:t>First detected in Corsica in 2015</a:t>
            </a:r>
          </a:p>
        </p:txBody>
      </p:sp>
    </p:spTree>
    <p:extLst>
      <p:ext uri="{BB962C8B-B14F-4D97-AF65-F5344CB8AC3E}">
        <p14:creationId xmlns:p14="http://schemas.microsoft.com/office/powerpoint/2010/main" val="3134585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67408" y="116633"/>
            <a:ext cx="9900592" cy="954107"/>
          </a:xfrm>
          <a:prstGeom prst="rect">
            <a:avLst/>
          </a:prstGeom>
          <a:solidFill>
            <a:schemeClr val="bg1"/>
          </a:solidFill>
        </p:spPr>
        <p:txBody>
          <a:bodyPr wrap="square" rtlCol="0">
            <a:spAutoFit/>
          </a:bodyPr>
          <a:lstStyle/>
          <a:p>
            <a:r>
              <a:rPr lang="en-US" sz="2800" dirty="0">
                <a:solidFill>
                  <a:srgbClr val="00A3A6"/>
                </a:solidFill>
                <a:latin typeface="Calibri" panose="020F0502020204030204" pitchFamily="34" charset="0"/>
                <a:cs typeface="Calibri" panose="020F0502020204030204" pitchFamily="34" charset="0"/>
              </a:rPr>
              <a:t>Surveillance of </a:t>
            </a:r>
            <a:r>
              <a:rPr lang="en-US" sz="2800" i="1" dirty="0">
                <a:solidFill>
                  <a:srgbClr val="00A3A6"/>
                </a:solidFill>
                <a:latin typeface="Calibri" panose="020F0502020204030204" pitchFamily="34" charset="0"/>
                <a:cs typeface="Calibri" panose="020F0502020204030204" pitchFamily="34" charset="0"/>
              </a:rPr>
              <a:t>Xylella fastidiosa</a:t>
            </a:r>
            <a:r>
              <a:rPr lang="en-US" sz="2800" dirty="0">
                <a:solidFill>
                  <a:srgbClr val="00A3A6"/>
                </a:solidFill>
                <a:latin typeface="Calibri" panose="020F0502020204030204" pitchFamily="34" charset="0"/>
                <a:cs typeface="Calibri" panose="020F0502020204030204" pitchFamily="34" charset="0"/>
              </a:rPr>
              <a:t> (</a:t>
            </a:r>
            <a:r>
              <a:rPr lang="en-US" sz="2800" dirty="0" err="1">
                <a:solidFill>
                  <a:srgbClr val="00A3A6"/>
                </a:solidFill>
                <a:latin typeface="Calibri" panose="020F0502020204030204" pitchFamily="34" charset="0"/>
                <a:cs typeface="Calibri" panose="020F0502020204030204" pitchFamily="34" charset="0"/>
              </a:rPr>
              <a:t>Xf</a:t>
            </a:r>
            <a:r>
              <a:rPr lang="en-US" sz="2800" dirty="0">
                <a:solidFill>
                  <a:srgbClr val="00A3A6"/>
                </a:solidFill>
                <a:latin typeface="Calibri" panose="020F0502020204030204" pitchFamily="34" charset="0"/>
                <a:cs typeface="Calibri" panose="020F0502020204030204" pitchFamily="34" charset="0"/>
              </a:rPr>
              <a:t>) in South Corsica and question about its emergence</a:t>
            </a:r>
          </a:p>
        </p:txBody>
      </p:sp>
      <p:sp>
        <p:nvSpPr>
          <p:cNvPr id="4" name="ZoneTexte 3"/>
          <p:cNvSpPr txBox="1"/>
          <p:nvPr/>
        </p:nvSpPr>
        <p:spPr>
          <a:xfrm>
            <a:off x="1127448" y="1196752"/>
            <a:ext cx="10801200" cy="461665"/>
          </a:xfrm>
          <a:prstGeom prst="rect">
            <a:avLst/>
          </a:prstGeom>
          <a:noFill/>
        </p:spPr>
        <p:txBody>
          <a:bodyPr wrap="square" rtlCol="0">
            <a:spAutoFit/>
          </a:bodyPr>
          <a:lstStyle/>
          <a:p>
            <a:pPr>
              <a:buClr>
                <a:srgbClr val="858585"/>
              </a:buClr>
            </a:pPr>
            <a:r>
              <a:rPr lang="en-US" sz="2400" dirty="0">
                <a:solidFill>
                  <a:srgbClr val="858585"/>
                </a:solidFill>
                <a:latin typeface="Arial" panose="020B0604020202020204" pitchFamily="34" charset="0"/>
                <a:cs typeface="Arial" panose="020B0604020202020204" pitchFamily="34" charset="0"/>
              </a:rPr>
              <a:t>Initial question: Where and when Xylella emerged in South Corsica?</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rcRect r="60512"/>
          <a:stretch>
            <a:fillRect/>
          </a:stretch>
        </p:blipFill>
        <p:spPr>
          <a:xfrm>
            <a:off x="1781257" y="1784429"/>
            <a:ext cx="3688815" cy="4768640"/>
          </a:xfrm>
          <a:prstGeom prst="rect">
            <a:avLst/>
          </a:prstGeom>
        </p:spPr>
      </p:pic>
      <p:sp>
        <p:nvSpPr>
          <p:cNvPr id="6" name="ZoneTexte 5"/>
          <p:cNvSpPr txBox="1"/>
          <p:nvPr/>
        </p:nvSpPr>
        <p:spPr>
          <a:xfrm>
            <a:off x="1285290" y="5407057"/>
            <a:ext cx="1557324" cy="923330"/>
          </a:xfrm>
          <a:prstGeom prst="rect">
            <a:avLst/>
          </a:prstGeom>
          <a:noFill/>
        </p:spPr>
        <p:txBody>
          <a:bodyPr wrap="square" rtlCol="0">
            <a:spAutoFit/>
          </a:bodyPr>
          <a:lstStyle/>
          <a:p>
            <a:r>
              <a:rPr lang="en-US" dirty="0"/>
              <a:t>Data from August 2015 to May 2017</a:t>
            </a:r>
          </a:p>
        </p:txBody>
      </p:sp>
      <p:sp>
        <p:nvSpPr>
          <p:cNvPr id="8" name="ZoneTexte 7">
            <a:extLst>
              <a:ext uri="{FF2B5EF4-FFF2-40B4-BE49-F238E27FC236}">
                <a16:creationId xmlns:a16="http://schemas.microsoft.com/office/drawing/2014/main" id="{30F88582-8D2E-DB1B-AE24-D8F41F71208C}"/>
              </a:ext>
            </a:extLst>
          </p:cNvPr>
          <p:cNvSpPr txBox="1"/>
          <p:nvPr/>
        </p:nvSpPr>
        <p:spPr>
          <a:xfrm rot="16200000">
            <a:off x="-1255043" y="5455996"/>
            <a:ext cx="3036789" cy="369332"/>
          </a:xfrm>
          <a:prstGeom prst="rect">
            <a:avLst/>
          </a:prstGeom>
          <a:noFill/>
        </p:spPr>
        <p:txBody>
          <a:bodyPr wrap="square" rtlCol="0">
            <a:spAutoFit/>
          </a:bodyPr>
          <a:lstStyle/>
          <a:p>
            <a:pPr algn="r"/>
            <a:r>
              <a:rPr lang="fr-FR" dirty="0" err="1">
                <a:solidFill>
                  <a:schemeClr val="bg1">
                    <a:lumMod val="50000"/>
                  </a:schemeClr>
                </a:solidFill>
              </a:rPr>
              <a:t>Abboud</a:t>
            </a:r>
            <a:r>
              <a:rPr lang="fr-FR" dirty="0">
                <a:solidFill>
                  <a:schemeClr val="bg1">
                    <a:lumMod val="50000"/>
                  </a:schemeClr>
                </a:solidFill>
              </a:rPr>
              <a:t> et al. (2019, 2023)</a:t>
            </a:r>
          </a:p>
        </p:txBody>
      </p:sp>
      <p:sp>
        <p:nvSpPr>
          <p:cNvPr id="10" name="ZoneTexte 9">
            <a:extLst>
              <a:ext uri="{FF2B5EF4-FFF2-40B4-BE49-F238E27FC236}">
                <a16:creationId xmlns:a16="http://schemas.microsoft.com/office/drawing/2014/main" id="{EC326094-7F58-4A64-18E7-F4CDD0ADF683}"/>
              </a:ext>
            </a:extLst>
          </p:cNvPr>
          <p:cNvSpPr txBox="1"/>
          <p:nvPr/>
        </p:nvSpPr>
        <p:spPr>
          <a:xfrm>
            <a:off x="5966039" y="3199253"/>
            <a:ext cx="5832648" cy="1938992"/>
          </a:xfrm>
          <a:prstGeom prst="rect">
            <a:avLst/>
          </a:prstGeom>
          <a:noFill/>
        </p:spPr>
        <p:txBody>
          <a:bodyPr wrap="square">
            <a:spAutoFit/>
          </a:bodyPr>
          <a:lstStyle/>
          <a:p>
            <a:pPr>
              <a:buClr>
                <a:srgbClr val="858585"/>
              </a:buClr>
            </a:pPr>
            <a:r>
              <a:rPr lang="en-US" sz="2400" dirty="0">
                <a:solidFill>
                  <a:schemeClr val="bg1">
                    <a:lumMod val="50000"/>
                  </a:schemeClr>
                </a:solidFill>
                <a:latin typeface="Arial" panose="020B0604020202020204" pitchFamily="34" charset="0"/>
                <a:cs typeface="Arial" panose="020B0604020202020204" pitchFamily="34" charset="0"/>
              </a:rPr>
              <a:t>From a population-dynamics perspective: </a:t>
            </a:r>
          </a:p>
          <a:p>
            <a:pPr>
              <a:buClr>
                <a:srgbClr val="858585"/>
              </a:buClr>
            </a:pPr>
            <a:endParaRPr lang="en-US" sz="2400" dirty="0">
              <a:solidFill>
                <a:schemeClr val="bg1">
                  <a:lumMod val="50000"/>
                </a:schemeClr>
              </a:solidFill>
              <a:latin typeface="Arial" panose="020B0604020202020204" pitchFamily="34" charset="0"/>
              <a:cs typeface="Arial" panose="020B0604020202020204" pitchFamily="34" charset="0"/>
            </a:endParaRPr>
          </a:p>
          <a:p>
            <a:pPr>
              <a:buClr>
                <a:srgbClr val="858585"/>
              </a:buClr>
            </a:pPr>
            <a:r>
              <a:rPr lang="en-US" sz="2400" dirty="0">
                <a:solidFill>
                  <a:schemeClr val="bg1">
                    <a:lumMod val="50000"/>
                  </a:schemeClr>
                </a:solidFill>
                <a:latin typeface="Arial" panose="020B0604020202020204" pitchFamily="34" charset="0"/>
                <a:cs typeface="Arial" panose="020B0604020202020204" pitchFamily="34" charset="0"/>
              </a:rPr>
              <a:t>The answer depends on how fast the pathogen spreads and what are the spatial limits of the spread</a:t>
            </a:r>
          </a:p>
        </p:txBody>
      </p:sp>
    </p:spTree>
    <p:extLst>
      <p:ext uri="{BB962C8B-B14F-4D97-AF65-F5344CB8AC3E}">
        <p14:creationId xmlns:p14="http://schemas.microsoft.com/office/powerpoint/2010/main" val="21321893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A52E129-8D41-C7C9-ED39-16194965AB10}"/>
              </a:ext>
            </a:extLst>
          </p:cNvPr>
          <p:cNvSpPr txBox="1"/>
          <p:nvPr/>
        </p:nvSpPr>
        <p:spPr>
          <a:xfrm>
            <a:off x="1127448" y="824134"/>
            <a:ext cx="10801200" cy="3046988"/>
          </a:xfrm>
          <a:prstGeom prst="rect">
            <a:avLst/>
          </a:prstGeom>
          <a:noFill/>
        </p:spPr>
        <p:txBody>
          <a:bodyPr wrap="square" rtlCol="0">
            <a:spAutoFit/>
          </a:bodyPr>
          <a:lstStyle/>
          <a:p>
            <a:pPr>
              <a:buClr>
                <a:srgbClr val="858585"/>
              </a:buClr>
            </a:pPr>
            <a:r>
              <a:rPr lang="en-US" sz="2400" dirty="0">
                <a:solidFill>
                  <a:srgbClr val="858585"/>
                </a:solidFill>
                <a:latin typeface="Arial" panose="020B0604020202020204" pitchFamily="34" charset="0"/>
                <a:cs typeface="Arial" panose="020B0604020202020204" pitchFamily="34" charset="0"/>
              </a:rPr>
              <a:t>A </a:t>
            </a:r>
            <a:r>
              <a:rPr lang="en-US" sz="2400" b="1" dirty="0">
                <a:latin typeface="Arial" panose="020B0604020202020204" pitchFamily="34" charset="0"/>
                <a:cs typeface="Arial" panose="020B0604020202020204" pitchFamily="34" charset="0"/>
              </a:rPr>
              <a:t>process model </a:t>
            </a:r>
            <a:r>
              <a:rPr lang="en-US" sz="2400" dirty="0">
                <a:solidFill>
                  <a:srgbClr val="858585"/>
                </a:solidFill>
                <a:latin typeface="Arial" panose="020B0604020202020204" pitchFamily="34" charset="0"/>
                <a:cs typeface="Arial" panose="020B0604020202020204" pitchFamily="34" charset="0"/>
              </a:rPr>
              <a:t>with three main components</a:t>
            </a:r>
          </a:p>
          <a:p>
            <a:pPr marL="285750" indent="-285750">
              <a:buClr>
                <a:srgbClr val="858585"/>
              </a:buClr>
              <a:buFont typeface="Arial" panose="020B0604020202020204" pitchFamily="34" charset="0"/>
              <a:buChar char="•"/>
            </a:pPr>
            <a:r>
              <a:rPr lang="en-US" sz="2400" dirty="0">
                <a:solidFill>
                  <a:srgbClr val="858585"/>
                </a:solidFill>
                <a:latin typeface="Arial" panose="020B0604020202020204" pitchFamily="34" charset="0"/>
                <a:cs typeface="Arial" panose="020B0604020202020204" pitchFamily="34" charset="0"/>
              </a:rPr>
              <a:t>A single significant introduction in space-time </a:t>
            </a:r>
            <a:r>
              <a:rPr lang="en-US" sz="2400" dirty="0">
                <a:solidFill>
                  <a:srgbClr val="05A8AC"/>
                </a:solidFill>
                <a:latin typeface="Arial" panose="020B0604020202020204" pitchFamily="34" charset="0"/>
                <a:cs typeface="Arial" panose="020B0604020202020204" pitchFamily="34" charset="0"/>
              </a:rPr>
              <a:t>=&gt; when and where?</a:t>
            </a:r>
          </a:p>
          <a:p>
            <a:pPr marL="285750" indent="-285750">
              <a:buClr>
                <a:srgbClr val="858585"/>
              </a:buClr>
              <a:buFont typeface="Arial" panose="020B0604020202020204" pitchFamily="34" charset="0"/>
              <a:buChar char="•"/>
            </a:pPr>
            <a:r>
              <a:rPr lang="en-US" sz="2400" dirty="0">
                <a:solidFill>
                  <a:srgbClr val="858585"/>
                </a:solidFill>
                <a:latin typeface="Arial" panose="020B0604020202020204" pitchFamily="34" charset="0"/>
                <a:cs typeface="Arial" panose="020B0604020202020204" pitchFamily="34" charset="0"/>
              </a:rPr>
              <a:t>A diffusive spread of the pathogen </a:t>
            </a:r>
            <a:r>
              <a:rPr lang="en-US" sz="2400" dirty="0">
                <a:solidFill>
                  <a:srgbClr val="05A8AC"/>
                </a:solidFill>
                <a:latin typeface="Arial" panose="020B0604020202020204" pitchFamily="34" charset="0"/>
                <a:cs typeface="Arial" panose="020B0604020202020204" pitchFamily="34" charset="0"/>
              </a:rPr>
              <a:t>=&gt; what speed?</a:t>
            </a:r>
          </a:p>
          <a:p>
            <a:pPr marL="285750" indent="-285750">
              <a:buClr>
                <a:srgbClr val="858585"/>
              </a:buClr>
              <a:buFont typeface="Arial" panose="020B0604020202020204" pitchFamily="34" charset="0"/>
              <a:buChar char="•"/>
            </a:pPr>
            <a:endParaRPr lang="en-US" sz="2400" dirty="0">
              <a:solidFill>
                <a:srgbClr val="858585"/>
              </a:solidFill>
              <a:latin typeface="Arial" panose="020B0604020202020204" pitchFamily="34" charset="0"/>
              <a:cs typeface="Arial" panose="020B0604020202020204" pitchFamily="34" charset="0"/>
            </a:endParaRPr>
          </a:p>
          <a:p>
            <a:pPr marL="285750" indent="-285750">
              <a:buClr>
                <a:srgbClr val="858585"/>
              </a:buClr>
              <a:buFont typeface="Arial" panose="020B0604020202020204" pitchFamily="34" charset="0"/>
              <a:buChar char="•"/>
            </a:pPr>
            <a:endParaRPr lang="en-US" sz="2400" dirty="0">
              <a:solidFill>
                <a:srgbClr val="858585"/>
              </a:solidFill>
              <a:latin typeface="Arial" panose="020B0604020202020204" pitchFamily="34" charset="0"/>
              <a:cs typeface="Arial" panose="020B0604020202020204" pitchFamily="34" charset="0"/>
            </a:endParaRPr>
          </a:p>
          <a:p>
            <a:pPr marL="285750" indent="-285750">
              <a:buClr>
                <a:srgbClr val="858585"/>
              </a:buClr>
              <a:buFont typeface="Arial" panose="020B0604020202020204" pitchFamily="34" charset="0"/>
              <a:buChar char="•"/>
            </a:pPr>
            <a:endParaRPr lang="en-US" sz="2400" dirty="0">
              <a:solidFill>
                <a:srgbClr val="858585"/>
              </a:solidFill>
              <a:latin typeface="Arial" panose="020B0604020202020204" pitchFamily="34" charset="0"/>
              <a:cs typeface="Arial" panose="020B0604020202020204" pitchFamily="34" charset="0"/>
            </a:endParaRPr>
          </a:p>
          <a:p>
            <a:pPr marL="285750" indent="-285750">
              <a:buClr>
                <a:srgbClr val="858585"/>
              </a:buClr>
              <a:buFont typeface="Arial" panose="020B0604020202020204" pitchFamily="34" charset="0"/>
              <a:buChar char="•"/>
            </a:pPr>
            <a:r>
              <a:rPr lang="en-US" sz="2400" dirty="0">
                <a:solidFill>
                  <a:srgbClr val="858585"/>
                </a:solidFill>
                <a:latin typeface="Arial" panose="020B0604020202020204" pitchFamily="34" charset="0"/>
                <a:cs typeface="Arial" panose="020B0604020202020204" pitchFamily="34" charset="0"/>
              </a:rPr>
              <a:t>A winter-temperature threshold hampering the diffusion </a:t>
            </a:r>
            <a:r>
              <a:rPr lang="en-US" sz="2400" dirty="0">
                <a:solidFill>
                  <a:srgbClr val="05A8AC"/>
                </a:solidFill>
                <a:latin typeface="Arial" panose="020B0604020202020204" pitchFamily="34" charset="0"/>
                <a:cs typeface="Arial" panose="020B0604020202020204" pitchFamily="34" charset="0"/>
              </a:rPr>
              <a:t>=&gt; what threshold?</a:t>
            </a:r>
          </a:p>
          <a:p>
            <a:pPr marL="742950" lvl="1" indent="-285750">
              <a:buClr>
                <a:srgbClr val="858585"/>
              </a:buClr>
              <a:buFont typeface="Arial" panose="020B0604020202020204" pitchFamily="34" charset="0"/>
              <a:buChar char="•"/>
            </a:pPr>
            <a:endParaRPr lang="en-US" sz="2400" dirty="0">
              <a:solidFill>
                <a:schemeClr val="bg1">
                  <a:lumMod val="50000"/>
                </a:schemeClr>
              </a:solidFill>
              <a:latin typeface="Arial" panose="020B0604020202020204" pitchFamily="34" charset="0"/>
              <a:cs typeface="Arial" panose="020B0604020202020204" pitchFamily="34" charset="0"/>
            </a:endParaRPr>
          </a:p>
        </p:txBody>
      </p:sp>
      <p:sp>
        <p:nvSpPr>
          <p:cNvPr id="3" name="ZoneTexte 2"/>
          <p:cNvSpPr txBox="1"/>
          <p:nvPr/>
        </p:nvSpPr>
        <p:spPr>
          <a:xfrm>
            <a:off x="695400" y="116633"/>
            <a:ext cx="10657184" cy="523220"/>
          </a:xfrm>
          <a:prstGeom prst="rect">
            <a:avLst/>
          </a:prstGeom>
          <a:solidFill>
            <a:schemeClr val="bg1"/>
          </a:solidFill>
        </p:spPr>
        <p:txBody>
          <a:bodyPr wrap="square" rtlCol="0">
            <a:spAutoFit/>
          </a:bodyPr>
          <a:lstStyle/>
          <a:p>
            <a:r>
              <a:rPr lang="en-US" sz="2800" dirty="0">
                <a:solidFill>
                  <a:srgbClr val="00A3A6"/>
                </a:solidFill>
                <a:cs typeface="Arial" pitchFamily="34" charset="0"/>
              </a:rPr>
              <a:t>Mechanistic-statistical approach</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95" y="3402407"/>
            <a:ext cx="8483257" cy="3309402"/>
          </a:xfrm>
          <a:prstGeom prst="rect">
            <a:avLst/>
          </a:prstGeom>
        </p:spPr>
      </p:pic>
      <p:pic>
        <p:nvPicPr>
          <p:cNvPr id="2" name="Image 1">
            <a:extLst>
              <a:ext uri="{FF2B5EF4-FFF2-40B4-BE49-F238E27FC236}">
                <a16:creationId xmlns:a16="http://schemas.microsoft.com/office/drawing/2014/main" id="{861C568E-1C26-7D36-CDE9-18B255AF19BF}"/>
              </a:ext>
            </a:extLst>
          </p:cNvPr>
          <p:cNvPicPr>
            <a:picLocks noChangeAspect="1"/>
          </p:cNvPicPr>
          <p:nvPr/>
        </p:nvPicPr>
        <p:blipFill>
          <a:blip r:embed="rId3"/>
          <a:stretch>
            <a:fillRect/>
          </a:stretch>
        </p:blipFill>
        <p:spPr>
          <a:xfrm>
            <a:off x="2228606" y="1926033"/>
            <a:ext cx="6681560" cy="1224261"/>
          </a:xfrm>
          <a:prstGeom prst="rect">
            <a:avLst/>
          </a:prstGeom>
        </p:spPr>
      </p:pic>
      <p:pic>
        <p:nvPicPr>
          <p:cNvPr id="4" name="Image 3">
            <a:extLst>
              <a:ext uri="{FF2B5EF4-FFF2-40B4-BE49-F238E27FC236}">
                <a16:creationId xmlns:a16="http://schemas.microsoft.com/office/drawing/2014/main" id="{84870E2B-BAA8-8665-AB02-EDEFABD3D5F3}"/>
              </a:ext>
            </a:extLst>
          </p:cNvPr>
          <p:cNvPicPr>
            <a:picLocks noChangeAspect="1"/>
          </p:cNvPicPr>
          <p:nvPr/>
        </p:nvPicPr>
        <p:blipFill>
          <a:blip r:embed="rId4"/>
          <a:stretch>
            <a:fillRect/>
          </a:stretch>
        </p:blipFill>
        <p:spPr>
          <a:xfrm>
            <a:off x="9187727" y="1424178"/>
            <a:ext cx="2833441" cy="698094"/>
          </a:xfrm>
          <a:prstGeom prst="rect">
            <a:avLst/>
          </a:prstGeom>
        </p:spPr>
      </p:pic>
    </p:spTree>
    <p:extLst>
      <p:ext uri="{BB962C8B-B14F-4D97-AF65-F5344CB8AC3E}">
        <p14:creationId xmlns:p14="http://schemas.microsoft.com/office/powerpoint/2010/main" val="14896816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1FAD1-E4E9-CA89-6E9D-E16652D851A9}"/>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294C1950-E2B1-6596-6B87-B6E3A1F7B5FD}"/>
              </a:ext>
            </a:extLst>
          </p:cNvPr>
          <p:cNvSpPr txBox="1"/>
          <p:nvPr/>
        </p:nvSpPr>
        <p:spPr>
          <a:xfrm>
            <a:off x="880707" y="932990"/>
            <a:ext cx="11351384" cy="1200329"/>
          </a:xfrm>
          <a:prstGeom prst="rect">
            <a:avLst/>
          </a:prstGeom>
          <a:noFill/>
        </p:spPr>
        <p:txBody>
          <a:bodyPr wrap="square" rtlCol="0">
            <a:spAutoFit/>
          </a:bodyPr>
          <a:lstStyle/>
          <a:p>
            <a:pPr marL="342900" indent="-342900">
              <a:buClr>
                <a:srgbClr val="858585"/>
              </a:buClr>
              <a:buFont typeface="Arial" panose="020B0604020202020204" pitchFamily="34" charset="0"/>
              <a:buChar char="•"/>
            </a:pPr>
            <a:r>
              <a:rPr lang="en-US" sz="2400" dirty="0">
                <a:solidFill>
                  <a:srgbClr val="858585"/>
                </a:solidFill>
                <a:latin typeface="Arial" panose="020B0604020202020204" pitchFamily="34" charset="0"/>
                <a:cs typeface="Arial" panose="020B0604020202020204" pitchFamily="34" charset="0"/>
              </a:rPr>
              <a:t>A simple </a:t>
            </a:r>
            <a:r>
              <a:rPr lang="en-US" sz="2400" b="1" dirty="0">
                <a:latin typeface="Arial" panose="020B0604020202020204" pitchFamily="34" charset="0"/>
                <a:cs typeface="Arial" panose="020B0604020202020204" pitchFamily="34" charset="0"/>
              </a:rPr>
              <a:t>data model</a:t>
            </a:r>
            <a:r>
              <a:rPr lang="en-US" sz="2400" dirty="0">
                <a:solidFill>
                  <a:srgbClr val="858585"/>
                </a:solidFill>
                <a:latin typeface="Arial" panose="020B0604020202020204" pitchFamily="34" charset="0"/>
                <a:cs typeface="Arial" panose="020B0604020202020204" pitchFamily="34" charset="0"/>
              </a:rPr>
              <a:t>:</a:t>
            </a:r>
          </a:p>
          <a:p>
            <a:pPr>
              <a:buClr>
                <a:srgbClr val="858585"/>
              </a:buClr>
            </a:pPr>
            <a:endParaRPr lang="en-US" sz="2400" dirty="0">
              <a:solidFill>
                <a:srgbClr val="858585"/>
              </a:solidFill>
              <a:latin typeface="Arial" panose="020B0604020202020204" pitchFamily="34" charset="0"/>
              <a:cs typeface="Arial" panose="020B0604020202020204" pitchFamily="34" charset="0"/>
            </a:endParaRPr>
          </a:p>
          <a:p>
            <a:pPr marL="342900" indent="-342900">
              <a:buClr>
                <a:srgbClr val="858585"/>
              </a:buClr>
              <a:buFont typeface="Arial" panose="020B0604020202020204" pitchFamily="34" charset="0"/>
              <a:buChar char="•"/>
            </a:pPr>
            <a:r>
              <a:rPr lang="en-US" sz="2400" dirty="0">
                <a:solidFill>
                  <a:srgbClr val="858585"/>
                </a:solidFill>
                <a:latin typeface="Arial" panose="020B0604020202020204" pitchFamily="34" charset="0"/>
                <a:cs typeface="Arial" panose="020B0604020202020204" pitchFamily="34" charset="0"/>
              </a:rPr>
              <a:t>An adaptive multiple importance sampling algorithm for </a:t>
            </a:r>
            <a:r>
              <a:rPr lang="en-US" sz="2400" b="1" dirty="0">
                <a:latin typeface="Arial" panose="020B0604020202020204" pitchFamily="34" charset="0"/>
                <a:cs typeface="Arial" panose="020B0604020202020204" pitchFamily="34" charset="0"/>
              </a:rPr>
              <a:t>parameter estimation</a:t>
            </a:r>
          </a:p>
        </p:txBody>
      </p:sp>
      <p:sp>
        <p:nvSpPr>
          <p:cNvPr id="3" name="ZoneTexte 2">
            <a:extLst>
              <a:ext uri="{FF2B5EF4-FFF2-40B4-BE49-F238E27FC236}">
                <a16:creationId xmlns:a16="http://schemas.microsoft.com/office/drawing/2014/main" id="{DCEC3598-FA6E-D642-4195-99B610BEC615}"/>
              </a:ext>
            </a:extLst>
          </p:cNvPr>
          <p:cNvSpPr txBox="1"/>
          <p:nvPr/>
        </p:nvSpPr>
        <p:spPr>
          <a:xfrm>
            <a:off x="695400" y="116633"/>
            <a:ext cx="10657184" cy="523220"/>
          </a:xfrm>
          <a:prstGeom prst="rect">
            <a:avLst/>
          </a:prstGeom>
          <a:solidFill>
            <a:schemeClr val="bg1"/>
          </a:solidFill>
        </p:spPr>
        <p:txBody>
          <a:bodyPr wrap="square" rtlCol="0">
            <a:spAutoFit/>
          </a:bodyPr>
          <a:lstStyle/>
          <a:p>
            <a:r>
              <a:rPr lang="en-US" sz="2800" dirty="0">
                <a:solidFill>
                  <a:srgbClr val="00A3A6"/>
                </a:solidFill>
                <a:cs typeface="Arial" pitchFamily="34" charset="0"/>
              </a:rPr>
              <a:t>Mechanistic-statistical approach</a:t>
            </a:r>
          </a:p>
        </p:txBody>
      </p:sp>
      <p:pic>
        <p:nvPicPr>
          <p:cNvPr id="7" name="Image 6">
            <a:extLst>
              <a:ext uri="{FF2B5EF4-FFF2-40B4-BE49-F238E27FC236}">
                <a16:creationId xmlns:a16="http://schemas.microsoft.com/office/drawing/2014/main" id="{0E5F860D-AE87-5305-DF8B-1820430FB871}"/>
              </a:ext>
            </a:extLst>
          </p:cNvPr>
          <p:cNvPicPr>
            <a:picLocks noChangeAspect="1"/>
          </p:cNvPicPr>
          <p:nvPr/>
        </p:nvPicPr>
        <p:blipFill>
          <a:blip r:embed="rId2"/>
          <a:stretch>
            <a:fillRect/>
          </a:stretch>
        </p:blipFill>
        <p:spPr>
          <a:xfrm>
            <a:off x="4477369" y="931648"/>
            <a:ext cx="7163012" cy="637387"/>
          </a:xfrm>
          <a:prstGeom prst="rect">
            <a:avLst/>
          </a:prstGeom>
        </p:spPr>
      </p:pic>
      <p:pic>
        <p:nvPicPr>
          <p:cNvPr id="8" name="Image 7">
            <a:extLst>
              <a:ext uri="{FF2B5EF4-FFF2-40B4-BE49-F238E27FC236}">
                <a16:creationId xmlns:a16="http://schemas.microsoft.com/office/drawing/2014/main" id="{F5AC78E9-C55A-8E2B-D647-5AF7A1802186}"/>
              </a:ext>
            </a:extLst>
          </p:cNvPr>
          <p:cNvPicPr>
            <a:picLocks noChangeAspect="1"/>
          </p:cNvPicPr>
          <p:nvPr/>
        </p:nvPicPr>
        <p:blipFill>
          <a:blip r:embed="rId3"/>
          <a:srcRect b="40911"/>
          <a:stretch/>
        </p:blipFill>
        <p:spPr>
          <a:xfrm>
            <a:off x="737086" y="2383692"/>
            <a:ext cx="5712790" cy="4115912"/>
          </a:xfrm>
          <a:prstGeom prst="rect">
            <a:avLst/>
          </a:prstGeom>
        </p:spPr>
      </p:pic>
      <p:pic>
        <p:nvPicPr>
          <p:cNvPr id="10" name="Image 9">
            <a:extLst>
              <a:ext uri="{FF2B5EF4-FFF2-40B4-BE49-F238E27FC236}">
                <a16:creationId xmlns:a16="http://schemas.microsoft.com/office/drawing/2014/main" id="{A1352503-E484-D38D-52FC-9C361AAF2961}"/>
              </a:ext>
            </a:extLst>
          </p:cNvPr>
          <p:cNvPicPr>
            <a:picLocks noChangeAspect="1"/>
          </p:cNvPicPr>
          <p:nvPr/>
        </p:nvPicPr>
        <p:blipFill>
          <a:blip r:embed="rId3"/>
          <a:srcRect t="58966"/>
          <a:stretch/>
        </p:blipFill>
        <p:spPr>
          <a:xfrm>
            <a:off x="6766042" y="2408744"/>
            <a:ext cx="5712790" cy="2858299"/>
          </a:xfrm>
          <a:prstGeom prst="rect">
            <a:avLst/>
          </a:prstGeom>
        </p:spPr>
      </p:pic>
    </p:spTree>
    <p:extLst>
      <p:ext uri="{BB962C8B-B14F-4D97-AF65-F5344CB8AC3E}">
        <p14:creationId xmlns:p14="http://schemas.microsoft.com/office/powerpoint/2010/main" val="310804051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85_2019_1376_MOESM2_ESM.mp4">
            <a:hlinkClick r:id="" action="ppaction://media"/>
            <a:extLst>
              <a:ext uri="{FF2B5EF4-FFF2-40B4-BE49-F238E27FC236}">
                <a16:creationId xmlns:a16="http://schemas.microsoft.com/office/drawing/2014/main" id="{574BA697-EA18-30D1-7D3D-1ED195D268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53354" y="435429"/>
            <a:ext cx="7479792" cy="5342709"/>
          </a:xfrm>
          <a:prstGeom prst="rect">
            <a:avLst/>
          </a:prstGeom>
        </p:spPr>
      </p:pic>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8801" y="605570"/>
            <a:ext cx="4735631" cy="4725343"/>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360" y="3524903"/>
            <a:ext cx="5723580" cy="3343264"/>
          </a:xfrm>
          <a:prstGeom prst="rect">
            <a:avLst/>
          </a:prstGeom>
        </p:spPr>
      </p:pic>
      <p:sp>
        <p:nvSpPr>
          <p:cNvPr id="4" name="Rectangle 3"/>
          <p:cNvSpPr/>
          <p:nvPr/>
        </p:nvSpPr>
        <p:spPr>
          <a:xfrm>
            <a:off x="6428999" y="5519061"/>
            <a:ext cx="5773980" cy="1107996"/>
          </a:xfrm>
          <a:prstGeom prst="rect">
            <a:avLst/>
          </a:prstGeom>
        </p:spPr>
        <p:txBody>
          <a:bodyPr wrap="square">
            <a:spAutoFit/>
          </a:bodyPr>
          <a:lstStyle/>
          <a:p>
            <a:r>
              <a:rPr lang="en-US" sz="2200" dirty="0">
                <a:solidFill>
                  <a:schemeClr val="bg1">
                    <a:lumMod val="50000"/>
                  </a:schemeClr>
                </a:solidFill>
              </a:rPr>
              <a:t>Estimated length of a straight line move of the pathogen : 155m/month (standard deviation: 27)</a:t>
            </a:r>
          </a:p>
          <a:p>
            <a:r>
              <a:rPr lang="en-US" sz="2200" dirty="0">
                <a:solidFill>
                  <a:schemeClr val="bg1">
                    <a:lumMod val="50000"/>
                  </a:schemeClr>
                </a:solidFill>
              </a:rPr>
              <a:t>=&gt; Almost </a:t>
            </a:r>
            <a:r>
              <a:rPr lang="en-US" sz="2200" dirty="0">
                <a:solidFill>
                  <a:srgbClr val="C00000"/>
                </a:solidFill>
              </a:rPr>
              <a:t>2km/year</a:t>
            </a:r>
          </a:p>
        </p:txBody>
      </p:sp>
      <p:sp>
        <p:nvSpPr>
          <p:cNvPr id="5" name="Rectangle 4"/>
          <p:cNvSpPr/>
          <p:nvPr/>
        </p:nvSpPr>
        <p:spPr>
          <a:xfrm>
            <a:off x="2272390" y="1154362"/>
            <a:ext cx="3945311" cy="1446550"/>
          </a:xfrm>
          <a:prstGeom prst="rect">
            <a:avLst/>
          </a:prstGeom>
        </p:spPr>
        <p:txBody>
          <a:bodyPr wrap="none">
            <a:spAutoFit/>
          </a:bodyPr>
          <a:lstStyle/>
          <a:p>
            <a:r>
              <a:rPr lang="en-US" sz="2200" dirty="0">
                <a:solidFill>
                  <a:schemeClr val="bg1">
                    <a:lumMod val="50000"/>
                  </a:schemeClr>
                </a:solidFill>
              </a:rPr>
              <a:t>Selected threshold winter </a:t>
            </a:r>
          </a:p>
          <a:p>
            <a:r>
              <a:rPr lang="en-US" sz="2200" dirty="0">
                <a:solidFill>
                  <a:schemeClr val="bg1">
                    <a:lumMod val="50000"/>
                  </a:schemeClr>
                </a:solidFill>
              </a:rPr>
              <a:t>temperature: </a:t>
            </a:r>
            <a:r>
              <a:rPr lang="en-US" sz="2200" dirty="0">
                <a:solidFill>
                  <a:srgbClr val="C00000"/>
                </a:solidFill>
              </a:rPr>
              <a:t>5.4°C</a:t>
            </a:r>
            <a:r>
              <a:rPr lang="en-US" sz="2200" dirty="0">
                <a:solidFill>
                  <a:schemeClr val="bg1">
                    <a:lumMod val="50000"/>
                  </a:schemeClr>
                </a:solidFill>
              </a:rPr>
              <a:t> </a:t>
            </a:r>
          </a:p>
          <a:p>
            <a:r>
              <a:rPr lang="en-US" sz="2200" dirty="0">
                <a:solidFill>
                  <a:schemeClr val="bg1">
                    <a:lumMod val="50000"/>
                  </a:schemeClr>
                </a:solidFill>
              </a:rPr>
              <a:t>(from 5.0 to 5.6°C depending on </a:t>
            </a:r>
          </a:p>
          <a:p>
            <a:r>
              <a:rPr lang="en-US" sz="2200" dirty="0">
                <a:solidFill>
                  <a:schemeClr val="bg1">
                    <a:lumMod val="50000"/>
                  </a:schemeClr>
                </a:solidFill>
              </a:rPr>
              <a:t>the selection criterion)</a:t>
            </a:r>
          </a:p>
        </p:txBody>
      </p:sp>
      <p:pic>
        <p:nvPicPr>
          <p:cNvPr id="8" name="Image 7"/>
          <p:cNvPicPr>
            <a:picLocks noChangeAspect="1"/>
          </p:cNvPicPr>
          <p:nvPr/>
        </p:nvPicPr>
        <p:blipFill>
          <a:blip r:embed="rId7"/>
          <a:stretch>
            <a:fillRect/>
          </a:stretch>
        </p:blipFill>
        <p:spPr>
          <a:xfrm>
            <a:off x="256166" y="578298"/>
            <a:ext cx="1925288" cy="2676558"/>
          </a:xfrm>
          <a:prstGeom prst="rect">
            <a:avLst/>
          </a:prstGeom>
        </p:spPr>
      </p:pic>
      <p:sp>
        <p:nvSpPr>
          <p:cNvPr id="9" name="ZoneTexte 8"/>
          <p:cNvSpPr txBox="1"/>
          <p:nvPr/>
        </p:nvSpPr>
        <p:spPr>
          <a:xfrm>
            <a:off x="695400" y="116633"/>
            <a:ext cx="10657184" cy="523220"/>
          </a:xfrm>
          <a:prstGeom prst="rect">
            <a:avLst/>
          </a:prstGeom>
          <a:solidFill>
            <a:schemeClr val="bg1"/>
          </a:solidFill>
        </p:spPr>
        <p:txBody>
          <a:bodyPr wrap="square" rtlCol="0">
            <a:spAutoFit/>
          </a:bodyPr>
          <a:lstStyle/>
          <a:p>
            <a:r>
              <a:rPr lang="en-US" sz="2800" dirty="0">
                <a:solidFill>
                  <a:srgbClr val="00A3A6"/>
                </a:solidFill>
                <a:cs typeface="Arial" pitchFamily="34" charset="0"/>
              </a:rPr>
              <a:t>Threshold selection and Bayesian inference</a:t>
            </a:r>
          </a:p>
        </p:txBody>
      </p:sp>
    </p:spTree>
    <p:extLst>
      <p:ext uri="{BB962C8B-B14F-4D97-AF65-F5344CB8AC3E}">
        <p14:creationId xmlns:p14="http://schemas.microsoft.com/office/powerpoint/2010/main" val="5393987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mediacall" presetSubtype="0" fill="hold" nodeType="withEffect">
                                  <p:stCondLst>
                                    <p:cond delay="0"/>
                                  </p:stCondLst>
                                  <p:childTnLst>
                                    <p:cmd type="call" cmd="playFrom(0.0)">
                                      <p:cBhvr>
                                        <p:cTn id="10" dur="36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7FE87-5D3A-2DBB-6155-9747B82B96C6}"/>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30ED1CB6-36AA-3577-E240-DAEE9F6FB77D}"/>
              </a:ext>
            </a:extLst>
          </p:cNvPr>
          <p:cNvSpPr txBox="1"/>
          <p:nvPr/>
        </p:nvSpPr>
        <p:spPr>
          <a:xfrm>
            <a:off x="695400" y="116633"/>
            <a:ext cx="10657184" cy="523220"/>
          </a:xfrm>
          <a:prstGeom prst="rect">
            <a:avLst/>
          </a:prstGeom>
          <a:solidFill>
            <a:schemeClr val="bg1"/>
          </a:solidFill>
        </p:spPr>
        <p:txBody>
          <a:bodyPr wrap="square" rtlCol="0">
            <a:spAutoFit/>
          </a:bodyPr>
          <a:lstStyle/>
          <a:p>
            <a:r>
              <a:rPr lang="en-US" sz="2800" dirty="0">
                <a:solidFill>
                  <a:srgbClr val="00A3A6"/>
                </a:solidFill>
                <a:cs typeface="Arial" pitchFamily="34" charset="0"/>
              </a:rPr>
              <a:t>What if the model is uncertain?</a:t>
            </a:r>
          </a:p>
        </p:txBody>
      </p:sp>
      <p:sp>
        <p:nvSpPr>
          <p:cNvPr id="6" name="ZoneTexte 5">
            <a:extLst>
              <a:ext uri="{FF2B5EF4-FFF2-40B4-BE49-F238E27FC236}">
                <a16:creationId xmlns:a16="http://schemas.microsoft.com/office/drawing/2014/main" id="{9BEC39E8-6B14-38CE-C994-78804B8211CE}"/>
              </a:ext>
            </a:extLst>
          </p:cNvPr>
          <p:cNvSpPr txBox="1"/>
          <p:nvPr/>
        </p:nvSpPr>
        <p:spPr>
          <a:xfrm>
            <a:off x="1127448" y="1052736"/>
            <a:ext cx="10801200" cy="4893647"/>
          </a:xfrm>
          <a:prstGeom prst="rect">
            <a:avLst/>
          </a:prstGeom>
          <a:noFill/>
        </p:spPr>
        <p:txBody>
          <a:bodyPr wrap="square" rtlCol="0">
            <a:spAutoFit/>
          </a:bodyPr>
          <a:lstStyle/>
          <a:p>
            <a:pPr marL="342900" indent="-342900">
              <a:buClr>
                <a:srgbClr val="858585"/>
              </a:buClr>
              <a:buFont typeface="Arial" panose="020B0604020202020204" pitchFamily="34" charset="0"/>
              <a:buChar char="•"/>
            </a:pPr>
            <a:r>
              <a:rPr lang="en-US" sz="2400" dirty="0">
                <a:solidFill>
                  <a:srgbClr val="858585"/>
                </a:solidFill>
                <a:latin typeface="Arial" panose="020B0604020202020204" pitchFamily="34" charset="0"/>
                <a:cs typeface="Arial" panose="020B0604020202020204" pitchFamily="34" charset="0"/>
              </a:rPr>
              <a:t>Model selection </a:t>
            </a:r>
            <a:r>
              <a:rPr lang="en-US" sz="2400" i="1" dirty="0">
                <a:solidFill>
                  <a:srgbClr val="858585"/>
                </a:solidFill>
                <a:latin typeface="Arial" panose="020B0604020202020204" pitchFamily="34" charset="0"/>
                <a:cs typeface="Arial" panose="020B0604020202020204" pitchFamily="34" charset="0"/>
              </a:rPr>
              <a:t>versus</a:t>
            </a:r>
            <a:r>
              <a:rPr lang="en-US" sz="2400" dirty="0">
                <a:solidFill>
                  <a:srgbClr val="858585"/>
                </a:solidFill>
                <a:latin typeface="Arial" panose="020B0604020202020204" pitchFamily="34" charset="0"/>
                <a:cs typeface="Arial" panose="020B0604020202020204" pitchFamily="34" charset="0"/>
              </a:rPr>
              <a:t> (Bayesian) model averaging (or model ensemble)</a:t>
            </a:r>
          </a:p>
          <a:p>
            <a:pPr>
              <a:buClr>
                <a:srgbClr val="858585"/>
              </a:buClr>
            </a:pPr>
            <a:endParaRPr lang="en-US" sz="2400" dirty="0">
              <a:solidFill>
                <a:srgbClr val="858585"/>
              </a:solidFill>
              <a:latin typeface="Arial" panose="020B0604020202020204" pitchFamily="34" charset="0"/>
              <a:cs typeface="Arial" panose="020B0604020202020204" pitchFamily="34" charset="0"/>
            </a:endParaRPr>
          </a:p>
          <a:p>
            <a:pPr>
              <a:buClr>
                <a:srgbClr val="858585"/>
              </a:buClr>
            </a:pPr>
            <a:endParaRPr lang="en-US" sz="2400" dirty="0">
              <a:solidFill>
                <a:srgbClr val="858585"/>
              </a:solidFill>
              <a:latin typeface="Arial" panose="020B0604020202020204" pitchFamily="34" charset="0"/>
              <a:cs typeface="Arial" panose="020B0604020202020204" pitchFamily="34" charset="0"/>
            </a:endParaRPr>
          </a:p>
          <a:p>
            <a:pPr>
              <a:buClr>
                <a:srgbClr val="858585"/>
              </a:buClr>
            </a:pPr>
            <a:endParaRPr lang="en-US" sz="2400" dirty="0">
              <a:solidFill>
                <a:srgbClr val="858585"/>
              </a:solidFill>
              <a:latin typeface="Arial" panose="020B0604020202020204" pitchFamily="34" charset="0"/>
              <a:cs typeface="Arial" panose="020B0604020202020204" pitchFamily="34" charset="0"/>
            </a:endParaRPr>
          </a:p>
          <a:p>
            <a:pPr>
              <a:buClr>
                <a:srgbClr val="858585"/>
              </a:buClr>
            </a:pPr>
            <a:endParaRPr lang="en-US" sz="2400" dirty="0">
              <a:solidFill>
                <a:srgbClr val="858585"/>
              </a:solidFill>
              <a:latin typeface="Arial" panose="020B0604020202020204" pitchFamily="34" charset="0"/>
              <a:cs typeface="Arial" panose="020B0604020202020204" pitchFamily="34" charset="0"/>
            </a:endParaRPr>
          </a:p>
          <a:p>
            <a:pPr marL="342900" indent="-342900">
              <a:buClr>
                <a:srgbClr val="858585"/>
              </a:buClr>
              <a:buFont typeface="Arial" panose="020B0604020202020204" pitchFamily="34" charset="0"/>
              <a:buChar char="•"/>
            </a:pPr>
            <a:r>
              <a:rPr lang="en-US" sz="2400" dirty="0">
                <a:solidFill>
                  <a:srgbClr val="858585"/>
                </a:solidFill>
                <a:latin typeface="Arial" panose="020B0604020202020204" pitchFamily="34" charset="0"/>
                <a:cs typeface="Arial" panose="020B0604020202020204" pitchFamily="34" charset="0"/>
              </a:rPr>
              <a:t>Competing models</a:t>
            </a:r>
          </a:p>
          <a:p>
            <a:pPr marL="800100" lvl="1" indent="-342900">
              <a:buClr>
                <a:srgbClr val="858585"/>
              </a:buClr>
              <a:buFont typeface="Arial" panose="020B0604020202020204" pitchFamily="34" charset="0"/>
              <a:buChar char="•"/>
            </a:pPr>
            <a:r>
              <a:rPr lang="en-US" sz="2400" u="sng" dirty="0">
                <a:solidFill>
                  <a:srgbClr val="858585"/>
                </a:solidFill>
                <a:latin typeface="Arial" panose="020B0604020202020204" pitchFamily="34" charset="0"/>
                <a:cs typeface="Arial" panose="020B0604020202020204" pitchFamily="34" charset="0"/>
              </a:rPr>
              <a:t>Homogeneous</a:t>
            </a:r>
            <a:r>
              <a:rPr lang="en-US" sz="2400" dirty="0">
                <a:solidFill>
                  <a:srgbClr val="858585"/>
                </a:solidFill>
                <a:latin typeface="Arial" panose="020B0604020202020204" pitchFamily="34" charset="0"/>
                <a:cs typeface="Arial" panose="020B0604020202020204" pitchFamily="34" charset="0"/>
              </a:rPr>
              <a:t> </a:t>
            </a:r>
            <a:r>
              <a:rPr lang="en-US" sz="2400" i="1" dirty="0">
                <a:solidFill>
                  <a:srgbClr val="858585"/>
                </a:solidFill>
                <a:latin typeface="Arial" panose="020B0604020202020204" pitchFamily="34" charset="0"/>
                <a:cs typeface="Arial" panose="020B0604020202020204" pitchFamily="34" charset="0"/>
              </a:rPr>
              <a:t>vs</a:t>
            </a:r>
            <a:r>
              <a:rPr lang="en-US" sz="2400" dirty="0">
                <a:solidFill>
                  <a:srgbClr val="858585"/>
                </a:solidFill>
                <a:latin typeface="Arial" panose="020B0604020202020204" pitchFamily="34" charset="0"/>
                <a:cs typeface="Arial" panose="020B0604020202020204" pitchFamily="34" charset="0"/>
              </a:rPr>
              <a:t> </a:t>
            </a:r>
            <a:r>
              <a:rPr lang="en-US" sz="2400" u="sng" dirty="0">
                <a:solidFill>
                  <a:srgbClr val="858585"/>
                </a:solidFill>
                <a:latin typeface="Arial" panose="020B0604020202020204" pitchFamily="34" charset="0"/>
                <a:cs typeface="Arial" panose="020B0604020202020204" pitchFamily="34" charset="0"/>
              </a:rPr>
              <a:t>heterogeneous</a:t>
            </a:r>
            <a:r>
              <a:rPr lang="en-US" sz="2400" dirty="0">
                <a:solidFill>
                  <a:srgbClr val="858585"/>
                </a:solidFill>
                <a:latin typeface="Arial" panose="020B0604020202020204" pitchFamily="34" charset="0"/>
                <a:cs typeface="Arial" panose="020B0604020202020204" pitchFamily="34" charset="0"/>
              </a:rPr>
              <a:t> growth</a:t>
            </a:r>
          </a:p>
          <a:p>
            <a:pPr marL="800100" lvl="1" indent="-342900">
              <a:buClr>
                <a:srgbClr val="858585"/>
              </a:buClr>
              <a:buFont typeface="Arial" panose="020B0604020202020204" pitchFamily="34" charset="0"/>
              <a:buChar char="•"/>
            </a:pPr>
            <a:endParaRPr lang="en-US" sz="2400" dirty="0">
              <a:solidFill>
                <a:srgbClr val="858585"/>
              </a:solidFill>
              <a:latin typeface="Arial" panose="020B0604020202020204" pitchFamily="34" charset="0"/>
              <a:cs typeface="Arial" panose="020B0604020202020204" pitchFamily="34" charset="0"/>
            </a:endParaRPr>
          </a:p>
          <a:p>
            <a:pPr marL="800100" lvl="1" indent="-342900">
              <a:buClr>
                <a:srgbClr val="858585"/>
              </a:buClr>
              <a:buFont typeface="Arial" panose="020B0604020202020204" pitchFamily="34" charset="0"/>
              <a:buChar char="•"/>
            </a:pPr>
            <a:endParaRPr lang="en-US" sz="2400" dirty="0">
              <a:solidFill>
                <a:srgbClr val="858585"/>
              </a:solidFill>
              <a:latin typeface="Arial" panose="020B0604020202020204" pitchFamily="34" charset="0"/>
              <a:cs typeface="Arial" panose="020B0604020202020204" pitchFamily="34" charset="0"/>
            </a:endParaRPr>
          </a:p>
          <a:p>
            <a:pPr marL="800100" lvl="1" indent="-342900">
              <a:buClr>
                <a:srgbClr val="858585"/>
              </a:buClr>
              <a:buFont typeface="Arial" panose="020B0604020202020204" pitchFamily="34" charset="0"/>
              <a:buChar char="•"/>
            </a:pPr>
            <a:r>
              <a:rPr lang="en-US" sz="2400" u="sng" dirty="0">
                <a:solidFill>
                  <a:srgbClr val="858585"/>
                </a:solidFill>
                <a:latin typeface="Arial" panose="020B0604020202020204" pitchFamily="34" charset="0"/>
                <a:cs typeface="Arial" panose="020B0604020202020204" pitchFamily="34" charset="0"/>
              </a:rPr>
              <a:t>Homogeneous</a:t>
            </a:r>
            <a:r>
              <a:rPr lang="en-US" sz="2400" dirty="0">
                <a:solidFill>
                  <a:srgbClr val="858585"/>
                </a:solidFill>
                <a:latin typeface="Arial" panose="020B0604020202020204" pitchFamily="34" charset="0"/>
                <a:cs typeface="Arial" panose="020B0604020202020204" pitchFamily="34" charset="0"/>
              </a:rPr>
              <a:t> </a:t>
            </a:r>
            <a:r>
              <a:rPr lang="en-US" sz="2400" i="1" dirty="0">
                <a:solidFill>
                  <a:srgbClr val="858585"/>
                </a:solidFill>
                <a:latin typeface="Arial" panose="020B0604020202020204" pitchFamily="34" charset="0"/>
                <a:cs typeface="Arial" panose="020B0604020202020204" pitchFamily="34" charset="0"/>
              </a:rPr>
              <a:t>vs</a:t>
            </a:r>
            <a:r>
              <a:rPr lang="en-US" sz="2400" dirty="0">
                <a:solidFill>
                  <a:srgbClr val="858585"/>
                </a:solidFill>
                <a:latin typeface="Arial" panose="020B0604020202020204" pitchFamily="34" charset="0"/>
                <a:cs typeface="Arial" panose="020B0604020202020204" pitchFamily="34" charset="0"/>
              </a:rPr>
              <a:t> </a:t>
            </a:r>
            <a:r>
              <a:rPr lang="en-US" sz="2400" u="sng" dirty="0">
                <a:solidFill>
                  <a:srgbClr val="858585"/>
                </a:solidFill>
                <a:latin typeface="Arial" panose="020B0604020202020204" pitchFamily="34" charset="0"/>
                <a:cs typeface="Arial" panose="020B0604020202020204" pitchFamily="34" charset="0"/>
              </a:rPr>
              <a:t>heterogeneous</a:t>
            </a:r>
            <a:r>
              <a:rPr lang="en-US" sz="2400" dirty="0">
                <a:solidFill>
                  <a:srgbClr val="858585"/>
                </a:solidFill>
                <a:latin typeface="Arial" panose="020B0604020202020204" pitchFamily="34" charset="0"/>
                <a:cs typeface="Arial" panose="020B0604020202020204" pitchFamily="34" charset="0"/>
              </a:rPr>
              <a:t> diffusion</a:t>
            </a:r>
          </a:p>
          <a:p>
            <a:pPr marL="800100" lvl="1" indent="-342900">
              <a:buClr>
                <a:srgbClr val="858585"/>
              </a:buClr>
              <a:buFont typeface="Arial" panose="020B0604020202020204" pitchFamily="34" charset="0"/>
              <a:buChar char="•"/>
            </a:pPr>
            <a:endParaRPr lang="en-US" sz="2400" dirty="0">
              <a:solidFill>
                <a:srgbClr val="858585"/>
              </a:solidFill>
              <a:latin typeface="Arial" panose="020B0604020202020204" pitchFamily="34" charset="0"/>
              <a:cs typeface="Arial" panose="020B0604020202020204" pitchFamily="34" charset="0"/>
            </a:endParaRPr>
          </a:p>
          <a:p>
            <a:pPr marL="800100" lvl="1" indent="-342900">
              <a:buClr>
                <a:srgbClr val="858585"/>
              </a:buClr>
              <a:buFont typeface="Arial" panose="020B0604020202020204" pitchFamily="34" charset="0"/>
              <a:buChar char="•"/>
            </a:pPr>
            <a:endParaRPr lang="en-US" sz="2400" dirty="0">
              <a:solidFill>
                <a:srgbClr val="858585"/>
              </a:solidFill>
              <a:latin typeface="Arial" panose="020B0604020202020204" pitchFamily="34" charset="0"/>
              <a:cs typeface="Arial" panose="020B0604020202020204" pitchFamily="34" charset="0"/>
            </a:endParaRPr>
          </a:p>
          <a:p>
            <a:pPr marL="800100" lvl="1" indent="-342900">
              <a:buClr>
                <a:srgbClr val="858585"/>
              </a:buClr>
              <a:buFont typeface="Arial" panose="020B0604020202020204" pitchFamily="34" charset="0"/>
              <a:buChar char="•"/>
            </a:pPr>
            <a:r>
              <a:rPr lang="en-US" sz="2400" dirty="0">
                <a:solidFill>
                  <a:srgbClr val="858585"/>
                </a:solidFill>
                <a:latin typeface="Arial" panose="020B0604020202020204" pitchFamily="34" charset="0"/>
                <a:cs typeface="Arial" panose="020B0604020202020204" pitchFamily="34" charset="0"/>
              </a:rPr>
              <a:t>Various temperature thresholds</a:t>
            </a:r>
          </a:p>
        </p:txBody>
      </p:sp>
      <p:pic>
        <p:nvPicPr>
          <p:cNvPr id="7" name="Image 6">
            <a:extLst>
              <a:ext uri="{FF2B5EF4-FFF2-40B4-BE49-F238E27FC236}">
                <a16:creationId xmlns:a16="http://schemas.microsoft.com/office/drawing/2014/main" id="{E654D8B3-3096-2C64-BFCB-167C8674184D}"/>
              </a:ext>
            </a:extLst>
          </p:cNvPr>
          <p:cNvPicPr>
            <a:picLocks noChangeAspect="1"/>
          </p:cNvPicPr>
          <p:nvPr/>
        </p:nvPicPr>
        <p:blipFill>
          <a:blip r:embed="rId2"/>
          <a:stretch>
            <a:fillRect/>
          </a:stretch>
        </p:blipFill>
        <p:spPr>
          <a:xfrm>
            <a:off x="2339496" y="1603418"/>
            <a:ext cx="5322710" cy="926840"/>
          </a:xfrm>
          <a:prstGeom prst="rect">
            <a:avLst/>
          </a:prstGeom>
        </p:spPr>
      </p:pic>
      <p:pic>
        <p:nvPicPr>
          <p:cNvPr id="11" name="Image 10">
            <a:extLst>
              <a:ext uri="{FF2B5EF4-FFF2-40B4-BE49-F238E27FC236}">
                <a16:creationId xmlns:a16="http://schemas.microsoft.com/office/drawing/2014/main" id="{FAEDC67C-6787-200B-F193-F41713877BF2}"/>
              </a:ext>
            </a:extLst>
          </p:cNvPr>
          <p:cNvPicPr>
            <a:picLocks noChangeAspect="1"/>
          </p:cNvPicPr>
          <p:nvPr/>
        </p:nvPicPr>
        <p:blipFill>
          <a:blip r:embed="rId3"/>
          <a:stretch>
            <a:fillRect/>
          </a:stretch>
        </p:blipFill>
        <p:spPr>
          <a:xfrm>
            <a:off x="1974013" y="3687038"/>
            <a:ext cx="2021790" cy="598285"/>
          </a:xfrm>
          <a:prstGeom prst="rect">
            <a:avLst/>
          </a:prstGeom>
        </p:spPr>
      </p:pic>
      <p:pic>
        <p:nvPicPr>
          <p:cNvPr id="12" name="Image 11">
            <a:extLst>
              <a:ext uri="{FF2B5EF4-FFF2-40B4-BE49-F238E27FC236}">
                <a16:creationId xmlns:a16="http://schemas.microsoft.com/office/drawing/2014/main" id="{93F12EED-391A-CFCA-5DC7-ECDBA7D93ACF}"/>
              </a:ext>
            </a:extLst>
          </p:cNvPr>
          <p:cNvPicPr>
            <a:picLocks noChangeAspect="1"/>
          </p:cNvPicPr>
          <p:nvPr/>
        </p:nvPicPr>
        <p:blipFill>
          <a:blip r:embed="rId4"/>
          <a:stretch>
            <a:fillRect/>
          </a:stretch>
        </p:blipFill>
        <p:spPr>
          <a:xfrm>
            <a:off x="4842368" y="3698179"/>
            <a:ext cx="5473367" cy="575023"/>
          </a:xfrm>
          <a:prstGeom prst="rect">
            <a:avLst/>
          </a:prstGeom>
        </p:spPr>
      </p:pic>
      <p:pic>
        <p:nvPicPr>
          <p:cNvPr id="13" name="Image 12">
            <a:extLst>
              <a:ext uri="{FF2B5EF4-FFF2-40B4-BE49-F238E27FC236}">
                <a16:creationId xmlns:a16="http://schemas.microsoft.com/office/drawing/2014/main" id="{42B3D999-C912-7C88-5D0F-27BAA639567D}"/>
              </a:ext>
            </a:extLst>
          </p:cNvPr>
          <p:cNvPicPr>
            <a:picLocks noChangeAspect="1"/>
          </p:cNvPicPr>
          <p:nvPr/>
        </p:nvPicPr>
        <p:blipFill>
          <a:blip r:embed="rId5"/>
          <a:stretch>
            <a:fillRect/>
          </a:stretch>
        </p:blipFill>
        <p:spPr>
          <a:xfrm>
            <a:off x="2063750" y="4905680"/>
            <a:ext cx="1205543" cy="306494"/>
          </a:xfrm>
          <a:prstGeom prst="rect">
            <a:avLst/>
          </a:prstGeom>
        </p:spPr>
      </p:pic>
      <p:pic>
        <p:nvPicPr>
          <p:cNvPr id="14" name="Image 13">
            <a:extLst>
              <a:ext uri="{FF2B5EF4-FFF2-40B4-BE49-F238E27FC236}">
                <a16:creationId xmlns:a16="http://schemas.microsoft.com/office/drawing/2014/main" id="{129CE432-3B27-D2DE-A05A-25892301B753}"/>
              </a:ext>
            </a:extLst>
          </p:cNvPr>
          <p:cNvPicPr>
            <a:picLocks noChangeAspect="1"/>
          </p:cNvPicPr>
          <p:nvPr/>
        </p:nvPicPr>
        <p:blipFill>
          <a:blip r:embed="rId6"/>
          <a:stretch>
            <a:fillRect/>
          </a:stretch>
        </p:blipFill>
        <p:spPr>
          <a:xfrm>
            <a:off x="4890457" y="4887959"/>
            <a:ext cx="1253632" cy="324215"/>
          </a:xfrm>
          <a:prstGeom prst="rect">
            <a:avLst/>
          </a:prstGeom>
        </p:spPr>
      </p:pic>
    </p:spTree>
    <p:extLst>
      <p:ext uri="{BB962C8B-B14F-4D97-AF65-F5344CB8AC3E}">
        <p14:creationId xmlns:p14="http://schemas.microsoft.com/office/powerpoint/2010/main" val="192772754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6C7CB-F9CA-188F-C925-EC7045D922E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7C1B935-3D98-F658-C447-31CD050A44DE}"/>
              </a:ext>
            </a:extLst>
          </p:cNvPr>
          <p:cNvSpPr>
            <a:spLocks noGrp="1"/>
          </p:cNvSpPr>
          <p:nvPr>
            <p:ph type="title"/>
          </p:nvPr>
        </p:nvSpPr>
        <p:spPr>
          <a:xfrm>
            <a:off x="743192" y="149638"/>
            <a:ext cx="11448808" cy="1086317"/>
          </a:xfrm>
        </p:spPr>
        <p:txBody>
          <a:bodyPr>
            <a:normAutofit/>
          </a:bodyPr>
          <a:lstStyle/>
          <a:p>
            <a:r>
              <a:rPr lang="en-US" dirty="0">
                <a:solidFill>
                  <a:srgbClr val="00A8AC"/>
                </a:solidFill>
              </a:rPr>
              <a:t>Health surveillance data</a:t>
            </a:r>
            <a:endParaRPr lang="en-US" noProof="0" dirty="0">
              <a:solidFill>
                <a:srgbClr val="00A8AC"/>
              </a:solidFill>
            </a:endParaRPr>
          </a:p>
        </p:txBody>
      </p:sp>
      <p:sp>
        <p:nvSpPr>
          <p:cNvPr id="4" name="ZoneTexte 3">
            <a:extLst>
              <a:ext uri="{FF2B5EF4-FFF2-40B4-BE49-F238E27FC236}">
                <a16:creationId xmlns:a16="http://schemas.microsoft.com/office/drawing/2014/main" id="{CC58D2F7-74BD-7617-A5D4-031D98DAF497}"/>
              </a:ext>
            </a:extLst>
          </p:cNvPr>
          <p:cNvSpPr txBox="1"/>
          <p:nvPr/>
        </p:nvSpPr>
        <p:spPr>
          <a:xfrm>
            <a:off x="1468431" y="1757659"/>
            <a:ext cx="10180774" cy="3785652"/>
          </a:xfrm>
          <a:prstGeom prst="rect">
            <a:avLst/>
          </a:prstGeom>
          <a:noFill/>
        </p:spPr>
        <p:txBody>
          <a:bodyPr wrap="square">
            <a:spAutoFit/>
          </a:bodyPr>
          <a:lstStyle/>
          <a:p>
            <a:r>
              <a:rPr lang="en-US" sz="2400" b="1" dirty="0"/>
              <a:t>Primary use</a:t>
            </a:r>
          </a:p>
          <a:p>
            <a:pPr marL="342900" indent="-342900">
              <a:buFont typeface="Arial" panose="020B0604020202020204" pitchFamily="34" charset="0"/>
              <a:buChar char="•"/>
            </a:pPr>
            <a:r>
              <a:rPr lang="en-US" sz="2400" dirty="0"/>
              <a:t>Inform sanitary status of territories (including early detection, delimitation, prevalence estimation…)</a:t>
            </a:r>
          </a:p>
          <a:p>
            <a:pPr marL="342900" indent="-342900">
              <a:buFont typeface="Arial" panose="020B0604020202020204" pitchFamily="34" charset="0"/>
              <a:buChar char="•"/>
            </a:pPr>
            <a:r>
              <a:rPr lang="en-US" sz="2400" dirty="0"/>
              <a:t>Issue alerts</a:t>
            </a:r>
          </a:p>
          <a:p>
            <a:pPr marL="342900" indent="-342900">
              <a:buFont typeface="Arial" panose="020B0604020202020204" pitchFamily="34" charset="0"/>
              <a:buChar char="•"/>
            </a:pPr>
            <a:r>
              <a:rPr lang="en-US" sz="2400" dirty="0"/>
              <a:t>Trigger control actions</a:t>
            </a:r>
          </a:p>
          <a:p>
            <a:endParaRPr lang="en-US" sz="2400" b="1" dirty="0"/>
          </a:p>
          <a:p>
            <a:r>
              <a:rPr lang="en-US" sz="2400" b="1" dirty="0"/>
              <a:t>Alternative use</a:t>
            </a:r>
          </a:p>
          <a:p>
            <a:pPr marL="342900" indent="-342900">
              <a:buFont typeface="Arial" panose="020B0604020202020204" pitchFamily="34" charset="0"/>
              <a:buChar char="•"/>
            </a:pPr>
            <a:r>
              <a:rPr lang="en-US" sz="2400" dirty="0"/>
              <a:t>Serve as inputs for modeling spatiotemporal dynamics of diseases and pests</a:t>
            </a:r>
          </a:p>
          <a:p>
            <a:pPr marL="342900" indent="-342900">
              <a:buFont typeface="Arial" panose="020B0604020202020204" pitchFamily="34" charset="0"/>
              <a:buChar char="•"/>
            </a:pPr>
            <a:r>
              <a:rPr lang="en-US" sz="2400" dirty="0"/>
              <a:t>Important to account for surveillance data characteristics during inference for avoiding perception bias</a:t>
            </a:r>
          </a:p>
        </p:txBody>
      </p:sp>
    </p:spTree>
    <p:extLst>
      <p:ext uri="{BB962C8B-B14F-4D97-AF65-F5344CB8AC3E}">
        <p14:creationId xmlns:p14="http://schemas.microsoft.com/office/powerpoint/2010/main" val="739082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6DECA-8D6D-6BCD-6561-3F1FC55C75DE}"/>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9270DF1B-CA28-03BE-F368-DCFB83982344}"/>
              </a:ext>
            </a:extLst>
          </p:cNvPr>
          <p:cNvSpPr txBox="1"/>
          <p:nvPr/>
        </p:nvSpPr>
        <p:spPr>
          <a:xfrm>
            <a:off x="594987" y="1080462"/>
            <a:ext cx="4628366" cy="461665"/>
          </a:xfrm>
          <a:prstGeom prst="rect">
            <a:avLst/>
          </a:prstGeom>
          <a:noFill/>
        </p:spPr>
        <p:txBody>
          <a:bodyPr wrap="square">
            <a:spAutoFit/>
          </a:bodyPr>
          <a:lstStyle/>
          <a:p>
            <a:pPr>
              <a:buClr>
                <a:srgbClr val="858585"/>
              </a:buClr>
            </a:pPr>
            <a:r>
              <a:rPr lang="en-US" sz="2400" dirty="0">
                <a:solidFill>
                  <a:srgbClr val="858585"/>
                </a:solidFill>
                <a:latin typeface="Arial" panose="020B0604020202020204" pitchFamily="34" charset="0"/>
                <a:cs typeface="Arial" panose="020B0604020202020204" pitchFamily="34" charset="0"/>
              </a:rPr>
              <a:t>Posterior distributions</a:t>
            </a:r>
          </a:p>
        </p:txBody>
      </p:sp>
      <p:pic>
        <p:nvPicPr>
          <p:cNvPr id="34818" name="Picture 2" descr="Fig. 3">
            <a:extLst>
              <a:ext uri="{FF2B5EF4-FFF2-40B4-BE49-F238E27FC236}">
                <a16:creationId xmlns:a16="http://schemas.microsoft.com/office/drawing/2014/main" id="{8DF2E922-FC12-FF63-7D12-FBDF56A08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4720" y="1542127"/>
            <a:ext cx="7241846" cy="4276213"/>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Fig. 2">
            <a:extLst>
              <a:ext uri="{FF2B5EF4-FFF2-40B4-BE49-F238E27FC236}">
                <a16:creationId xmlns:a16="http://schemas.microsoft.com/office/drawing/2014/main" id="{4D311C04-CB9F-95E4-26BC-F5D600E56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3" y="1982737"/>
            <a:ext cx="4064480" cy="379480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2151BBD9-0E16-B047-CC75-ED26A1635BE0}"/>
              </a:ext>
            </a:extLst>
          </p:cNvPr>
          <p:cNvSpPr txBox="1"/>
          <p:nvPr/>
        </p:nvSpPr>
        <p:spPr>
          <a:xfrm>
            <a:off x="220267" y="228419"/>
            <a:ext cx="10657184" cy="523220"/>
          </a:xfrm>
          <a:prstGeom prst="rect">
            <a:avLst/>
          </a:prstGeom>
          <a:noFill/>
        </p:spPr>
        <p:txBody>
          <a:bodyPr wrap="square" rtlCol="0">
            <a:spAutoFit/>
          </a:bodyPr>
          <a:lstStyle/>
          <a:p>
            <a:r>
              <a:rPr lang="en-US" sz="2800" dirty="0">
                <a:solidFill>
                  <a:srgbClr val="00A3A6"/>
                </a:solidFill>
                <a:cs typeface="Arial" pitchFamily="34" charset="0"/>
              </a:rPr>
              <a:t>Results obtained with model averaging</a:t>
            </a:r>
          </a:p>
        </p:txBody>
      </p:sp>
    </p:spTree>
    <p:extLst>
      <p:ext uri="{BB962C8B-B14F-4D97-AF65-F5344CB8AC3E}">
        <p14:creationId xmlns:p14="http://schemas.microsoft.com/office/powerpoint/2010/main" val="219147498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AE45B-AA01-CD00-ADAF-22C56F6CF8EA}"/>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15E1B69-37B7-BDC9-AF6E-DE2F13675124}"/>
              </a:ext>
            </a:extLst>
          </p:cNvPr>
          <p:cNvPicPr>
            <a:picLocks noChangeAspect="1"/>
          </p:cNvPicPr>
          <p:nvPr/>
        </p:nvPicPr>
        <p:blipFill>
          <a:blip r:embed="rId2"/>
          <a:stretch>
            <a:fillRect/>
          </a:stretch>
        </p:blipFill>
        <p:spPr>
          <a:xfrm>
            <a:off x="220267" y="1604009"/>
            <a:ext cx="5803725" cy="5025572"/>
          </a:xfrm>
          <a:prstGeom prst="rect">
            <a:avLst/>
          </a:prstGeom>
        </p:spPr>
      </p:pic>
      <p:sp>
        <p:nvSpPr>
          <p:cNvPr id="5" name="ZoneTexte 4">
            <a:extLst>
              <a:ext uri="{FF2B5EF4-FFF2-40B4-BE49-F238E27FC236}">
                <a16:creationId xmlns:a16="http://schemas.microsoft.com/office/drawing/2014/main" id="{B12E71EE-BDBA-B9A6-9043-6C93D2608914}"/>
              </a:ext>
            </a:extLst>
          </p:cNvPr>
          <p:cNvSpPr txBox="1"/>
          <p:nvPr/>
        </p:nvSpPr>
        <p:spPr>
          <a:xfrm>
            <a:off x="594987" y="1080462"/>
            <a:ext cx="4628366" cy="461665"/>
          </a:xfrm>
          <a:prstGeom prst="rect">
            <a:avLst/>
          </a:prstGeom>
          <a:noFill/>
        </p:spPr>
        <p:txBody>
          <a:bodyPr wrap="square">
            <a:spAutoFit/>
          </a:bodyPr>
          <a:lstStyle/>
          <a:p>
            <a:pPr>
              <a:buClr>
                <a:srgbClr val="858585"/>
              </a:buClr>
            </a:pPr>
            <a:r>
              <a:rPr lang="en-US" sz="2400" dirty="0">
                <a:solidFill>
                  <a:srgbClr val="858585"/>
                </a:solidFill>
                <a:latin typeface="Arial" panose="020B0604020202020204" pitchFamily="34" charset="0"/>
                <a:cs typeface="Arial" panose="020B0604020202020204" pitchFamily="34" charset="0"/>
              </a:rPr>
              <a:t>Prediction performance</a:t>
            </a:r>
          </a:p>
        </p:txBody>
      </p:sp>
      <p:pic>
        <p:nvPicPr>
          <p:cNvPr id="35842" name="Picture 2" descr="Fig. 4">
            <a:extLst>
              <a:ext uri="{FF2B5EF4-FFF2-40B4-BE49-F238E27FC236}">
                <a16:creationId xmlns:a16="http://schemas.microsoft.com/office/drawing/2014/main" id="{81B66AB1-554B-F5EE-E624-D1D909E8E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422" y="118059"/>
            <a:ext cx="5910383" cy="662330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988AEC9A-95FC-B8B8-2EF9-5D98E127E824}"/>
              </a:ext>
            </a:extLst>
          </p:cNvPr>
          <p:cNvSpPr txBox="1"/>
          <p:nvPr/>
        </p:nvSpPr>
        <p:spPr>
          <a:xfrm>
            <a:off x="220267" y="228419"/>
            <a:ext cx="10657184" cy="523220"/>
          </a:xfrm>
          <a:prstGeom prst="rect">
            <a:avLst/>
          </a:prstGeom>
          <a:noFill/>
        </p:spPr>
        <p:txBody>
          <a:bodyPr wrap="square" rtlCol="0">
            <a:spAutoFit/>
          </a:bodyPr>
          <a:lstStyle/>
          <a:p>
            <a:r>
              <a:rPr lang="en-US" sz="2800" dirty="0">
                <a:solidFill>
                  <a:srgbClr val="00A3A6"/>
                </a:solidFill>
                <a:cs typeface="Arial" pitchFamily="34" charset="0"/>
              </a:rPr>
              <a:t>Results obtained with model averaging</a:t>
            </a:r>
          </a:p>
        </p:txBody>
      </p:sp>
    </p:spTree>
    <p:extLst>
      <p:ext uri="{BB962C8B-B14F-4D97-AF65-F5344CB8AC3E}">
        <p14:creationId xmlns:p14="http://schemas.microsoft.com/office/powerpoint/2010/main" val="22103158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92BD3-F1E8-D867-1E79-F43C4E363F3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E5C64FD-77B9-26AC-BCA0-4EF71A7BD61D}"/>
              </a:ext>
            </a:extLst>
          </p:cNvPr>
          <p:cNvSpPr>
            <a:spLocks noGrp="1"/>
          </p:cNvSpPr>
          <p:nvPr>
            <p:ph type="title"/>
          </p:nvPr>
        </p:nvSpPr>
        <p:spPr>
          <a:xfrm>
            <a:off x="743192" y="149638"/>
            <a:ext cx="10566161" cy="1086317"/>
          </a:xfrm>
        </p:spPr>
        <p:txBody>
          <a:bodyPr>
            <a:normAutofit/>
          </a:bodyPr>
          <a:lstStyle/>
          <a:p>
            <a:r>
              <a:rPr lang="en-US" i="1" dirty="0">
                <a:solidFill>
                  <a:srgbClr val="00A8AC"/>
                </a:solidFill>
              </a:rPr>
              <a:t>Spodoptera </a:t>
            </a:r>
            <a:r>
              <a:rPr lang="en-US" i="1" dirty="0" err="1">
                <a:solidFill>
                  <a:srgbClr val="00A8AC"/>
                </a:solidFill>
              </a:rPr>
              <a:t>frugiperda</a:t>
            </a:r>
            <a:r>
              <a:rPr lang="en-US" dirty="0">
                <a:solidFill>
                  <a:srgbClr val="00A8AC"/>
                </a:solidFill>
              </a:rPr>
              <a:t>, an insect pest of plants</a:t>
            </a:r>
            <a:endParaRPr lang="en-US" noProof="0" dirty="0">
              <a:solidFill>
                <a:srgbClr val="00A8AC"/>
              </a:solidFill>
            </a:endParaRPr>
          </a:p>
        </p:txBody>
      </p:sp>
      <p:sp>
        <p:nvSpPr>
          <p:cNvPr id="4" name="ZoneTexte 3">
            <a:extLst>
              <a:ext uri="{FF2B5EF4-FFF2-40B4-BE49-F238E27FC236}">
                <a16:creationId xmlns:a16="http://schemas.microsoft.com/office/drawing/2014/main" id="{072A96EB-FE91-449C-14F0-0DD1518D7060}"/>
              </a:ext>
            </a:extLst>
          </p:cNvPr>
          <p:cNvSpPr txBox="1"/>
          <p:nvPr/>
        </p:nvSpPr>
        <p:spPr>
          <a:xfrm>
            <a:off x="2248658" y="1281310"/>
            <a:ext cx="710452" cy="461665"/>
          </a:xfrm>
          <a:prstGeom prst="rect">
            <a:avLst/>
          </a:prstGeom>
          <a:noFill/>
        </p:spPr>
        <p:txBody>
          <a:bodyPr wrap="none" rtlCol="0">
            <a:spAutoFit/>
          </a:bodyPr>
          <a:lstStyle/>
          <a:p>
            <a:pPr algn="ctr"/>
            <a:r>
              <a:rPr lang="en-US" sz="2400" noProof="0" dirty="0"/>
              <a:t>Pest</a:t>
            </a:r>
          </a:p>
        </p:txBody>
      </p:sp>
      <p:sp>
        <p:nvSpPr>
          <p:cNvPr id="6" name="ZoneTexte 5">
            <a:extLst>
              <a:ext uri="{FF2B5EF4-FFF2-40B4-BE49-F238E27FC236}">
                <a16:creationId xmlns:a16="http://schemas.microsoft.com/office/drawing/2014/main" id="{41FAA2E9-FD96-F99E-C15C-F2C40B52B2E1}"/>
              </a:ext>
            </a:extLst>
          </p:cNvPr>
          <p:cNvSpPr txBox="1"/>
          <p:nvPr/>
        </p:nvSpPr>
        <p:spPr>
          <a:xfrm>
            <a:off x="5697636" y="2281287"/>
            <a:ext cx="996683" cy="461665"/>
          </a:xfrm>
          <a:prstGeom prst="rect">
            <a:avLst/>
          </a:prstGeom>
          <a:noFill/>
        </p:spPr>
        <p:txBody>
          <a:bodyPr wrap="none" rtlCol="0">
            <a:spAutoFit/>
          </a:bodyPr>
          <a:lstStyle/>
          <a:p>
            <a:r>
              <a:rPr lang="en-US" sz="2400" noProof="0" dirty="0"/>
              <a:t>Vector</a:t>
            </a:r>
          </a:p>
        </p:txBody>
      </p:sp>
      <p:sp>
        <p:nvSpPr>
          <p:cNvPr id="7" name="ZoneTexte 6">
            <a:extLst>
              <a:ext uri="{FF2B5EF4-FFF2-40B4-BE49-F238E27FC236}">
                <a16:creationId xmlns:a16="http://schemas.microsoft.com/office/drawing/2014/main" id="{6BD0FC73-E524-A3FD-7D34-0F703F0210A4}"/>
              </a:ext>
            </a:extLst>
          </p:cNvPr>
          <p:cNvSpPr txBox="1"/>
          <p:nvPr/>
        </p:nvSpPr>
        <p:spPr>
          <a:xfrm>
            <a:off x="9319090" y="3381202"/>
            <a:ext cx="1048685" cy="461665"/>
          </a:xfrm>
          <a:prstGeom prst="rect">
            <a:avLst/>
          </a:prstGeom>
          <a:noFill/>
        </p:spPr>
        <p:txBody>
          <a:bodyPr wrap="none" rtlCol="0">
            <a:spAutoFit/>
          </a:bodyPr>
          <a:lstStyle/>
          <a:p>
            <a:r>
              <a:rPr lang="en-US" sz="2400" noProof="0" dirty="0"/>
              <a:t>Impact</a:t>
            </a:r>
          </a:p>
        </p:txBody>
      </p:sp>
      <p:pic>
        <p:nvPicPr>
          <p:cNvPr id="5" name="Picture 4" descr="(A) Spodoptera frugiperda larvae (5th instar), with examples of leaf feeding (B) and maize ear damage (C) caused by this species (Photo credits: A.S. Botha; H. du Plessis).">
            <a:extLst>
              <a:ext uri="{FF2B5EF4-FFF2-40B4-BE49-F238E27FC236}">
                <a16:creationId xmlns:a16="http://schemas.microsoft.com/office/drawing/2014/main" id="{9B106B0C-4C74-181E-1900-C3E91226A2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574" b="48720"/>
          <a:stretch/>
        </p:blipFill>
        <p:spPr bwMode="auto">
          <a:xfrm>
            <a:off x="1228374" y="1842687"/>
            <a:ext cx="2751020" cy="24027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0A3F7B24-338B-81A5-4580-7C3D2D8B62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956" y="2776794"/>
            <a:ext cx="2802848" cy="1796371"/>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Fall Armyworms Falling into Some Midwest Fields">
            <a:extLst>
              <a:ext uri="{FF2B5EF4-FFF2-40B4-BE49-F238E27FC236}">
                <a16:creationId xmlns:a16="http://schemas.microsoft.com/office/drawing/2014/main" id="{2F011F42-62E3-74CD-6E2D-1701B3403D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6336" y="3948345"/>
            <a:ext cx="2983404" cy="2566369"/>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What is wind? | Royal Meteorological ...">
            <a:extLst>
              <a:ext uri="{FF2B5EF4-FFF2-40B4-BE49-F238E27FC236}">
                <a16:creationId xmlns:a16="http://schemas.microsoft.com/office/drawing/2014/main" id="{1B4FC2F9-D8D8-9091-E530-E76FEF7CC3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0956" y="4718343"/>
            <a:ext cx="2802848" cy="181833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360E9434-465C-F24F-F461-0AE8EC8A38EA}"/>
              </a:ext>
            </a:extLst>
          </p:cNvPr>
          <p:cNvSpPr txBox="1"/>
          <p:nvPr/>
        </p:nvSpPr>
        <p:spPr>
          <a:xfrm>
            <a:off x="1110384" y="4677828"/>
            <a:ext cx="3233015" cy="1446550"/>
          </a:xfrm>
          <a:prstGeom prst="rect">
            <a:avLst/>
          </a:prstGeom>
          <a:noFill/>
        </p:spPr>
        <p:txBody>
          <a:bodyPr wrap="square">
            <a:spAutoFit/>
          </a:bodyPr>
          <a:lstStyle/>
          <a:p>
            <a:pPr>
              <a:tabLst>
                <a:tab pos="614363" algn="l"/>
              </a:tabLst>
            </a:pPr>
            <a:r>
              <a:rPr lang="en-US" sz="2200" noProof="1"/>
              <a:t>A migratory pest invading recently Asia and Africa, and detected in south-eastern Europe since 2023</a:t>
            </a:r>
          </a:p>
        </p:txBody>
      </p:sp>
    </p:spTree>
    <p:extLst>
      <p:ext uri="{BB962C8B-B14F-4D97-AF65-F5344CB8AC3E}">
        <p14:creationId xmlns:p14="http://schemas.microsoft.com/office/powerpoint/2010/main" val="1174790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995824-90ED-0D5D-093E-44B1D8FD66D2}"/>
              </a:ext>
            </a:extLst>
          </p:cNvPr>
          <p:cNvSpPr>
            <a:spLocks noGrp="1"/>
          </p:cNvSpPr>
          <p:nvPr>
            <p:ph type="title"/>
          </p:nvPr>
        </p:nvSpPr>
        <p:spPr>
          <a:xfrm>
            <a:off x="838200" y="137228"/>
            <a:ext cx="10515600" cy="729934"/>
          </a:xfrm>
        </p:spPr>
        <p:txBody>
          <a:bodyPr>
            <a:normAutofit/>
          </a:bodyPr>
          <a:lstStyle/>
          <a:p>
            <a:r>
              <a:rPr lang="en-US" sz="3400" dirty="0">
                <a:solidFill>
                  <a:srgbClr val="00A8AC"/>
                </a:solidFill>
              </a:rPr>
              <a:t>What’s going on in the troposphere?</a:t>
            </a:r>
          </a:p>
        </p:txBody>
      </p:sp>
      <p:pic>
        <p:nvPicPr>
          <p:cNvPr id="6" name="Image 5">
            <a:extLst>
              <a:ext uri="{FF2B5EF4-FFF2-40B4-BE49-F238E27FC236}">
                <a16:creationId xmlns:a16="http://schemas.microsoft.com/office/drawing/2014/main" id="{98EAC708-96FD-9BCE-13DC-B025887FF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623839"/>
            <a:ext cx="2922104" cy="3211600"/>
          </a:xfrm>
          <a:prstGeom prst="rect">
            <a:avLst/>
          </a:prstGeom>
        </p:spPr>
      </p:pic>
      <p:pic>
        <p:nvPicPr>
          <p:cNvPr id="8" name="Image 7">
            <a:extLst>
              <a:ext uri="{FF2B5EF4-FFF2-40B4-BE49-F238E27FC236}">
                <a16:creationId xmlns:a16="http://schemas.microsoft.com/office/drawing/2014/main" id="{6757B805-5C9C-EDC6-B6A6-7C1CE105A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872" y="1633429"/>
            <a:ext cx="3974290" cy="1811069"/>
          </a:xfrm>
          <a:prstGeom prst="rect">
            <a:avLst/>
          </a:prstGeom>
        </p:spPr>
      </p:pic>
      <p:pic>
        <p:nvPicPr>
          <p:cNvPr id="10" name="Image 9">
            <a:extLst>
              <a:ext uri="{FF2B5EF4-FFF2-40B4-BE49-F238E27FC236}">
                <a16:creationId xmlns:a16="http://schemas.microsoft.com/office/drawing/2014/main" id="{999E2753-152E-03A1-5E80-E8D6B4677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8577" y="3691741"/>
            <a:ext cx="5444050" cy="2941222"/>
          </a:xfrm>
          <a:prstGeom prst="rect">
            <a:avLst/>
          </a:prstGeom>
        </p:spPr>
      </p:pic>
      <p:pic>
        <p:nvPicPr>
          <p:cNvPr id="3074" name="Picture 2" descr="Details are in the caption following the image">
            <a:extLst>
              <a:ext uri="{FF2B5EF4-FFF2-40B4-BE49-F238E27FC236}">
                <a16:creationId xmlns:a16="http://schemas.microsoft.com/office/drawing/2014/main" id="{8FD91687-CC69-AE35-24D8-09A0BFB03D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8699" y="1617931"/>
            <a:ext cx="3456494" cy="495199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Troposphere &amp; Tropopause">
            <a:extLst>
              <a:ext uri="{FF2B5EF4-FFF2-40B4-BE49-F238E27FC236}">
                <a16:creationId xmlns:a16="http://schemas.microsoft.com/office/drawing/2014/main" id="{B58B42B2-09B2-43FE-C93D-ED7DECE99E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06" y="960150"/>
            <a:ext cx="4389067" cy="24688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74DFEB6-E553-7753-18A3-BE20E3935CBE}"/>
              </a:ext>
            </a:extLst>
          </p:cNvPr>
          <p:cNvSpPr txBox="1">
            <a:spLocks/>
          </p:cNvSpPr>
          <p:nvPr/>
        </p:nvSpPr>
        <p:spPr>
          <a:xfrm>
            <a:off x="4816931" y="960150"/>
            <a:ext cx="7375069" cy="72993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lang="en-US" dirty="0">
                <a:solidFill>
                  <a:sysClr val="windowText" lastClr="000000"/>
                </a:solidFill>
                <a:latin typeface="Calibri" panose="020F0502020204030204"/>
              </a:rPr>
              <a:t>Plenty of particles and small organisms circulate in the troposphere</a:t>
            </a:r>
            <a:endParaRPr kumimoji="0" lang="en-US" sz="280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94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DFB1C-530C-253A-49CC-2A866F78EB83}"/>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FD42C6A6-0E38-B0BA-B111-F427B4003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243" y="1049199"/>
            <a:ext cx="8461513" cy="4759601"/>
          </a:xfrm>
          <a:prstGeom prst="rect">
            <a:avLst/>
          </a:prstGeom>
        </p:spPr>
      </p:pic>
      <p:sp>
        <p:nvSpPr>
          <p:cNvPr id="9" name="ZoneTexte 8">
            <a:extLst>
              <a:ext uri="{FF2B5EF4-FFF2-40B4-BE49-F238E27FC236}">
                <a16:creationId xmlns:a16="http://schemas.microsoft.com/office/drawing/2014/main" id="{919C1C38-6D3E-DDEC-FBA1-0C559ADBB249}"/>
              </a:ext>
            </a:extLst>
          </p:cNvPr>
          <p:cNvSpPr txBox="1"/>
          <p:nvPr/>
        </p:nvSpPr>
        <p:spPr>
          <a:xfrm>
            <a:off x="1338968" y="6029288"/>
            <a:ext cx="9514062" cy="523220"/>
          </a:xfrm>
          <a:prstGeom prst="rect">
            <a:avLst/>
          </a:prstGeom>
          <a:noFill/>
        </p:spPr>
        <p:txBody>
          <a:bodyPr wrap="square">
            <a:spAutoFit/>
          </a:bodyPr>
          <a:lstStyle/>
          <a:p>
            <a:pPr algn="ctr"/>
            <a:r>
              <a:rPr lang="en-US" sz="2800" b="1" dirty="0">
                <a:solidFill>
                  <a:srgbClr val="FF0000"/>
                </a:solidFill>
                <a:latin typeface="Calibri" panose="020F0502020204030204"/>
              </a:rPr>
              <a:t>From possible dispersal events to dispersal probabilities</a:t>
            </a:r>
            <a:endParaRPr lang="en-US" sz="2800" dirty="0">
              <a:solidFill>
                <a:srgbClr val="FF0000"/>
              </a:solidFill>
            </a:endParaRPr>
          </a:p>
        </p:txBody>
      </p:sp>
      <p:sp>
        <p:nvSpPr>
          <p:cNvPr id="4" name="Titre 1">
            <a:extLst>
              <a:ext uri="{FF2B5EF4-FFF2-40B4-BE49-F238E27FC236}">
                <a16:creationId xmlns:a16="http://schemas.microsoft.com/office/drawing/2014/main" id="{260B61C9-9CE5-5266-EACF-8EB8B7D71ACF}"/>
              </a:ext>
            </a:extLst>
          </p:cNvPr>
          <p:cNvSpPr>
            <a:spLocks noGrp="1"/>
          </p:cNvSpPr>
          <p:nvPr>
            <p:ph type="title"/>
          </p:nvPr>
        </p:nvSpPr>
        <p:spPr>
          <a:xfrm>
            <a:off x="838200" y="214718"/>
            <a:ext cx="10515600" cy="729934"/>
          </a:xfrm>
        </p:spPr>
        <p:txBody>
          <a:bodyPr>
            <a:normAutofit/>
          </a:bodyPr>
          <a:lstStyle/>
          <a:p>
            <a:r>
              <a:rPr lang="en-US" sz="3400" dirty="0">
                <a:solidFill>
                  <a:srgbClr val="00A8AC"/>
                </a:solidFill>
              </a:rPr>
              <a:t>Tropospheric networks</a:t>
            </a:r>
          </a:p>
        </p:txBody>
      </p:sp>
    </p:spTree>
    <p:extLst>
      <p:ext uri="{BB962C8B-B14F-4D97-AF65-F5344CB8AC3E}">
        <p14:creationId xmlns:p14="http://schemas.microsoft.com/office/powerpoint/2010/main" val="3102003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995824-90ED-0D5D-093E-44B1D8FD66D2}"/>
              </a:ext>
            </a:extLst>
          </p:cNvPr>
          <p:cNvSpPr>
            <a:spLocks noGrp="1"/>
          </p:cNvSpPr>
          <p:nvPr>
            <p:ph type="title"/>
          </p:nvPr>
        </p:nvSpPr>
        <p:spPr>
          <a:xfrm>
            <a:off x="838200" y="365126"/>
            <a:ext cx="10515600" cy="662782"/>
          </a:xfrm>
        </p:spPr>
        <p:txBody>
          <a:bodyPr>
            <a:noAutofit/>
          </a:bodyPr>
          <a:lstStyle/>
          <a:p>
            <a:r>
              <a:rPr lang="en-US" sz="3400" dirty="0">
                <a:solidFill>
                  <a:srgbClr val="00A8AC"/>
                </a:solidFill>
              </a:rPr>
              <a:t>Weighted oriented contact networks</a:t>
            </a:r>
          </a:p>
        </p:txBody>
      </p:sp>
      <p:pic>
        <p:nvPicPr>
          <p:cNvPr id="3" name="Image 2">
            <a:extLst>
              <a:ext uri="{FF2B5EF4-FFF2-40B4-BE49-F238E27FC236}">
                <a16:creationId xmlns:a16="http://schemas.microsoft.com/office/drawing/2014/main" id="{B6C6AAB0-6ACC-8AA7-5633-C9BBF3C4D1AE}"/>
              </a:ext>
            </a:extLst>
          </p:cNvPr>
          <p:cNvPicPr>
            <a:picLocks noChangeAspect="1"/>
          </p:cNvPicPr>
          <p:nvPr/>
        </p:nvPicPr>
        <p:blipFill>
          <a:blip r:embed="rId3"/>
          <a:stretch>
            <a:fillRect/>
          </a:stretch>
        </p:blipFill>
        <p:spPr>
          <a:xfrm>
            <a:off x="546241" y="1558267"/>
            <a:ext cx="11099518" cy="3349357"/>
          </a:xfrm>
          <a:prstGeom prst="rect">
            <a:avLst/>
          </a:prstGeom>
        </p:spPr>
      </p:pic>
      <p:sp>
        <p:nvSpPr>
          <p:cNvPr id="4" name="Content Placeholder 2">
            <a:extLst>
              <a:ext uri="{FF2B5EF4-FFF2-40B4-BE49-F238E27FC236}">
                <a16:creationId xmlns:a16="http://schemas.microsoft.com/office/drawing/2014/main" id="{6855BECD-7437-A836-2DEA-B012EC3268E5}"/>
              </a:ext>
            </a:extLst>
          </p:cNvPr>
          <p:cNvSpPr txBox="1">
            <a:spLocks/>
          </p:cNvSpPr>
          <p:nvPr/>
        </p:nvSpPr>
        <p:spPr>
          <a:xfrm>
            <a:off x="1782417" y="5437984"/>
            <a:ext cx="9571383" cy="1325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lang="en-US" sz="2600" dirty="0">
                <a:solidFill>
                  <a:sysClr val="windowText" lastClr="000000"/>
                </a:solidFill>
                <a:latin typeface="Calibri" panose="020F0502020204030204"/>
              </a:rPr>
              <a:t>Non-stationary dispersal: When dispersal characteristics depend on the location of the source of dispersing entities</a:t>
            </a:r>
            <a:endParaRPr kumimoji="0" lang="en-US" sz="260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850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D9814EF-1376-67CD-CC88-0B34BB33F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3021" y="2440290"/>
            <a:ext cx="4579645" cy="2544247"/>
          </a:xfrm>
          <a:prstGeom prst="rect">
            <a:avLst/>
          </a:prstGeom>
        </p:spPr>
      </p:pic>
      <p:sp>
        <p:nvSpPr>
          <p:cNvPr id="2" name="Titre 1">
            <a:extLst>
              <a:ext uri="{FF2B5EF4-FFF2-40B4-BE49-F238E27FC236}">
                <a16:creationId xmlns:a16="http://schemas.microsoft.com/office/drawing/2014/main" id="{FF995824-90ED-0D5D-093E-44B1D8FD66D2}"/>
              </a:ext>
            </a:extLst>
          </p:cNvPr>
          <p:cNvSpPr>
            <a:spLocks noGrp="1"/>
          </p:cNvSpPr>
          <p:nvPr>
            <p:ph type="title"/>
          </p:nvPr>
        </p:nvSpPr>
        <p:spPr>
          <a:xfrm>
            <a:off x="838200" y="112898"/>
            <a:ext cx="11592339" cy="1325563"/>
          </a:xfrm>
        </p:spPr>
        <p:txBody>
          <a:bodyPr>
            <a:noAutofit/>
          </a:bodyPr>
          <a:lstStyle/>
          <a:p>
            <a:r>
              <a:rPr lang="en-US" sz="3400" i="0" u="none" strike="noStrike" dirty="0">
                <a:solidFill>
                  <a:srgbClr val="00A8AC"/>
                </a:solidFill>
                <a:effectLst/>
              </a:rPr>
              <a:t>Handling non-stationary dispersal with networks</a:t>
            </a:r>
            <a:endParaRPr lang="en-US" sz="3400" dirty="0">
              <a:solidFill>
                <a:srgbClr val="00A8AC"/>
              </a:solidFill>
            </a:endParaRPr>
          </a:p>
        </p:txBody>
      </p:sp>
      <p:pic>
        <p:nvPicPr>
          <p:cNvPr id="7" name="Image 6">
            <a:extLst>
              <a:ext uri="{FF2B5EF4-FFF2-40B4-BE49-F238E27FC236}">
                <a16:creationId xmlns:a16="http://schemas.microsoft.com/office/drawing/2014/main" id="{73E534F2-E277-FD32-5201-9289B683140F}"/>
              </a:ext>
            </a:extLst>
          </p:cNvPr>
          <p:cNvPicPr>
            <a:picLocks noChangeAspect="1"/>
          </p:cNvPicPr>
          <p:nvPr/>
        </p:nvPicPr>
        <p:blipFill rotWithShape="1">
          <a:blip r:embed="rId4"/>
          <a:srcRect l="2222" t="1596" r="1857" b="1031"/>
          <a:stretch/>
        </p:blipFill>
        <p:spPr>
          <a:xfrm>
            <a:off x="4857165" y="2622419"/>
            <a:ext cx="2986106" cy="1918961"/>
          </a:xfrm>
          <a:prstGeom prst="rect">
            <a:avLst/>
          </a:prstGeom>
        </p:spPr>
      </p:pic>
      <p:pic>
        <p:nvPicPr>
          <p:cNvPr id="8" name="Image 7">
            <a:extLst>
              <a:ext uri="{FF2B5EF4-FFF2-40B4-BE49-F238E27FC236}">
                <a16:creationId xmlns:a16="http://schemas.microsoft.com/office/drawing/2014/main" id="{5AB154A4-F27C-CFBD-89C4-34D303B677FC}"/>
              </a:ext>
            </a:extLst>
          </p:cNvPr>
          <p:cNvPicPr>
            <a:picLocks noChangeAspect="1"/>
          </p:cNvPicPr>
          <p:nvPr/>
        </p:nvPicPr>
        <p:blipFill>
          <a:blip r:embed="rId5"/>
          <a:stretch>
            <a:fillRect/>
          </a:stretch>
        </p:blipFill>
        <p:spPr>
          <a:xfrm>
            <a:off x="1528459" y="2563702"/>
            <a:ext cx="2946194" cy="2034277"/>
          </a:xfrm>
          <a:prstGeom prst="rect">
            <a:avLst/>
          </a:prstGeom>
        </p:spPr>
      </p:pic>
      <p:pic>
        <p:nvPicPr>
          <p:cNvPr id="9" name="Picture 2" descr="[screen shot]">
            <a:extLst>
              <a:ext uri="{FF2B5EF4-FFF2-40B4-BE49-F238E27FC236}">
                <a16:creationId xmlns:a16="http://schemas.microsoft.com/office/drawing/2014/main" id="{931F5529-AB6C-CA04-77B9-11E286A617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1184" y="4730916"/>
            <a:ext cx="2022616" cy="202261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C17BDFD3-9DD2-ABAC-3156-E790A6A1963D}"/>
              </a:ext>
            </a:extLst>
          </p:cNvPr>
          <p:cNvSpPr txBox="1">
            <a:spLocks/>
          </p:cNvSpPr>
          <p:nvPr/>
        </p:nvSpPr>
        <p:spPr>
          <a:xfrm>
            <a:off x="838200" y="1298091"/>
            <a:ext cx="11188485" cy="530418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ysClr val="windowText" lastClr="000000"/>
                </a:solidFill>
                <a:latin typeface="Calibri" panose="020F0502020204030204"/>
              </a:rPr>
              <a:t>Dispersal can be represented by the </a:t>
            </a:r>
            <a:r>
              <a:rPr lang="en-US" dirty="0">
                <a:solidFill>
                  <a:srgbClr val="FF0000"/>
                </a:solidFill>
                <a:latin typeface="Calibri" panose="020F0502020204030204"/>
              </a:rPr>
              <a:t>probability distribution function of the “arrival location” of an organism emitted and departing from a “source location”</a:t>
            </a:r>
          </a:p>
          <a:p>
            <a:pPr>
              <a:defRPr/>
            </a:pPr>
            <a:r>
              <a:rPr lang="en-US" dirty="0">
                <a:solidFill>
                  <a:sysClr val="windowText" lastClr="000000"/>
                </a:solidFill>
                <a:latin typeface="Calibri" panose="020F0502020204030204"/>
              </a:rPr>
              <a:t>Location is conceptual: geographic site, grid cell, moving host…</a:t>
            </a:r>
          </a:p>
          <a:p>
            <a:pPr>
              <a:defRPr/>
            </a:pPr>
            <a:endParaRPr kumimoji="0" lang="en-US" sz="2800" i="0" u="none" strike="noStrike" kern="1200" cap="none" spc="0" normalizeH="0" baseline="0" noProof="0" dirty="0">
              <a:ln>
                <a:noFill/>
              </a:ln>
              <a:solidFill>
                <a:sysClr val="windowText" lastClr="000000"/>
              </a:solidFill>
              <a:effectLst/>
              <a:uLnTx/>
              <a:uFillTx/>
              <a:latin typeface="Calibri" panose="020F0502020204030204"/>
            </a:endParaRPr>
          </a:p>
          <a:p>
            <a:pPr>
              <a:defRPr/>
            </a:pPr>
            <a:endParaRPr lang="en-US" dirty="0">
              <a:solidFill>
                <a:sysClr val="windowText" lastClr="000000"/>
              </a:solidFill>
              <a:latin typeface="Calibri" panose="020F0502020204030204"/>
            </a:endParaRPr>
          </a:p>
          <a:p>
            <a:pPr marL="0" indent="0">
              <a:buNone/>
              <a:defRPr/>
            </a:pPr>
            <a:endParaRPr lang="en-US" noProof="0" dirty="0">
              <a:solidFill>
                <a:sysClr val="windowText" lastClr="000000"/>
              </a:solidFill>
              <a:latin typeface="Calibri" panose="020F0502020204030204"/>
            </a:endParaRPr>
          </a:p>
          <a:p>
            <a:pPr marL="0" indent="0">
              <a:buNone/>
              <a:defRPr/>
            </a:pPr>
            <a:endParaRPr kumimoji="0" lang="en-US" sz="2800" i="0" u="none" strike="noStrike" kern="1200" cap="none" spc="0" normalizeH="0" baseline="0" noProof="0" dirty="0">
              <a:ln>
                <a:noFill/>
              </a:ln>
              <a:solidFill>
                <a:sysClr val="windowText" lastClr="000000"/>
              </a:solidFill>
              <a:effectLst/>
              <a:uLnTx/>
              <a:uFillTx/>
              <a:latin typeface="Calibri" panose="020F0502020204030204"/>
            </a:endParaRPr>
          </a:p>
          <a:p>
            <a:pPr>
              <a:defRPr/>
            </a:pPr>
            <a:endParaRPr lang="en-US" dirty="0">
              <a:solidFill>
                <a:sysClr val="windowText" lastClr="000000"/>
              </a:solidFill>
              <a:latin typeface="Calibri" panose="020F0502020204030204"/>
            </a:endParaRPr>
          </a:p>
          <a:p>
            <a:pPr>
              <a:defRPr/>
            </a:pPr>
            <a:endParaRPr lang="en-US" dirty="0">
              <a:solidFill>
                <a:sysClr val="windowText" lastClr="000000"/>
              </a:solidFill>
              <a:latin typeface="Calibri" panose="020F0502020204030204"/>
            </a:endParaRPr>
          </a:p>
          <a:p>
            <a:pPr>
              <a:defRPr/>
            </a:pPr>
            <a:r>
              <a:rPr lang="en-US" dirty="0">
                <a:solidFill>
                  <a:sysClr val="windowText" lastClr="000000"/>
                </a:solidFill>
                <a:latin typeface="Calibri" panose="020F0502020204030204"/>
              </a:rPr>
              <a:t>Network formalism accommodates with such “conceptual </a:t>
            </a:r>
            <a:br>
              <a:rPr lang="en-US" dirty="0">
                <a:solidFill>
                  <a:sysClr val="windowText" lastClr="000000"/>
                </a:solidFill>
                <a:latin typeface="Calibri" panose="020F0502020204030204"/>
              </a:rPr>
            </a:br>
            <a:r>
              <a:rPr lang="en-US" dirty="0">
                <a:solidFill>
                  <a:sysClr val="windowText" lastClr="000000"/>
                </a:solidFill>
                <a:latin typeface="Calibri" panose="020F0502020204030204"/>
              </a:rPr>
              <a:t>locations” and “non-stationary dispersal” via the versatile </a:t>
            </a:r>
            <a:br>
              <a:rPr lang="en-US" dirty="0">
                <a:solidFill>
                  <a:sysClr val="windowText" lastClr="000000"/>
                </a:solidFill>
                <a:latin typeface="Calibri" panose="020F0502020204030204"/>
              </a:rPr>
            </a:br>
            <a:r>
              <a:rPr lang="en-US" dirty="0">
                <a:solidFill>
                  <a:sysClr val="windowText" lastClr="000000"/>
                </a:solidFill>
                <a:latin typeface="Calibri" panose="020F0502020204030204"/>
              </a:rPr>
              <a:t>definitions of nodes and edges</a:t>
            </a:r>
          </a:p>
        </p:txBody>
      </p:sp>
    </p:spTree>
    <p:extLst>
      <p:ext uri="{BB962C8B-B14F-4D97-AF65-F5344CB8AC3E}">
        <p14:creationId xmlns:p14="http://schemas.microsoft.com/office/powerpoint/2010/main" val="252885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CC93BB2-36D1-DF67-2AE4-5F3DFD9730A0}"/>
              </a:ext>
            </a:extLst>
          </p:cNvPr>
          <p:cNvSpPr txBox="1"/>
          <p:nvPr/>
        </p:nvSpPr>
        <p:spPr>
          <a:xfrm>
            <a:off x="5993606" y="6333692"/>
            <a:ext cx="6100762" cy="430887"/>
          </a:xfrm>
          <a:prstGeom prst="rect">
            <a:avLst/>
          </a:prstGeom>
          <a:noFill/>
        </p:spPr>
        <p:txBody>
          <a:bodyPr wrap="square">
            <a:spAutoFit/>
          </a:bodyPr>
          <a:lstStyle/>
          <a:p>
            <a:pPr algn="r"/>
            <a:r>
              <a:rPr lang="en-US" sz="2200" dirty="0">
                <a:solidFill>
                  <a:schemeClr val="bg1">
                    <a:lumMod val="50000"/>
                  </a:schemeClr>
                </a:solidFill>
              </a:rPr>
              <a:t>Richard et al. (2023)</a:t>
            </a:r>
          </a:p>
        </p:txBody>
      </p:sp>
      <p:pic>
        <p:nvPicPr>
          <p:cNvPr id="6" name="Image 5">
            <a:extLst>
              <a:ext uri="{FF2B5EF4-FFF2-40B4-BE49-F238E27FC236}">
                <a16:creationId xmlns:a16="http://schemas.microsoft.com/office/drawing/2014/main" id="{6E50C266-D942-2EF0-5166-677B24AC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8284" y="1304483"/>
            <a:ext cx="8163460" cy="4591946"/>
          </a:xfrm>
          <a:prstGeom prst="rect">
            <a:avLst/>
          </a:prstGeom>
        </p:spPr>
      </p:pic>
      <p:sp>
        <p:nvSpPr>
          <p:cNvPr id="7" name="Ellipse 6">
            <a:extLst>
              <a:ext uri="{FF2B5EF4-FFF2-40B4-BE49-F238E27FC236}">
                <a16:creationId xmlns:a16="http://schemas.microsoft.com/office/drawing/2014/main" id="{BF21D420-ED03-EBDB-00F2-AD4AFA2E2849}"/>
              </a:ext>
            </a:extLst>
          </p:cNvPr>
          <p:cNvSpPr/>
          <p:nvPr/>
        </p:nvSpPr>
        <p:spPr>
          <a:xfrm>
            <a:off x="4989977" y="3600456"/>
            <a:ext cx="1051582" cy="848507"/>
          </a:xfrm>
          <a:prstGeom prst="ellipse">
            <a:avLst/>
          </a:prstGeom>
          <a:noFill/>
          <a:ln w="85725">
            <a:solidFill>
              <a:srgbClr val="05A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llipse 7">
            <a:extLst>
              <a:ext uri="{FF2B5EF4-FFF2-40B4-BE49-F238E27FC236}">
                <a16:creationId xmlns:a16="http://schemas.microsoft.com/office/drawing/2014/main" id="{E5477F48-92AA-20D4-2A20-0EBD79A60428}"/>
              </a:ext>
            </a:extLst>
          </p:cNvPr>
          <p:cNvSpPr/>
          <p:nvPr/>
        </p:nvSpPr>
        <p:spPr>
          <a:xfrm>
            <a:off x="3108284" y="2432712"/>
            <a:ext cx="1881693" cy="1010582"/>
          </a:xfrm>
          <a:prstGeom prst="ellipse">
            <a:avLst/>
          </a:prstGeom>
          <a:noFill/>
          <a:ln w="85725">
            <a:solidFill>
              <a:srgbClr val="05A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descr="Tropolink">
            <a:extLst>
              <a:ext uri="{FF2B5EF4-FFF2-40B4-BE49-F238E27FC236}">
                <a16:creationId xmlns:a16="http://schemas.microsoft.com/office/drawing/2014/main" id="{FA269340-48DB-B4C1-146F-57F83D04B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58" y="-31759"/>
            <a:ext cx="2418824" cy="1118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YSPLIT模型介绍 - 知乎">
            <a:extLst>
              <a:ext uri="{FF2B5EF4-FFF2-40B4-BE49-F238E27FC236}">
                <a16:creationId xmlns:a16="http://schemas.microsoft.com/office/drawing/2014/main" id="{F7666AEC-E234-B907-3DE5-DC201ACC45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8" t="7935" r="3281" b="11153"/>
          <a:stretch/>
        </p:blipFill>
        <p:spPr bwMode="auto">
          <a:xfrm>
            <a:off x="5131254" y="3765405"/>
            <a:ext cx="769027" cy="35661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CAD11575-81E9-75B5-7621-A823DF707157}"/>
              </a:ext>
            </a:extLst>
          </p:cNvPr>
          <p:cNvSpPr txBox="1"/>
          <p:nvPr/>
        </p:nvSpPr>
        <p:spPr>
          <a:xfrm>
            <a:off x="224065" y="6395247"/>
            <a:ext cx="6100762" cy="369332"/>
          </a:xfrm>
          <a:prstGeom prst="rect">
            <a:avLst/>
          </a:prstGeom>
          <a:noFill/>
        </p:spPr>
        <p:txBody>
          <a:bodyPr wrap="square">
            <a:spAutoFit/>
          </a:bodyPr>
          <a:lstStyle/>
          <a:p>
            <a:r>
              <a:rPr lang="en-US" dirty="0">
                <a:hlinkClick r:id="rId5"/>
              </a:rPr>
              <a:t>https://tropolink.fr/</a:t>
            </a:r>
            <a:endParaRPr lang="en-US" dirty="0"/>
          </a:p>
        </p:txBody>
      </p:sp>
      <p:sp>
        <p:nvSpPr>
          <p:cNvPr id="3" name="Titre 1">
            <a:extLst>
              <a:ext uri="{FF2B5EF4-FFF2-40B4-BE49-F238E27FC236}">
                <a16:creationId xmlns:a16="http://schemas.microsoft.com/office/drawing/2014/main" id="{2F4FA893-1D21-B513-1764-6B4FE6141D77}"/>
              </a:ext>
            </a:extLst>
          </p:cNvPr>
          <p:cNvSpPr txBox="1">
            <a:spLocks/>
          </p:cNvSpPr>
          <p:nvPr/>
        </p:nvSpPr>
        <p:spPr bwMode="auto">
          <a:xfrm>
            <a:off x="3223682" y="200480"/>
            <a:ext cx="8870686" cy="7299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solidFill>
                  <a:srgbClr val="00A8AC"/>
                </a:solidFill>
              </a:rPr>
              <a:t>: A webapp for generating tropospheric networks</a:t>
            </a:r>
          </a:p>
        </p:txBody>
      </p:sp>
      <p:pic>
        <p:nvPicPr>
          <p:cNvPr id="2" name="Image 1">
            <a:extLst>
              <a:ext uri="{FF2B5EF4-FFF2-40B4-BE49-F238E27FC236}">
                <a16:creationId xmlns:a16="http://schemas.microsoft.com/office/drawing/2014/main" id="{60A4D1F0-71FE-754F-0D9B-7E94524876AB}"/>
              </a:ext>
            </a:extLst>
          </p:cNvPr>
          <p:cNvPicPr>
            <a:picLocks noChangeAspect="1"/>
          </p:cNvPicPr>
          <p:nvPr/>
        </p:nvPicPr>
        <p:blipFill>
          <a:blip r:embed="rId6"/>
          <a:stretch>
            <a:fillRect/>
          </a:stretch>
        </p:blipFill>
        <p:spPr>
          <a:xfrm>
            <a:off x="309905" y="4448963"/>
            <a:ext cx="1556646" cy="1562759"/>
          </a:xfrm>
          <a:prstGeom prst="rect">
            <a:avLst/>
          </a:prstGeom>
        </p:spPr>
      </p:pic>
    </p:spTree>
    <p:extLst>
      <p:ext uri="{BB962C8B-B14F-4D97-AF65-F5344CB8AC3E}">
        <p14:creationId xmlns:p14="http://schemas.microsoft.com/office/powerpoint/2010/main" val="187537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38F557E-3E85-3357-448E-1D4DC023B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58" y="1086947"/>
            <a:ext cx="10962861" cy="5405299"/>
          </a:xfrm>
          <a:prstGeom prst="rect">
            <a:avLst/>
          </a:prstGeom>
          <a:effectLst>
            <a:outerShdw blurRad="50800" dist="38100" dir="18900000" algn="bl" rotWithShape="0">
              <a:prstClr val="black">
                <a:alpha val="40000"/>
              </a:prstClr>
            </a:outerShdw>
          </a:effectLst>
        </p:spPr>
      </p:pic>
      <p:pic>
        <p:nvPicPr>
          <p:cNvPr id="6" name="Picture 2" descr="Tropolink">
            <a:extLst>
              <a:ext uri="{FF2B5EF4-FFF2-40B4-BE49-F238E27FC236}">
                <a16:creationId xmlns:a16="http://schemas.microsoft.com/office/drawing/2014/main" id="{AB361792-9403-DA36-7DA7-92842CE39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58" y="-31759"/>
            <a:ext cx="2418824" cy="1118706"/>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a:extLst>
              <a:ext uri="{FF2B5EF4-FFF2-40B4-BE49-F238E27FC236}">
                <a16:creationId xmlns:a16="http://schemas.microsoft.com/office/drawing/2014/main" id="{CB00779A-7D90-41E2-2AE7-4284F5340633}"/>
              </a:ext>
            </a:extLst>
          </p:cNvPr>
          <p:cNvSpPr txBox="1">
            <a:spLocks/>
          </p:cNvSpPr>
          <p:nvPr/>
        </p:nvSpPr>
        <p:spPr bwMode="auto">
          <a:xfrm>
            <a:off x="3223682" y="200480"/>
            <a:ext cx="8870686" cy="7299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solidFill>
                  <a:srgbClr val="00A8AC"/>
                </a:solidFill>
              </a:rPr>
              <a:t>: A webapp for generating tropospheric networks</a:t>
            </a:r>
          </a:p>
        </p:txBody>
      </p:sp>
    </p:spTree>
    <p:extLst>
      <p:ext uri="{BB962C8B-B14F-4D97-AF65-F5344CB8AC3E}">
        <p14:creationId xmlns:p14="http://schemas.microsoft.com/office/powerpoint/2010/main" val="2819450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CE6E58D-08F2-E5C2-5377-B311917B8111}"/>
            </a:ext>
          </a:extLst>
        </p:cNvPr>
        <p:cNvGrpSpPr/>
        <p:nvPr/>
      </p:nvGrpSpPr>
      <p:grpSpPr bwMode="auto">
        <a:xfrm>
          <a:off x="0" y="0"/>
          <a:ext cx="0" cy="0"/>
          <a:chOff x="0" y="0"/>
          <a:chExt cx="0" cy="0"/>
        </a:xfrm>
      </p:grpSpPr>
      <p:sp>
        <p:nvSpPr>
          <p:cNvPr id="1380911327" name=" 1380911326">
            <a:extLst>
              <a:ext uri="{FF2B5EF4-FFF2-40B4-BE49-F238E27FC236}">
                <a16:creationId xmlns:a16="http://schemas.microsoft.com/office/drawing/2014/main" id="{A5CB89C2-1BD1-9333-1B06-AF5596CC299B}"/>
              </a:ext>
            </a:extLst>
          </p:cNvPr>
          <p:cNvSpPr/>
          <p:nvPr/>
        </p:nvSpPr>
        <p:spPr bwMode="auto">
          <a:xfrm>
            <a:off x="2426267" y="9076142"/>
            <a:ext cx="171986" cy="45720"/>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lang="en-US" dirty="0"/>
          </a:p>
        </p:txBody>
      </p:sp>
      <p:sp>
        <p:nvSpPr>
          <p:cNvPr id="1965590900" name=" 1965590899">
            <a:extLst>
              <a:ext uri="{FF2B5EF4-FFF2-40B4-BE49-F238E27FC236}">
                <a16:creationId xmlns:a16="http://schemas.microsoft.com/office/drawing/2014/main" id="{9EC01302-287C-CB33-D6CC-46604E37297B}"/>
              </a:ext>
            </a:extLst>
          </p:cNvPr>
          <p:cNvSpPr/>
          <p:nvPr/>
        </p:nvSpPr>
        <p:spPr bwMode="auto">
          <a:xfrm>
            <a:off x="17576730" y="6663785"/>
            <a:ext cx="196713" cy="225103"/>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lang="en-US" dirty="0"/>
          </a:p>
        </p:txBody>
      </p:sp>
      <p:sp>
        <p:nvSpPr>
          <p:cNvPr id="698089844" name=" 698089843">
            <a:extLst>
              <a:ext uri="{FF2B5EF4-FFF2-40B4-BE49-F238E27FC236}">
                <a16:creationId xmlns:a16="http://schemas.microsoft.com/office/drawing/2014/main" id="{DE02E9B6-F5FD-C9DE-418E-D330968CDF10}"/>
              </a:ext>
            </a:extLst>
          </p:cNvPr>
          <p:cNvSpPr/>
          <p:nvPr/>
        </p:nvSpPr>
        <p:spPr bwMode="auto">
          <a:xfrm>
            <a:off x="17017762" y="3673033"/>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lang="en-US" dirty="0"/>
          </a:p>
        </p:txBody>
      </p:sp>
      <p:sp>
        <p:nvSpPr>
          <p:cNvPr id="1286737515" name=" 1286737514">
            <a:extLst>
              <a:ext uri="{FF2B5EF4-FFF2-40B4-BE49-F238E27FC236}">
                <a16:creationId xmlns:a16="http://schemas.microsoft.com/office/drawing/2014/main" id="{2636BBB6-D434-0E1F-060E-DBFF93221CA2}"/>
              </a:ext>
            </a:extLst>
          </p:cNvPr>
          <p:cNvSpPr/>
          <p:nvPr/>
        </p:nvSpPr>
        <p:spPr bwMode="auto">
          <a:xfrm>
            <a:off x="15863859" y="3592685"/>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lang="en-US" dirty="0"/>
          </a:p>
        </p:txBody>
      </p:sp>
      <p:pic>
        <p:nvPicPr>
          <p:cNvPr id="2" name="Image 1">
            <a:extLst>
              <a:ext uri="{FF2B5EF4-FFF2-40B4-BE49-F238E27FC236}">
                <a16:creationId xmlns:a16="http://schemas.microsoft.com/office/drawing/2014/main" id="{5FC53060-FB78-D3A2-4F01-916EB757EEAD}"/>
              </a:ext>
            </a:extLst>
          </p:cNvPr>
          <p:cNvPicPr>
            <a:picLocks noChangeAspect="1"/>
          </p:cNvPicPr>
          <p:nvPr/>
        </p:nvPicPr>
        <p:blipFill>
          <a:blip r:embed="rId3"/>
          <a:stretch>
            <a:fillRect/>
          </a:stretch>
        </p:blipFill>
        <p:spPr>
          <a:xfrm>
            <a:off x="263309" y="773420"/>
            <a:ext cx="5774743" cy="1866584"/>
          </a:xfrm>
          <a:prstGeom prst="rect">
            <a:avLst/>
          </a:prstGeom>
          <a:ln>
            <a:solidFill>
              <a:schemeClr val="bg1">
                <a:lumMod val="65000"/>
              </a:schemeClr>
            </a:solidFill>
          </a:ln>
        </p:spPr>
      </p:pic>
      <p:pic>
        <p:nvPicPr>
          <p:cNvPr id="8" name="Image 7">
            <a:extLst>
              <a:ext uri="{FF2B5EF4-FFF2-40B4-BE49-F238E27FC236}">
                <a16:creationId xmlns:a16="http://schemas.microsoft.com/office/drawing/2014/main" id="{3DF7FB26-5890-BE92-0884-A0876C049E1E}"/>
              </a:ext>
            </a:extLst>
          </p:cNvPr>
          <p:cNvPicPr>
            <a:picLocks noChangeAspect="1"/>
          </p:cNvPicPr>
          <p:nvPr/>
        </p:nvPicPr>
        <p:blipFill>
          <a:blip r:embed="rId4"/>
          <a:stretch>
            <a:fillRect/>
          </a:stretch>
        </p:blipFill>
        <p:spPr>
          <a:xfrm>
            <a:off x="7349966" y="739185"/>
            <a:ext cx="4670685" cy="3477229"/>
          </a:xfrm>
          <a:prstGeom prst="rect">
            <a:avLst/>
          </a:prstGeom>
          <a:ln>
            <a:solidFill>
              <a:schemeClr val="bg1">
                <a:lumMod val="65000"/>
              </a:schemeClr>
            </a:solidFill>
          </a:ln>
        </p:spPr>
      </p:pic>
      <p:cxnSp>
        <p:nvCxnSpPr>
          <p:cNvPr id="11" name="Connecteur droit avec flèche 10">
            <a:extLst>
              <a:ext uri="{FF2B5EF4-FFF2-40B4-BE49-F238E27FC236}">
                <a16:creationId xmlns:a16="http://schemas.microsoft.com/office/drawing/2014/main" id="{DDB45F27-4B84-5188-AFB5-D49BF3AEF4EE}"/>
              </a:ext>
            </a:extLst>
          </p:cNvPr>
          <p:cNvCxnSpPr>
            <a:cxnSpLocks/>
          </p:cNvCxnSpPr>
          <p:nvPr/>
        </p:nvCxnSpPr>
        <p:spPr>
          <a:xfrm>
            <a:off x="6153949" y="1492965"/>
            <a:ext cx="10801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855D028B-E7B7-8011-F434-66F6E86B23BA}"/>
              </a:ext>
            </a:extLst>
          </p:cNvPr>
          <p:cNvSpPr txBox="1"/>
          <p:nvPr/>
        </p:nvSpPr>
        <p:spPr>
          <a:xfrm>
            <a:off x="6153949" y="1492965"/>
            <a:ext cx="986167" cy="369332"/>
          </a:xfrm>
          <a:prstGeom prst="rect">
            <a:avLst/>
          </a:prstGeom>
          <a:noFill/>
        </p:spPr>
        <p:txBody>
          <a:bodyPr wrap="square" rtlCol="0">
            <a:spAutoFit/>
          </a:bodyPr>
          <a:lstStyle/>
          <a:p>
            <a:r>
              <a:rPr lang="en-US" dirty="0"/>
              <a:t>Example</a:t>
            </a:r>
          </a:p>
        </p:txBody>
      </p:sp>
      <p:sp>
        <p:nvSpPr>
          <p:cNvPr id="14" name="Ellipse 13">
            <a:extLst>
              <a:ext uri="{FF2B5EF4-FFF2-40B4-BE49-F238E27FC236}">
                <a16:creationId xmlns:a16="http://schemas.microsoft.com/office/drawing/2014/main" id="{8A29C574-0A42-41BB-291C-417E6EC55F2C}"/>
              </a:ext>
            </a:extLst>
          </p:cNvPr>
          <p:cNvSpPr/>
          <p:nvPr/>
        </p:nvSpPr>
        <p:spPr>
          <a:xfrm flipH="1" flipV="1">
            <a:off x="4871864" y="750336"/>
            <a:ext cx="576064" cy="431513"/>
          </a:xfrm>
          <a:prstGeom prst="ellipse">
            <a:avLst/>
          </a:prstGeom>
          <a:solidFill>
            <a:srgbClr val="FF00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Image 15">
            <a:extLst>
              <a:ext uri="{FF2B5EF4-FFF2-40B4-BE49-F238E27FC236}">
                <a16:creationId xmlns:a16="http://schemas.microsoft.com/office/drawing/2014/main" id="{EDC38480-3B63-13B5-A37F-3749A026B3BA}"/>
              </a:ext>
            </a:extLst>
          </p:cNvPr>
          <p:cNvPicPr>
            <a:picLocks noChangeAspect="1"/>
          </p:cNvPicPr>
          <p:nvPr/>
        </p:nvPicPr>
        <p:blipFill>
          <a:blip r:embed="rId5"/>
          <a:stretch>
            <a:fillRect/>
          </a:stretch>
        </p:blipFill>
        <p:spPr>
          <a:xfrm>
            <a:off x="8040216" y="4509120"/>
            <a:ext cx="3219773" cy="2093978"/>
          </a:xfrm>
          <a:prstGeom prst="rect">
            <a:avLst/>
          </a:prstGeom>
          <a:ln w="12700">
            <a:solidFill>
              <a:schemeClr val="tx1"/>
            </a:solidFill>
          </a:ln>
        </p:spPr>
      </p:pic>
      <p:sp>
        <p:nvSpPr>
          <p:cNvPr id="3" name="Titre 1">
            <a:extLst>
              <a:ext uri="{FF2B5EF4-FFF2-40B4-BE49-F238E27FC236}">
                <a16:creationId xmlns:a16="http://schemas.microsoft.com/office/drawing/2014/main" id="{8E161BD9-59B2-B50B-926B-1D23818227BE}"/>
              </a:ext>
            </a:extLst>
          </p:cNvPr>
          <p:cNvSpPr txBox="1">
            <a:spLocks/>
          </p:cNvSpPr>
          <p:nvPr/>
        </p:nvSpPr>
        <p:spPr>
          <a:xfrm>
            <a:off x="838200" y="137228"/>
            <a:ext cx="10515600" cy="7299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solidFill>
                  <a:srgbClr val="05A8AC"/>
                </a:solidFill>
              </a:rPr>
              <a:t>Contact networks generated by air mass trajectories</a:t>
            </a:r>
          </a:p>
        </p:txBody>
      </p:sp>
      <p:sp>
        <p:nvSpPr>
          <p:cNvPr id="4" name="ZoneTexte 3">
            <a:extLst>
              <a:ext uri="{FF2B5EF4-FFF2-40B4-BE49-F238E27FC236}">
                <a16:creationId xmlns:a16="http://schemas.microsoft.com/office/drawing/2014/main" id="{0442EC18-513F-8899-77CC-A7F0E65D855D}"/>
              </a:ext>
            </a:extLst>
          </p:cNvPr>
          <p:cNvSpPr txBox="1"/>
          <p:nvPr/>
        </p:nvSpPr>
        <p:spPr bwMode="auto">
          <a:xfrm>
            <a:off x="411910" y="6403598"/>
            <a:ext cx="6100762" cy="430887"/>
          </a:xfrm>
          <a:prstGeom prst="rect">
            <a:avLst/>
          </a:prstGeom>
          <a:noFill/>
        </p:spPr>
        <p:txBody>
          <a:bodyPr wrap="square">
            <a:spAutoFit/>
          </a:bodyPr>
          <a:lstStyle/>
          <a:p>
            <a:r>
              <a:rPr lang="en-US" sz="2200" dirty="0" err="1">
                <a:solidFill>
                  <a:schemeClr val="bg1">
                    <a:lumMod val="50000"/>
                  </a:schemeClr>
                </a:solidFill>
              </a:rPr>
              <a:t>Choufany</a:t>
            </a:r>
            <a:r>
              <a:rPr lang="en-US" sz="2200" dirty="0">
                <a:solidFill>
                  <a:schemeClr val="bg1">
                    <a:lumMod val="50000"/>
                  </a:schemeClr>
                </a:solidFill>
              </a:rPr>
              <a:t> et al. (2021)</a:t>
            </a:r>
            <a:endParaRPr lang="en-US" dirty="0"/>
          </a:p>
        </p:txBody>
      </p:sp>
    </p:spTree>
    <p:extLst>
      <p:ext uri="{BB962C8B-B14F-4D97-AF65-F5344CB8AC3E}">
        <p14:creationId xmlns:p14="http://schemas.microsoft.com/office/powerpoint/2010/main" val="274159528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18449-8460-F10A-D85A-4F5F328587FA}"/>
            </a:ext>
          </a:extLst>
        </p:cNvPr>
        <p:cNvGrpSpPr/>
        <p:nvPr/>
      </p:nvGrpSpPr>
      <p:grpSpPr>
        <a:xfrm>
          <a:off x="0" y="0"/>
          <a:ext cx="0" cy="0"/>
          <a:chOff x="0" y="0"/>
          <a:chExt cx="0" cy="0"/>
        </a:xfrm>
      </p:grpSpPr>
      <p:sp>
        <p:nvSpPr>
          <p:cNvPr id="3" name="Espace réservé du contenu 1">
            <a:extLst>
              <a:ext uri="{FF2B5EF4-FFF2-40B4-BE49-F238E27FC236}">
                <a16:creationId xmlns:a16="http://schemas.microsoft.com/office/drawing/2014/main" id="{2F058611-37A7-F70D-7B49-6D46D7312964}"/>
              </a:ext>
            </a:extLst>
          </p:cNvPr>
          <p:cNvSpPr txBox="1">
            <a:spLocks/>
          </p:cNvSpPr>
          <p:nvPr/>
        </p:nvSpPr>
        <p:spPr>
          <a:xfrm>
            <a:off x="1474695" y="5203658"/>
            <a:ext cx="1981200" cy="888251"/>
          </a:xfrm>
          <a:prstGeom prst="rect">
            <a:avLst/>
          </a:prstGeom>
          <a:ln w="38100">
            <a:solidFill>
              <a:srgbClr val="009B9F"/>
            </a:solidFill>
          </a:ln>
        </p:spPr>
        <p:txBody>
          <a:bodyPr anchor="ctr">
            <a:normAutofit/>
          </a:bodyPr>
          <a:lstStyle>
            <a:lvl1pPr marL="0" indent="0" algn="l" defTabSz="1371600" rtl="0" eaLnBrk="1" latinLnBrk="0" hangingPunct="1">
              <a:lnSpc>
                <a:spcPct val="90000"/>
              </a:lnSpc>
              <a:spcBef>
                <a:spcPts val="1500"/>
              </a:spcBef>
              <a:buFontTx/>
              <a:buNone/>
              <a:defRPr sz="3600" kern="1200">
                <a:solidFill>
                  <a:srgbClr val="554339"/>
                </a:solidFill>
                <a:latin typeface="+mn-lt"/>
                <a:ea typeface="+mn-ea"/>
                <a:cs typeface="+mn-cs"/>
              </a:defRPr>
            </a:lvl1pPr>
            <a:lvl2pPr marL="1028700" indent="-342900" algn="l" defTabSz="1371600" rtl="0" eaLnBrk="1" latinLnBrk="0" hangingPunct="1">
              <a:lnSpc>
                <a:spcPct val="90000"/>
              </a:lnSpc>
              <a:spcBef>
                <a:spcPts val="750"/>
              </a:spcBef>
              <a:buFontTx/>
              <a:buBlip>
                <a:blip r:embed="rId3"/>
              </a:buBlip>
              <a:defRPr sz="3200" kern="1200">
                <a:solidFill>
                  <a:schemeClr val="tx1">
                    <a:lumMod val="65000"/>
                    <a:lumOff val="35000"/>
                  </a:schemeClr>
                </a:solidFill>
                <a:latin typeface="+mn-lt"/>
                <a:ea typeface="+mn-ea"/>
                <a:cs typeface="+mn-cs"/>
              </a:defRPr>
            </a:lvl2pPr>
            <a:lvl3pPr marL="1714500" indent="-342900" algn="l" defTabSz="1371600" rtl="0" eaLnBrk="1" latinLnBrk="0" hangingPunct="1">
              <a:lnSpc>
                <a:spcPct val="90000"/>
              </a:lnSpc>
              <a:spcBef>
                <a:spcPts val="750"/>
              </a:spcBef>
              <a:buFontTx/>
              <a:buBlip>
                <a:blip r:embed="rId3"/>
              </a:buBlip>
              <a:defRPr sz="2800" kern="1200">
                <a:solidFill>
                  <a:schemeClr val="tx1">
                    <a:lumMod val="65000"/>
                    <a:lumOff val="35000"/>
                  </a:schemeClr>
                </a:solidFill>
                <a:latin typeface="+mn-lt"/>
                <a:ea typeface="+mn-ea"/>
                <a:cs typeface="+mn-cs"/>
              </a:defRPr>
            </a:lvl3pPr>
            <a:lvl4pPr marL="2400300" indent="-342900" algn="l" defTabSz="1371600" rtl="0" eaLnBrk="1" latinLnBrk="0" hangingPunct="1">
              <a:lnSpc>
                <a:spcPct val="90000"/>
              </a:lnSpc>
              <a:spcBef>
                <a:spcPts val="750"/>
              </a:spcBef>
              <a:buFontTx/>
              <a:buBlip>
                <a:blip r:embed="rId3"/>
              </a:buBlip>
              <a:defRPr sz="2400" kern="1200">
                <a:solidFill>
                  <a:schemeClr val="tx1">
                    <a:lumMod val="65000"/>
                    <a:lumOff val="35000"/>
                  </a:schemeClr>
                </a:solidFill>
                <a:latin typeface="+mn-lt"/>
                <a:ea typeface="+mn-ea"/>
                <a:cs typeface="+mn-cs"/>
              </a:defRPr>
            </a:lvl4pPr>
            <a:lvl5pPr marL="3086100" indent="-342900" algn="l" defTabSz="1371600" rtl="0" eaLnBrk="1" latinLnBrk="0" hangingPunct="1">
              <a:lnSpc>
                <a:spcPct val="90000"/>
              </a:lnSpc>
              <a:spcBef>
                <a:spcPts val="750"/>
              </a:spcBef>
              <a:buFontTx/>
              <a:buBlip>
                <a:blip r:embed="rId3"/>
              </a:buBlip>
              <a:defRPr sz="2400" kern="1200">
                <a:solidFill>
                  <a:schemeClr val="tx1">
                    <a:lumMod val="65000"/>
                    <a:lumOff val="35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sz="2133" dirty="0"/>
              <a:t>Environmental data</a:t>
            </a:r>
          </a:p>
        </p:txBody>
      </p:sp>
      <p:sp>
        <p:nvSpPr>
          <p:cNvPr id="5" name="Espace réservé du contenu 1">
            <a:extLst>
              <a:ext uri="{FF2B5EF4-FFF2-40B4-BE49-F238E27FC236}">
                <a16:creationId xmlns:a16="http://schemas.microsoft.com/office/drawing/2014/main" id="{F8A118CA-D80A-DE08-044E-6CCE7141E4B3}"/>
              </a:ext>
            </a:extLst>
          </p:cNvPr>
          <p:cNvSpPr txBox="1">
            <a:spLocks/>
          </p:cNvSpPr>
          <p:nvPr/>
        </p:nvSpPr>
        <p:spPr>
          <a:xfrm>
            <a:off x="1474695" y="3550115"/>
            <a:ext cx="1981200" cy="888251"/>
          </a:xfrm>
          <a:prstGeom prst="rect">
            <a:avLst/>
          </a:prstGeom>
          <a:ln w="38100">
            <a:solidFill>
              <a:srgbClr val="009B9F"/>
            </a:solidFill>
          </a:ln>
        </p:spPr>
        <p:txBody>
          <a:bodyPr vert="horz" lIns="60960" tIns="30480" rIns="60960" bIns="30480" rtlCol="0" anchor="ctr">
            <a:normAutofit/>
          </a:bodyPr>
          <a:lstStyle>
            <a:lvl1pPr marL="342900" indent="-342900" algn="l" defTabSz="1371600" rtl="0" eaLnBrk="1" latinLnBrk="0" hangingPunct="1">
              <a:lnSpc>
                <a:spcPct val="90000"/>
              </a:lnSpc>
              <a:spcBef>
                <a:spcPts val="1500"/>
              </a:spcBef>
              <a:buFontTx/>
              <a:buBlip>
                <a:blip r:embed="rId3"/>
              </a:buBlip>
              <a:defRPr sz="3600" b="0" kern="1200">
                <a:solidFill>
                  <a:srgbClr val="554339"/>
                </a:solidFill>
                <a:latin typeface="+mn-lt"/>
                <a:ea typeface="+mn-ea"/>
                <a:cs typeface="+mn-cs"/>
              </a:defRPr>
            </a:lvl1pPr>
            <a:lvl2pPr marL="1028700" indent="-342900" algn="l" defTabSz="1371600" rtl="0" eaLnBrk="1" latinLnBrk="0" hangingPunct="1">
              <a:lnSpc>
                <a:spcPct val="90000"/>
              </a:lnSpc>
              <a:spcBef>
                <a:spcPts val="750"/>
              </a:spcBef>
              <a:buFontTx/>
              <a:buBlip>
                <a:blip r:embed="rId3"/>
              </a:buBlip>
              <a:defRPr sz="3300" kern="1200">
                <a:solidFill>
                  <a:schemeClr val="tx1">
                    <a:lumMod val="65000"/>
                    <a:lumOff val="35000"/>
                  </a:schemeClr>
                </a:solidFill>
                <a:latin typeface="+mn-lt"/>
                <a:ea typeface="+mn-ea"/>
                <a:cs typeface="+mn-cs"/>
              </a:defRPr>
            </a:lvl2pPr>
            <a:lvl3pPr marL="1714500" indent="-342900" algn="l" defTabSz="1371600" rtl="0" eaLnBrk="1" latinLnBrk="0" hangingPunct="1">
              <a:lnSpc>
                <a:spcPct val="90000"/>
              </a:lnSpc>
              <a:spcBef>
                <a:spcPts val="750"/>
              </a:spcBef>
              <a:buFontTx/>
              <a:buBlip>
                <a:blip r:embed="rId3"/>
              </a:buBlip>
              <a:defRPr sz="2800" kern="1200">
                <a:solidFill>
                  <a:schemeClr val="tx1">
                    <a:lumMod val="65000"/>
                    <a:lumOff val="35000"/>
                  </a:schemeClr>
                </a:solidFill>
                <a:latin typeface="+mn-lt"/>
                <a:ea typeface="+mn-ea"/>
                <a:cs typeface="+mn-cs"/>
              </a:defRPr>
            </a:lvl3pPr>
            <a:lvl4pPr marL="2400300" indent="-342900" algn="l" defTabSz="1371600" rtl="0" eaLnBrk="1" latinLnBrk="0" hangingPunct="1">
              <a:lnSpc>
                <a:spcPct val="90000"/>
              </a:lnSpc>
              <a:spcBef>
                <a:spcPts val="750"/>
              </a:spcBef>
              <a:buFontTx/>
              <a:buBlip>
                <a:blip r:embed="rId3"/>
              </a:buBlip>
              <a:defRPr sz="2400" kern="1200">
                <a:solidFill>
                  <a:schemeClr val="tx1">
                    <a:lumMod val="65000"/>
                    <a:lumOff val="35000"/>
                  </a:schemeClr>
                </a:solidFill>
                <a:latin typeface="+mn-lt"/>
                <a:ea typeface="+mn-ea"/>
                <a:cs typeface="+mn-cs"/>
              </a:defRPr>
            </a:lvl4pPr>
            <a:lvl5pPr marL="3086100" indent="-342900" algn="l" defTabSz="1371600" rtl="0" eaLnBrk="1" latinLnBrk="0" hangingPunct="1">
              <a:lnSpc>
                <a:spcPct val="90000"/>
              </a:lnSpc>
              <a:spcBef>
                <a:spcPts val="750"/>
              </a:spcBef>
              <a:buFontTx/>
              <a:buBlip>
                <a:blip r:embed="rId3"/>
              </a:buBlip>
              <a:defRPr sz="2400" kern="1200">
                <a:solidFill>
                  <a:schemeClr val="tx1">
                    <a:lumMod val="65000"/>
                    <a:lumOff val="35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None/>
            </a:pPr>
            <a:r>
              <a:rPr lang="en-US" sz="2133" dirty="0"/>
              <a:t>Disease / pest spread model</a:t>
            </a:r>
          </a:p>
        </p:txBody>
      </p:sp>
      <p:sp>
        <p:nvSpPr>
          <p:cNvPr id="6" name="Espace réservé du contenu 1">
            <a:extLst>
              <a:ext uri="{FF2B5EF4-FFF2-40B4-BE49-F238E27FC236}">
                <a16:creationId xmlns:a16="http://schemas.microsoft.com/office/drawing/2014/main" id="{20B36E29-DC32-6F02-682C-9F14632F1CB6}"/>
              </a:ext>
            </a:extLst>
          </p:cNvPr>
          <p:cNvSpPr txBox="1">
            <a:spLocks/>
          </p:cNvSpPr>
          <p:nvPr/>
        </p:nvSpPr>
        <p:spPr>
          <a:xfrm>
            <a:off x="4313671" y="1901798"/>
            <a:ext cx="1326789" cy="888251"/>
          </a:xfrm>
          <a:prstGeom prst="rect">
            <a:avLst/>
          </a:prstGeom>
          <a:ln w="38100">
            <a:solidFill>
              <a:srgbClr val="009B9F"/>
            </a:solidFill>
          </a:ln>
        </p:spPr>
        <p:txBody>
          <a:bodyPr vert="horz" lIns="60960" tIns="30480" rIns="60960" bIns="30480" rtlCol="0" anchor="ctr">
            <a:normAutofit/>
          </a:bodyPr>
          <a:lstStyle>
            <a:lvl1pPr marL="342900" indent="-342900" algn="l" defTabSz="1371600" rtl="0" eaLnBrk="1" latinLnBrk="0" hangingPunct="1">
              <a:lnSpc>
                <a:spcPct val="90000"/>
              </a:lnSpc>
              <a:spcBef>
                <a:spcPts val="1500"/>
              </a:spcBef>
              <a:buFontTx/>
              <a:buBlip>
                <a:blip r:embed="rId3"/>
              </a:buBlip>
              <a:defRPr sz="3600" b="0" kern="1200">
                <a:solidFill>
                  <a:srgbClr val="554339"/>
                </a:solidFill>
                <a:latin typeface="+mn-lt"/>
                <a:ea typeface="+mn-ea"/>
                <a:cs typeface="+mn-cs"/>
              </a:defRPr>
            </a:lvl1pPr>
            <a:lvl2pPr marL="1028700" indent="-342900" algn="l" defTabSz="1371600" rtl="0" eaLnBrk="1" latinLnBrk="0" hangingPunct="1">
              <a:lnSpc>
                <a:spcPct val="90000"/>
              </a:lnSpc>
              <a:spcBef>
                <a:spcPts val="750"/>
              </a:spcBef>
              <a:buFontTx/>
              <a:buBlip>
                <a:blip r:embed="rId3"/>
              </a:buBlip>
              <a:defRPr sz="3300" kern="1200">
                <a:solidFill>
                  <a:schemeClr val="tx1">
                    <a:lumMod val="65000"/>
                    <a:lumOff val="35000"/>
                  </a:schemeClr>
                </a:solidFill>
                <a:latin typeface="+mn-lt"/>
                <a:ea typeface="+mn-ea"/>
                <a:cs typeface="+mn-cs"/>
              </a:defRPr>
            </a:lvl2pPr>
            <a:lvl3pPr marL="1714500" indent="-342900" algn="l" defTabSz="1371600" rtl="0" eaLnBrk="1" latinLnBrk="0" hangingPunct="1">
              <a:lnSpc>
                <a:spcPct val="90000"/>
              </a:lnSpc>
              <a:spcBef>
                <a:spcPts val="750"/>
              </a:spcBef>
              <a:buFontTx/>
              <a:buBlip>
                <a:blip r:embed="rId3"/>
              </a:buBlip>
              <a:defRPr sz="2800" kern="1200">
                <a:solidFill>
                  <a:schemeClr val="tx1">
                    <a:lumMod val="65000"/>
                    <a:lumOff val="35000"/>
                  </a:schemeClr>
                </a:solidFill>
                <a:latin typeface="+mn-lt"/>
                <a:ea typeface="+mn-ea"/>
                <a:cs typeface="+mn-cs"/>
              </a:defRPr>
            </a:lvl3pPr>
            <a:lvl4pPr marL="2400300" indent="-342900" algn="l" defTabSz="1371600" rtl="0" eaLnBrk="1" latinLnBrk="0" hangingPunct="1">
              <a:lnSpc>
                <a:spcPct val="90000"/>
              </a:lnSpc>
              <a:spcBef>
                <a:spcPts val="750"/>
              </a:spcBef>
              <a:buFontTx/>
              <a:buBlip>
                <a:blip r:embed="rId3"/>
              </a:buBlip>
              <a:defRPr sz="2400" kern="1200">
                <a:solidFill>
                  <a:schemeClr val="tx1">
                    <a:lumMod val="65000"/>
                    <a:lumOff val="35000"/>
                  </a:schemeClr>
                </a:solidFill>
                <a:latin typeface="+mn-lt"/>
                <a:ea typeface="+mn-ea"/>
                <a:cs typeface="+mn-cs"/>
              </a:defRPr>
            </a:lvl4pPr>
            <a:lvl5pPr marL="3086100" indent="-342900" algn="l" defTabSz="1371600" rtl="0" eaLnBrk="1" latinLnBrk="0" hangingPunct="1">
              <a:lnSpc>
                <a:spcPct val="90000"/>
              </a:lnSpc>
              <a:spcBef>
                <a:spcPts val="750"/>
              </a:spcBef>
              <a:buFontTx/>
              <a:buBlip>
                <a:blip r:embed="rId3"/>
              </a:buBlip>
              <a:defRPr sz="2400" kern="1200">
                <a:solidFill>
                  <a:schemeClr val="tx1">
                    <a:lumMod val="65000"/>
                    <a:lumOff val="35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None/>
            </a:pPr>
            <a:r>
              <a:rPr lang="en-US" sz="2133" dirty="0"/>
              <a:t>Sanitary situation</a:t>
            </a:r>
          </a:p>
        </p:txBody>
      </p:sp>
      <p:sp>
        <p:nvSpPr>
          <p:cNvPr id="8" name="Espace réservé du contenu 1">
            <a:extLst>
              <a:ext uri="{FF2B5EF4-FFF2-40B4-BE49-F238E27FC236}">
                <a16:creationId xmlns:a16="http://schemas.microsoft.com/office/drawing/2014/main" id="{08105F90-56A6-31FB-07E8-A2115F81F765}"/>
              </a:ext>
            </a:extLst>
          </p:cNvPr>
          <p:cNvSpPr txBox="1">
            <a:spLocks/>
          </p:cNvSpPr>
          <p:nvPr/>
        </p:nvSpPr>
        <p:spPr>
          <a:xfrm>
            <a:off x="6790974" y="1896525"/>
            <a:ext cx="1473200" cy="888251"/>
          </a:xfrm>
          <a:prstGeom prst="rect">
            <a:avLst/>
          </a:prstGeom>
          <a:ln w="38100">
            <a:solidFill>
              <a:srgbClr val="009B9F"/>
            </a:solidFill>
          </a:ln>
        </p:spPr>
        <p:txBody>
          <a:bodyPr vert="horz" lIns="60960" tIns="30480" rIns="60960" bIns="30480" rtlCol="0" anchor="ctr">
            <a:normAutofit/>
          </a:bodyPr>
          <a:lstStyle>
            <a:lvl1pPr marL="342900" indent="-342900" algn="l" defTabSz="1371600" rtl="0" eaLnBrk="1" latinLnBrk="0" hangingPunct="1">
              <a:lnSpc>
                <a:spcPct val="90000"/>
              </a:lnSpc>
              <a:spcBef>
                <a:spcPts val="1500"/>
              </a:spcBef>
              <a:buFontTx/>
              <a:buBlip>
                <a:blip r:embed="rId3"/>
              </a:buBlip>
              <a:defRPr sz="3600" b="0" kern="1200">
                <a:solidFill>
                  <a:srgbClr val="554339"/>
                </a:solidFill>
                <a:latin typeface="+mn-lt"/>
                <a:ea typeface="+mn-ea"/>
                <a:cs typeface="+mn-cs"/>
              </a:defRPr>
            </a:lvl1pPr>
            <a:lvl2pPr marL="1028700" indent="-342900" algn="l" defTabSz="1371600" rtl="0" eaLnBrk="1" latinLnBrk="0" hangingPunct="1">
              <a:lnSpc>
                <a:spcPct val="90000"/>
              </a:lnSpc>
              <a:spcBef>
                <a:spcPts val="750"/>
              </a:spcBef>
              <a:buFontTx/>
              <a:buBlip>
                <a:blip r:embed="rId3"/>
              </a:buBlip>
              <a:defRPr sz="3300" kern="1200">
                <a:solidFill>
                  <a:schemeClr val="tx1">
                    <a:lumMod val="65000"/>
                    <a:lumOff val="35000"/>
                  </a:schemeClr>
                </a:solidFill>
                <a:latin typeface="+mn-lt"/>
                <a:ea typeface="+mn-ea"/>
                <a:cs typeface="+mn-cs"/>
              </a:defRPr>
            </a:lvl2pPr>
            <a:lvl3pPr marL="1714500" indent="-342900" algn="l" defTabSz="1371600" rtl="0" eaLnBrk="1" latinLnBrk="0" hangingPunct="1">
              <a:lnSpc>
                <a:spcPct val="90000"/>
              </a:lnSpc>
              <a:spcBef>
                <a:spcPts val="750"/>
              </a:spcBef>
              <a:buFontTx/>
              <a:buBlip>
                <a:blip r:embed="rId3"/>
              </a:buBlip>
              <a:defRPr sz="2800" kern="1200">
                <a:solidFill>
                  <a:schemeClr val="tx1">
                    <a:lumMod val="65000"/>
                    <a:lumOff val="35000"/>
                  </a:schemeClr>
                </a:solidFill>
                <a:latin typeface="+mn-lt"/>
                <a:ea typeface="+mn-ea"/>
                <a:cs typeface="+mn-cs"/>
              </a:defRPr>
            </a:lvl3pPr>
            <a:lvl4pPr marL="2400300" indent="-342900" algn="l" defTabSz="1371600" rtl="0" eaLnBrk="1" latinLnBrk="0" hangingPunct="1">
              <a:lnSpc>
                <a:spcPct val="90000"/>
              </a:lnSpc>
              <a:spcBef>
                <a:spcPts val="750"/>
              </a:spcBef>
              <a:buFontTx/>
              <a:buBlip>
                <a:blip r:embed="rId3"/>
              </a:buBlip>
              <a:defRPr sz="2400" kern="1200">
                <a:solidFill>
                  <a:schemeClr val="tx1">
                    <a:lumMod val="65000"/>
                    <a:lumOff val="35000"/>
                  </a:schemeClr>
                </a:solidFill>
                <a:latin typeface="+mn-lt"/>
                <a:ea typeface="+mn-ea"/>
                <a:cs typeface="+mn-cs"/>
              </a:defRPr>
            </a:lvl4pPr>
            <a:lvl5pPr marL="3086100" indent="-342900" algn="l" defTabSz="1371600" rtl="0" eaLnBrk="1" latinLnBrk="0" hangingPunct="1">
              <a:lnSpc>
                <a:spcPct val="90000"/>
              </a:lnSpc>
              <a:spcBef>
                <a:spcPts val="750"/>
              </a:spcBef>
              <a:buFontTx/>
              <a:buBlip>
                <a:blip r:embed="rId3"/>
              </a:buBlip>
              <a:defRPr sz="2400" kern="1200">
                <a:solidFill>
                  <a:schemeClr val="tx1">
                    <a:lumMod val="65000"/>
                    <a:lumOff val="35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None/>
            </a:pPr>
            <a:r>
              <a:rPr lang="en-US" sz="2133" dirty="0"/>
              <a:t>Risk level</a:t>
            </a:r>
          </a:p>
        </p:txBody>
      </p:sp>
      <p:sp>
        <p:nvSpPr>
          <p:cNvPr id="10" name="Flèche vers la droite 9">
            <a:extLst>
              <a:ext uri="{FF2B5EF4-FFF2-40B4-BE49-F238E27FC236}">
                <a16:creationId xmlns:a16="http://schemas.microsoft.com/office/drawing/2014/main" id="{2BBD53B4-52EE-AF09-CE0A-39A588499CF2}"/>
              </a:ext>
            </a:extLst>
          </p:cNvPr>
          <p:cNvSpPr/>
          <p:nvPr/>
        </p:nvSpPr>
        <p:spPr>
          <a:xfrm>
            <a:off x="3438119" y="2193523"/>
            <a:ext cx="711200" cy="304800"/>
          </a:xfrm>
          <a:prstGeom prst="rightArrow">
            <a:avLst/>
          </a:prstGeom>
          <a:solidFill>
            <a:srgbClr val="009B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Espace réservé du contenu 1">
            <a:extLst>
              <a:ext uri="{FF2B5EF4-FFF2-40B4-BE49-F238E27FC236}">
                <a16:creationId xmlns:a16="http://schemas.microsoft.com/office/drawing/2014/main" id="{89F908AB-1BA1-BCB4-DB20-8C11EA233E3C}"/>
              </a:ext>
            </a:extLst>
          </p:cNvPr>
          <p:cNvSpPr txBox="1">
            <a:spLocks/>
          </p:cNvSpPr>
          <p:nvPr/>
        </p:nvSpPr>
        <p:spPr>
          <a:xfrm>
            <a:off x="1728696" y="1896570"/>
            <a:ext cx="1473200" cy="888251"/>
          </a:xfrm>
          <a:prstGeom prst="rect">
            <a:avLst/>
          </a:prstGeom>
          <a:solidFill>
            <a:srgbClr val="4EB8BB"/>
          </a:solidFill>
          <a:ln w="38100">
            <a:solidFill>
              <a:srgbClr val="009B9F"/>
            </a:solidFill>
          </a:ln>
        </p:spPr>
        <p:txBody>
          <a:bodyPr vert="horz" lIns="60960" tIns="30480" rIns="60960" bIns="30480" rtlCol="0" anchor="ctr">
            <a:normAutofit/>
          </a:bodyPr>
          <a:lstStyle>
            <a:lvl1pPr marL="342900" indent="-342900" algn="l" defTabSz="1371600" rtl="0" eaLnBrk="1" latinLnBrk="0" hangingPunct="1">
              <a:lnSpc>
                <a:spcPct val="90000"/>
              </a:lnSpc>
              <a:spcBef>
                <a:spcPts val="1500"/>
              </a:spcBef>
              <a:buFontTx/>
              <a:buBlip>
                <a:blip r:embed="rId3"/>
              </a:buBlip>
              <a:defRPr sz="3600" b="0" kern="1200">
                <a:solidFill>
                  <a:srgbClr val="554339"/>
                </a:solidFill>
                <a:latin typeface="+mn-lt"/>
                <a:ea typeface="+mn-ea"/>
                <a:cs typeface="+mn-cs"/>
              </a:defRPr>
            </a:lvl1pPr>
            <a:lvl2pPr marL="1028700" indent="-342900" algn="l" defTabSz="1371600" rtl="0" eaLnBrk="1" latinLnBrk="0" hangingPunct="1">
              <a:lnSpc>
                <a:spcPct val="90000"/>
              </a:lnSpc>
              <a:spcBef>
                <a:spcPts val="750"/>
              </a:spcBef>
              <a:buFontTx/>
              <a:buBlip>
                <a:blip r:embed="rId3"/>
              </a:buBlip>
              <a:defRPr sz="3300" kern="1200">
                <a:solidFill>
                  <a:schemeClr val="tx1">
                    <a:lumMod val="65000"/>
                    <a:lumOff val="35000"/>
                  </a:schemeClr>
                </a:solidFill>
                <a:latin typeface="+mn-lt"/>
                <a:ea typeface="+mn-ea"/>
                <a:cs typeface="+mn-cs"/>
              </a:defRPr>
            </a:lvl2pPr>
            <a:lvl3pPr marL="1714500" indent="-342900" algn="l" defTabSz="1371600" rtl="0" eaLnBrk="1" latinLnBrk="0" hangingPunct="1">
              <a:lnSpc>
                <a:spcPct val="90000"/>
              </a:lnSpc>
              <a:spcBef>
                <a:spcPts val="750"/>
              </a:spcBef>
              <a:buFontTx/>
              <a:buBlip>
                <a:blip r:embed="rId3"/>
              </a:buBlip>
              <a:defRPr sz="2800" kern="1200">
                <a:solidFill>
                  <a:schemeClr val="tx1">
                    <a:lumMod val="65000"/>
                    <a:lumOff val="35000"/>
                  </a:schemeClr>
                </a:solidFill>
                <a:latin typeface="+mn-lt"/>
                <a:ea typeface="+mn-ea"/>
                <a:cs typeface="+mn-cs"/>
              </a:defRPr>
            </a:lvl3pPr>
            <a:lvl4pPr marL="2400300" indent="-342900" algn="l" defTabSz="1371600" rtl="0" eaLnBrk="1" latinLnBrk="0" hangingPunct="1">
              <a:lnSpc>
                <a:spcPct val="90000"/>
              </a:lnSpc>
              <a:spcBef>
                <a:spcPts val="750"/>
              </a:spcBef>
              <a:buFontTx/>
              <a:buBlip>
                <a:blip r:embed="rId3"/>
              </a:buBlip>
              <a:defRPr sz="2400" kern="1200">
                <a:solidFill>
                  <a:schemeClr val="tx1">
                    <a:lumMod val="65000"/>
                    <a:lumOff val="35000"/>
                  </a:schemeClr>
                </a:solidFill>
                <a:latin typeface="+mn-lt"/>
                <a:ea typeface="+mn-ea"/>
                <a:cs typeface="+mn-cs"/>
              </a:defRPr>
            </a:lvl4pPr>
            <a:lvl5pPr marL="3086100" indent="-342900" algn="l" defTabSz="1371600" rtl="0" eaLnBrk="1" latinLnBrk="0" hangingPunct="1">
              <a:lnSpc>
                <a:spcPct val="90000"/>
              </a:lnSpc>
              <a:spcBef>
                <a:spcPts val="750"/>
              </a:spcBef>
              <a:buFontTx/>
              <a:buBlip>
                <a:blip r:embed="rId3"/>
              </a:buBlip>
              <a:defRPr sz="2400" kern="1200">
                <a:solidFill>
                  <a:schemeClr val="tx1">
                    <a:lumMod val="65000"/>
                    <a:lumOff val="35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None/>
            </a:pPr>
            <a:r>
              <a:rPr lang="en-US" sz="2133" dirty="0">
                <a:solidFill>
                  <a:schemeClr val="bg1"/>
                </a:solidFill>
              </a:rPr>
              <a:t>Surveillance data</a:t>
            </a:r>
          </a:p>
        </p:txBody>
      </p:sp>
      <p:sp>
        <p:nvSpPr>
          <p:cNvPr id="13" name="Flèche vers la droite 12">
            <a:extLst>
              <a:ext uri="{FF2B5EF4-FFF2-40B4-BE49-F238E27FC236}">
                <a16:creationId xmlns:a16="http://schemas.microsoft.com/office/drawing/2014/main" id="{81601A8B-ECCE-1C6C-4696-73293C953365}"/>
              </a:ext>
            </a:extLst>
          </p:cNvPr>
          <p:cNvSpPr/>
          <p:nvPr/>
        </p:nvSpPr>
        <p:spPr>
          <a:xfrm rot="20053963">
            <a:off x="3606006" y="3086827"/>
            <a:ext cx="887995" cy="316455"/>
          </a:xfrm>
          <a:prstGeom prst="rightArrow">
            <a:avLst/>
          </a:prstGeom>
          <a:solidFill>
            <a:srgbClr val="009B9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 name="Flèche vers la droite 14">
            <a:extLst>
              <a:ext uri="{FF2B5EF4-FFF2-40B4-BE49-F238E27FC236}">
                <a16:creationId xmlns:a16="http://schemas.microsoft.com/office/drawing/2014/main" id="{C7390BBF-491C-ABE7-078C-6F44FEBD1C3D}"/>
              </a:ext>
            </a:extLst>
          </p:cNvPr>
          <p:cNvSpPr/>
          <p:nvPr/>
        </p:nvSpPr>
        <p:spPr>
          <a:xfrm rot="5400000">
            <a:off x="2281359" y="3024293"/>
            <a:ext cx="367873" cy="286350"/>
          </a:xfrm>
          <a:prstGeom prst="rightArrow">
            <a:avLst/>
          </a:prstGeom>
          <a:solidFill>
            <a:srgbClr val="009B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Flèche vers la droite 16">
            <a:extLst>
              <a:ext uri="{FF2B5EF4-FFF2-40B4-BE49-F238E27FC236}">
                <a16:creationId xmlns:a16="http://schemas.microsoft.com/office/drawing/2014/main" id="{28F5A39E-75D1-56A8-F56A-FCB070F95525}"/>
              </a:ext>
            </a:extLst>
          </p:cNvPr>
          <p:cNvSpPr/>
          <p:nvPr/>
        </p:nvSpPr>
        <p:spPr>
          <a:xfrm>
            <a:off x="5873559" y="2184512"/>
            <a:ext cx="711200" cy="304800"/>
          </a:xfrm>
          <a:prstGeom prst="rightArrow">
            <a:avLst/>
          </a:prstGeom>
          <a:solidFill>
            <a:srgbClr val="009B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5" name="Flèche vers la droite 24">
            <a:extLst>
              <a:ext uri="{FF2B5EF4-FFF2-40B4-BE49-F238E27FC236}">
                <a16:creationId xmlns:a16="http://schemas.microsoft.com/office/drawing/2014/main" id="{796645A1-0882-A298-4029-4CEBFDA12FF6}"/>
              </a:ext>
            </a:extLst>
          </p:cNvPr>
          <p:cNvSpPr/>
          <p:nvPr/>
        </p:nvSpPr>
        <p:spPr>
          <a:xfrm rot="16200000">
            <a:off x="2281360" y="4677837"/>
            <a:ext cx="367873" cy="286350"/>
          </a:xfrm>
          <a:prstGeom prst="rightArrow">
            <a:avLst/>
          </a:prstGeom>
          <a:solidFill>
            <a:srgbClr val="009B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8" name="ZoneTexte 27">
            <a:extLst>
              <a:ext uri="{FF2B5EF4-FFF2-40B4-BE49-F238E27FC236}">
                <a16:creationId xmlns:a16="http://schemas.microsoft.com/office/drawing/2014/main" id="{7AA0B086-163F-354D-158E-8725E0D0D02A}"/>
              </a:ext>
            </a:extLst>
          </p:cNvPr>
          <p:cNvSpPr txBox="1"/>
          <p:nvPr/>
        </p:nvSpPr>
        <p:spPr>
          <a:xfrm>
            <a:off x="3819742" y="4221576"/>
            <a:ext cx="7379597" cy="1569660"/>
          </a:xfrm>
          <a:prstGeom prst="rect">
            <a:avLst/>
          </a:prstGeom>
          <a:noFill/>
        </p:spPr>
        <p:txBody>
          <a:bodyPr wrap="square">
            <a:spAutoFit/>
          </a:bodyPr>
          <a:lstStyle/>
          <a:p>
            <a:r>
              <a:rPr lang="en-US" sz="2400" dirty="0"/>
              <a:t>Leveraging surveillance data for modeling and inferring </a:t>
            </a:r>
            <a:br>
              <a:rPr lang="en-US" sz="2400" dirty="0"/>
            </a:br>
            <a:r>
              <a:rPr lang="en-US" sz="2400" dirty="0"/>
              <a:t>disease and pest spatiotemporal dynamics,</a:t>
            </a:r>
          </a:p>
          <a:p>
            <a:endParaRPr lang="en-US" sz="2400" dirty="0"/>
          </a:p>
          <a:p>
            <a:r>
              <a:rPr lang="en-US" sz="2400" dirty="0"/>
              <a:t>				and producing knowledge</a:t>
            </a:r>
          </a:p>
        </p:txBody>
      </p:sp>
      <p:sp>
        <p:nvSpPr>
          <p:cNvPr id="29" name="ZoneTexte 28">
            <a:extLst>
              <a:ext uri="{FF2B5EF4-FFF2-40B4-BE49-F238E27FC236}">
                <a16:creationId xmlns:a16="http://schemas.microsoft.com/office/drawing/2014/main" id="{6F5D5507-1F37-E7D1-5CFF-3F62CDB72DFC}"/>
              </a:ext>
            </a:extLst>
          </p:cNvPr>
          <p:cNvSpPr txBox="1"/>
          <p:nvPr/>
        </p:nvSpPr>
        <p:spPr>
          <a:xfrm>
            <a:off x="4428792" y="3225059"/>
            <a:ext cx="7566895" cy="830997"/>
          </a:xfrm>
          <a:prstGeom prst="rect">
            <a:avLst/>
          </a:prstGeom>
          <a:noFill/>
        </p:spPr>
        <p:txBody>
          <a:bodyPr wrap="square">
            <a:spAutoFit/>
          </a:bodyPr>
          <a:lstStyle/>
          <a:p>
            <a:r>
              <a:rPr lang="en-US" sz="2400" dirty="0">
                <a:solidFill>
                  <a:schemeClr val="bg1">
                    <a:lumMod val="65000"/>
                  </a:schemeClr>
                </a:solidFill>
              </a:rPr>
              <a:t>Enhanced assessment of sanitary situation and risk level, and implementation for control measures</a:t>
            </a:r>
            <a:r>
              <a:rPr lang="en-US" sz="2400" dirty="0"/>
              <a:t> </a:t>
            </a:r>
          </a:p>
        </p:txBody>
      </p:sp>
      <p:sp>
        <p:nvSpPr>
          <p:cNvPr id="30" name="Espace réservé du contenu 1">
            <a:extLst>
              <a:ext uri="{FF2B5EF4-FFF2-40B4-BE49-F238E27FC236}">
                <a16:creationId xmlns:a16="http://schemas.microsoft.com/office/drawing/2014/main" id="{A6A53901-0013-9803-3769-C32D3F556C7C}"/>
              </a:ext>
            </a:extLst>
          </p:cNvPr>
          <p:cNvSpPr txBox="1">
            <a:spLocks/>
          </p:cNvSpPr>
          <p:nvPr/>
        </p:nvSpPr>
        <p:spPr>
          <a:xfrm>
            <a:off x="9437237" y="1896525"/>
            <a:ext cx="1473200" cy="888251"/>
          </a:xfrm>
          <a:prstGeom prst="rect">
            <a:avLst/>
          </a:prstGeom>
          <a:ln w="38100">
            <a:solidFill>
              <a:srgbClr val="009B9F"/>
            </a:solidFill>
          </a:ln>
        </p:spPr>
        <p:txBody>
          <a:bodyPr vert="horz" lIns="60960" tIns="30480" rIns="60960" bIns="30480" rtlCol="0" anchor="ctr">
            <a:normAutofit/>
          </a:bodyPr>
          <a:lstStyle>
            <a:lvl1pPr marL="342900" indent="-342900" algn="l" defTabSz="1371600" rtl="0" eaLnBrk="1" latinLnBrk="0" hangingPunct="1">
              <a:lnSpc>
                <a:spcPct val="90000"/>
              </a:lnSpc>
              <a:spcBef>
                <a:spcPts val="1500"/>
              </a:spcBef>
              <a:buFontTx/>
              <a:buBlip>
                <a:blip r:embed="rId3"/>
              </a:buBlip>
              <a:defRPr sz="3600" b="0" kern="1200">
                <a:solidFill>
                  <a:srgbClr val="554339"/>
                </a:solidFill>
                <a:latin typeface="+mn-lt"/>
                <a:ea typeface="+mn-ea"/>
                <a:cs typeface="+mn-cs"/>
              </a:defRPr>
            </a:lvl1pPr>
            <a:lvl2pPr marL="1028700" indent="-342900" algn="l" defTabSz="1371600" rtl="0" eaLnBrk="1" latinLnBrk="0" hangingPunct="1">
              <a:lnSpc>
                <a:spcPct val="90000"/>
              </a:lnSpc>
              <a:spcBef>
                <a:spcPts val="750"/>
              </a:spcBef>
              <a:buFontTx/>
              <a:buBlip>
                <a:blip r:embed="rId3"/>
              </a:buBlip>
              <a:defRPr sz="3300" kern="1200">
                <a:solidFill>
                  <a:schemeClr val="tx1">
                    <a:lumMod val="65000"/>
                    <a:lumOff val="35000"/>
                  </a:schemeClr>
                </a:solidFill>
                <a:latin typeface="+mn-lt"/>
                <a:ea typeface="+mn-ea"/>
                <a:cs typeface="+mn-cs"/>
              </a:defRPr>
            </a:lvl2pPr>
            <a:lvl3pPr marL="1714500" indent="-342900" algn="l" defTabSz="1371600" rtl="0" eaLnBrk="1" latinLnBrk="0" hangingPunct="1">
              <a:lnSpc>
                <a:spcPct val="90000"/>
              </a:lnSpc>
              <a:spcBef>
                <a:spcPts val="750"/>
              </a:spcBef>
              <a:buFontTx/>
              <a:buBlip>
                <a:blip r:embed="rId3"/>
              </a:buBlip>
              <a:defRPr sz="2800" kern="1200">
                <a:solidFill>
                  <a:schemeClr val="tx1">
                    <a:lumMod val="65000"/>
                    <a:lumOff val="35000"/>
                  </a:schemeClr>
                </a:solidFill>
                <a:latin typeface="+mn-lt"/>
                <a:ea typeface="+mn-ea"/>
                <a:cs typeface="+mn-cs"/>
              </a:defRPr>
            </a:lvl3pPr>
            <a:lvl4pPr marL="2400300" indent="-342900" algn="l" defTabSz="1371600" rtl="0" eaLnBrk="1" latinLnBrk="0" hangingPunct="1">
              <a:lnSpc>
                <a:spcPct val="90000"/>
              </a:lnSpc>
              <a:spcBef>
                <a:spcPts val="750"/>
              </a:spcBef>
              <a:buFontTx/>
              <a:buBlip>
                <a:blip r:embed="rId3"/>
              </a:buBlip>
              <a:defRPr sz="2400" kern="1200">
                <a:solidFill>
                  <a:schemeClr val="tx1">
                    <a:lumMod val="65000"/>
                    <a:lumOff val="35000"/>
                  </a:schemeClr>
                </a:solidFill>
                <a:latin typeface="+mn-lt"/>
                <a:ea typeface="+mn-ea"/>
                <a:cs typeface="+mn-cs"/>
              </a:defRPr>
            </a:lvl4pPr>
            <a:lvl5pPr marL="3086100" indent="-342900" algn="l" defTabSz="1371600" rtl="0" eaLnBrk="1" latinLnBrk="0" hangingPunct="1">
              <a:lnSpc>
                <a:spcPct val="90000"/>
              </a:lnSpc>
              <a:spcBef>
                <a:spcPts val="750"/>
              </a:spcBef>
              <a:buFontTx/>
              <a:buBlip>
                <a:blip r:embed="rId3"/>
              </a:buBlip>
              <a:defRPr sz="2400" kern="1200">
                <a:solidFill>
                  <a:schemeClr val="tx1">
                    <a:lumMod val="65000"/>
                    <a:lumOff val="35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None/>
            </a:pPr>
            <a:r>
              <a:rPr lang="en-US" sz="2133" dirty="0"/>
              <a:t>Control measures</a:t>
            </a:r>
          </a:p>
        </p:txBody>
      </p:sp>
      <p:sp>
        <p:nvSpPr>
          <p:cNvPr id="31" name="Flèche vers la droite 30">
            <a:extLst>
              <a:ext uri="{FF2B5EF4-FFF2-40B4-BE49-F238E27FC236}">
                <a16:creationId xmlns:a16="http://schemas.microsoft.com/office/drawing/2014/main" id="{12F23ECC-1080-D36B-5369-FBC8F8B10571}"/>
              </a:ext>
            </a:extLst>
          </p:cNvPr>
          <p:cNvSpPr/>
          <p:nvPr/>
        </p:nvSpPr>
        <p:spPr>
          <a:xfrm>
            <a:off x="8519822" y="2184512"/>
            <a:ext cx="711200" cy="304800"/>
          </a:xfrm>
          <a:prstGeom prst="rightArrow">
            <a:avLst/>
          </a:prstGeom>
          <a:solidFill>
            <a:srgbClr val="009B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2" name="ZoneTexte 31">
            <a:extLst>
              <a:ext uri="{FF2B5EF4-FFF2-40B4-BE49-F238E27FC236}">
                <a16:creationId xmlns:a16="http://schemas.microsoft.com/office/drawing/2014/main" id="{428E09E6-E65C-CEC9-959C-DEC7A0DC0D98}"/>
              </a:ext>
            </a:extLst>
          </p:cNvPr>
          <p:cNvSpPr txBox="1"/>
          <p:nvPr/>
        </p:nvSpPr>
        <p:spPr>
          <a:xfrm>
            <a:off x="1223481" y="1180851"/>
            <a:ext cx="1730443" cy="461665"/>
          </a:xfrm>
          <a:prstGeom prst="rect">
            <a:avLst/>
          </a:prstGeom>
          <a:noFill/>
        </p:spPr>
        <p:txBody>
          <a:bodyPr wrap="square">
            <a:spAutoFit/>
          </a:bodyPr>
          <a:lstStyle/>
          <a:p>
            <a:r>
              <a:rPr lang="en-US" sz="2400" dirty="0"/>
              <a:t>Primary use</a:t>
            </a:r>
          </a:p>
        </p:txBody>
      </p:sp>
      <p:cxnSp>
        <p:nvCxnSpPr>
          <p:cNvPr id="34" name="Connecteur droit avec flèche 33">
            <a:extLst>
              <a:ext uri="{FF2B5EF4-FFF2-40B4-BE49-F238E27FC236}">
                <a16:creationId xmlns:a16="http://schemas.microsoft.com/office/drawing/2014/main" id="{489B57BD-5552-99B1-AA97-C7770F833725}"/>
              </a:ext>
            </a:extLst>
          </p:cNvPr>
          <p:cNvCxnSpPr>
            <a:cxnSpLocks/>
            <a:stCxn id="32" idx="3"/>
          </p:cNvCxnSpPr>
          <p:nvPr/>
        </p:nvCxnSpPr>
        <p:spPr>
          <a:xfrm flipV="1">
            <a:off x="2953924" y="1399450"/>
            <a:ext cx="7956513" cy="122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36F067F9-F614-9CCE-29B6-9413A20F26C5}"/>
              </a:ext>
            </a:extLst>
          </p:cNvPr>
          <p:cNvSpPr txBox="1"/>
          <p:nvPr/>
        </p:nvSpPr>
        <p:spPr>
          <a:xfrm rot="16200000">
            <a:off x="-61385" y="2059155"/>
            <a:ext cx="2108067" cy="461665"/>
          </a:xfrm>
          <a:prstGeom prst="rect">
            <a:avLst/>
          </a:prstGeom>
          <a:noFill/>
        </p:spPr>
        <p:txBody>
          <a:bodyPr wrap="square">
            <a:spAutoFit/>
          </a:bodyPr>
          <a:lstStyle/>
          <a:p>
            <a:r>
              <a:rPr lang="en-US" sz="2400" dirty="0"/>
              <a:t>Alternative use</a:t>
            </a:r>
          </a:p>
        </p:txBody>
      </p:sp>
      <p:cxnSp>
        <p:nvCxnSpPr>
          <p:cNvPr id="37" name="Connecteur droit avec flèche 36">
            <a:extLst>
              <a:ext uri="{FF2B5EF4-FFF2-40B4-BE49-F238E27FC236}">
                <a16:creationId xmlns:a16="http://schemas.microsoft.com/office/drawing/2014/main" id="{8ADEFABB-6A55-F024-BDE9-07B65F0B3F32}"/>
              </a:ext>
            </a:extLst>
          </p:cNvPr>
          <p:cNvCxnSpPr>
            <a:cxnSpLocks/>
          </p:cNvCxnSpPr>
          <p:nvPr/>
        </p:nvCxnSpPr>
        <p:spPr>
          <a:xfrm>
            <a:off x="992648" y="3429000"/>
            <a:ext cx="0" cy="100936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1EC68F30-1103-3D3B-41F5-B0B004AC80CC}"/>
              </a:ext>
            </a:extLst>
          </p:cNvPr>
          <p:cNvSpPr>
            <a:spLocks noGrp="1"/>
          </p:cNvSpPr>
          <p:nvPr>
            <p:ph type="title"/>
          </p:nvPr>
        </p:nvSpPr>
        <p:spPr>
          <a:xfrm>
            <a:off x="743192" y="149638"/>
            <a:ext cx="11448808" cy="1086317"/>
          </a:xfrm>
        </p:spPr>
        <p:txBody>
          <a:bodyPr>
            <a:normAutofit/>
          </a:bodyPr>
          <a:lstStyle/>
          <a:p>
            <a:r>
              <a:rPr lang="en-US" dirty="0">
                <a:solidFill>
                  <a:srgbClr val="00A8AC"/>
                </a:solidFill>
              </a:rPr>
              <a:t>Health surveillance data</a:t>
            </a:r>
            <a:endParaRPr lang="en-US" noProof="0" dirty="0">
              <a:solidFill>
                <a:srgbClr val="00A8AC"/>
              </a:solidFill>
            </a:endParaRPr>
          </a:p>
        </p:txBody>
      </p:sp>
    </p:spTree>
    <p:extLst>
      <p:ext uri="{BB962C8B-B14F-4D97-AF65-F5344CB8AC3E}">
        <p14:creationId xmlns:p14="http://schemas.microsoft.com/office/powerpoint/2010/main" val="244482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3" grpId="0" animBg="1"/>
      <p:bldP spid="15" grpId="0" animBg="1"/>
      <p:bldP spid="25" grpId="0" animBg="1"/>
      <p:bldP spid="28" grpId="0"/>
      <p:bldP spid="29" grpId="0"/>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Image 7">
            <a:extLst>
              <a:ext uri="{FF2B5EF4-FFF2-40B4-BE49-F238E27FC236}">
                <a16:creationId xmlns:a16="http://schemas.microsoft.com/office/drawing/2014/main" id="{74279B74-82A9-CA36-8BDB-EAD1A7A16E1A}"/>
              </a:ext>
            </a:extLst>
          </p:cNvPr>
          <p:cNvPicPr>
            <a:picLocks noChangeAspect="1"/>
          </p:cNvPicPr>
          <p:nvPr/>
        </p:nvPicPr>
        <p:blipFill>
          <a:blip r:embed="rId3"/>
          <a:stretch>
            <a:fillRect/>
          </a:stretch>
        </p:blipFill>
        <p:spPr>
          <a:xfrm>
            <a:off x="263309" y="3185892"/>
            <a:ext cx="5833534" cy="2669893"/>
          </a:xfrm>
          <a:prstGeom prst="rect">
            <a:avLst/>
          </a:prstGeom>
        </p:spPr>
      </p:pic>
      <p:sp>
        <p:nvSpPr>
          <p:cNvPr id="1380911327" name=" 1380911326"/>
          <p:cNvSpPr/>
          <p:nvPr/>
        </p:nvSpPr>
        <p:spPr bwMode="auto">
          <a:xfrm>
            <a:off x="2426267" y="9076142"/>
            <a:ext cx="171986" cy="45720"/>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lang="en-US" dirty="0"/>
          </a:p>
        </p:txBody>
      </p:sp>
      <p:sp>
        <p:nvSpPr>
          <p:cNvPr id="1965590900" name=" 1965590899"/>
          <p:cNvSpPr/>
          <p:nvPr/>
        </p:nvSpPr>
        <p:spPr bwMode="auto">
          <a:xfrm>
            <a:off x="17576730" y="6663785"/>
            <a:ext cx="196713" cy="225103"/>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lang="en-US" dirty="0"/>
          </a:p>
        </p:txBody>
      </p:sp>
      <p:sp>
        <p:nvSpPr>
          <p:cNvPr id="698089844" name=" 698089843"/>
          <p:cNvSpPr/>
          <p:nvPr/>
        </p:nvSpPr>
        <p:spPr bwMode="auto">
          <a:xfrm>
            <a:off x="17017762" y="3673033"/>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lang="en-US" dirty="0"/>
          </a:p>
        </p:txBody>
      </p:sp>
      <p:sp>
        <p:nvSpPr>
          <p:cNvPr id="1286737515" name=" 1286737514"/>
          <p:cNvSpPr/>
          <p:nvPr/>
        </p:nvSpPr>
        <p:spPr bwMode="auto">
          <a:xfrm>
            <a:off x="15863859" y="3592685"/>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lang="en-US" dirty="0"/>
          </a:p>
        </p:txBody>
      </p:sp>
      <p:pic>
        <p:nvPicPr>
          <p:cNvPr id="3" name="Image 2">
            <a:extLst>
              <a:ext uri="{FF2B5EF4-FFF2-40B4-BE49-F238E27FC236}">
                <a16:creationId xmlns:a16="http://schemas.microsoft.com/office/drawing/2014/main" id="{6A856364-0897-C761-06A5-0073873AD0D9}"/>
              </a:ext>
            </a:extLst>
          </p:cNvPr>
          <p:cNvPicPr>
            <a:picLocks noChangeAspect="1"/>
          </p:cNvPicPr>
          <p:nvPr/>
        </p:nvPicPr>
        <p:blipFill>
          <a:blip r:embed="rId4"/>
          <a:stretch>
            <a:fillRect/>
          </a:stretch>
        </p:blipFill>
        <p:spPr bwMode="auto">
          <a:xfrm>
            <a:off x="9336360" y="3020390"/>
            <a:ext cx="2863452" cy="3000898"/>
          </a:xfrm>
          <a:prstGeom prst="rect">
            <a:avLst/>
          </a:prstGeom>
        </p:spPr>
      </p:pic>
      <p:pic>
        <p:nvPicPr>
          <p:cNvPr id="5" name="Image 4">
            <a:extLst>
              <a:ext uri="{FF2B5EF4-FFF2-40B4-BE49-F238E27FC236}">
                <a16:creationId xmlns:a16="http://schemas.microsoft.com/office/drawing/2014/main" id="{1CDE4AEB-8625-2CD5-3F7E-D870752CBF19}"/>
              </a:ext>
            </a:extLst>
          </p:cNvPr>
          <p:cNvPicPr>
            <a:picLocks noChangeAspect="1"/>
          </p:cNvPicPr>
          <p:nvPr/>
        </p:nvPicPr>
        <p:blipFill>
          <a:blip r:embed="rId5"/>
          <a:stretch>
            <a:fillRect/>
          </a:stretch>
        </p:blipFill>
        <p:spPr>
          <a:xfrm>
            <a:off x="6361776" y="3415939"/>
            <a:ext cx="2971800" cy="2209800"/>
          </a:xfrm>
          <a:prstGeom prst="rect">
            <a:avLst/>
          </a:prstGeom>
        </p:spPr>
      </p:pic>
      <p:pic>
        <p:nvPicPr>
          <p:cNvPr id="6" name="Image 5">
            <a:extLst>
              <a:ext uri="{FF2B5EF4-FFF2-40B4-BE49-F238E27FC236}">
                <a16:creationId xmlns:a16="http://schemas.microsoft.com/office/drawing/2014/main" id="{208451E0-78BC-8010-0722-F49FEE5C62B5}"/>
              </a:ext>
            </a:extLst>
          </p:cNvPr>
          <p:cNvPicPr>
            <a:picLocks noChangeAspect="1"/>
          </p:cNvPicPr>
          <p:nvPr/>
        </p:nvPicPr>
        <p:blipFill>
          <a:blip r:embed="rId6"/>
          <a:stretch>
            <a:fillRect/>
          </a:stretch>
        </p:blipFill>
        <p:spPr bwMode="auto">
          <a:xfrm>
            <a:off x="263309" y="773420"/>
            <a:ext cx="5774743" cy="1866584"/>
          </a:xfrm>
          <a:prstGeom prst="rect">
            <a:avLst/>
          </a:prstGeom>
          <a:ln>
            <a:solidFill>
              <a:schemeClr val="bg1">
                <a:lumMod val="65000"/>
              </a:schemeClr>
            </a:solidFill>
          </a:ln>
        </p:spPr>
      </p:pic>
      <p:sp>
        <p:nvSpPr>
          <p:cNvPr id="7" name="Ellipse 6">
            <a:extLst>
              <a:ext uri="{FF2B5EF4-FFF2-40B4-BE49-F238E27FC236}">
                <a16:creationId xmlns:a16="http://schemas.microsoft.com/office/drawing/2014/main" id="{FE2FB180-F877-964C-ED89-18C3C35703A5}"/>
              </a:ext>
            </a:extLst>
          </p:cNvPr>
          <p:cNvSpPr/>
          <p:nvPr/>
        </p:nvSpPr>
        <p:spPr bwMode="auto">
          <a:xfrm flipH="1" flipV="1">
            <a:off x="1775520" y="3573551"/>
            <a:ext cx="2013549" cy="431513"/>
          </a:xfrm>
          <a:prstGeom prst="ellipse">
            <a:avLst/>
          </a:prstGeom>
          <a:solidFill>
            <a:srgbClr val="FF00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7A54A34-87E3-D09A-146B-45616603CA14}"/>
              </a:ext>
            </a:extLst>
          </p:cNvPr>
          <p:cNvSpPr txBox="1">
            <a:spLocks/>
          </p:cNvSpPr>
          <p:nvPr/>
        </p:nvSpPr>
        <p:spPr bwMode="auto">
          <a:xfrm>
            <a:off x="838200" y="137228"/>
            <a:ext cx="10515600" cy="7299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solidFill>
                  <a:srgbClr val="05A8AC"/>
                </a:solidFill>
              </a:rPr>
              <a:t>Contact networks generated by air mass trajectories</a:t>
            </a:r>
          </a:p>
        </p:txBody>
      </p:sp>
      <p:sp>
        <p:nvSpPr>
          <p:cNvPr id="10" name="ZoneTexte 9">
            <a:extLst>
              <a:ext uri="{FF2B5EF4-FFF2-40B4-BE49-F238E27FC236}">
                <a16:creationId xmlns:a16="http://schemas.microsoft.com/office/drawing/2014/main" id="{6FC149D2-7790-D39E-6E61-4A323A612446}"/>
              </a:ext>
            </a:extLst>
          </p:cNvPr>
          <p:cNvSpPr txBox="1"/>
          <p:nvPr/>
        </p:nvSpPr>
        <p:spPr bwMode="auto">
          <a:xfrm>
            <a:off x="411910" y="6403598"/>
            <a:ext cx="6100762" cy="430887"/>
          </a:xfrm>
          <a:prstGeom prst="rect">
            <a:avLst/>
          </a:prstGeom>
          <a:noFill/>
        </p:spPr>
        <p:txBody>
          <a:bodyPr wrap="square">
            <a:spAutoFit/>
          </a:bodyPr>
          <a:lstStyle/>
          <a:p>
            <a:r>
              <a:rPr lang="en-US" sz="2200" dirty="0" err="1">
                <a:solidFill>
                  <a:schemeClr val="bg1">
                    <a:lumMod val="50000"/>
                  </a:schemeClr>
                </a:solidFill>
              </a:rPr>
              <a:t>Choufany</a:t>
            </a:r>
            <a:r>
              <a:rPr lang="en-US" sz="2200" dirty="0">
                <a:solidFill>
                  <a:schemeClr val="bg1">
                    <a:lumMod val="50000"/>
                  </a:schemeClr>
                </a:solidFill>
              </a:rPr>
              <a:t> et al. (2021)</a:t>
            </a:r>
            <a:endParaRPr lang="en-US" dirty="0"/>
          </a:p>
        </p:txBody>
      </p:sp>
      <p:sp>
        <p:nvSpPr>
          <p:cNvPr id="14" name="Ellipse 13">
            <a:extLst>
              <a:ext uri="{FF2B5EF4-FFF2-40B4-BE49-F238E27FC236}">
                <a16:creationId xmlns:a16="http://schemas.microsoft.com/office/drawing/2014/main" id="{01E76D70-B284-BDE3-C4F4-30E6E4AA145C}"/>
              </a:ext>
            </a:extLst>
          </p:cNvPr>
          <p:cNvSpPr/>
          <p:nvPr/>
        </p:nvSpPr>
        <p:spPr bwMode="auto">
          <a:xfrm flipH="1" flipV="1">
            <a:off x="1241536" y="4161941"/>
            <a:ext cx="211028" cy="256064"/>
          </a:xfrm>
          <a:prstGeom prst="ellipse">
            <a:avLst/>
          </a:prstGeom>
          <a:solidFill>
            <a:srgbClr val="FF00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Ellipse 14">
            <a:extLst>
              <a:ext uri="{FF2B5EF4-FFF2-40B4-BE49-F238E27FC236}">
                <a16:creationId xmlns:a16="http://schemas.microsoft.com/office/drawing/2014/main" id="{5A534284-F347-D73C-4FA0-1109A41DB8E1}"/>
              </a:ext>
            </a:extLst>
          </p:cNvPr>
          <p:cNvSpPr/>
          <p:nvPr/>
        </p:nvSpPr>
        <p:spPr bwMode="auto">
          <a:xfrm flipH="1" flipV="1">
            <a:off x="1858279" y="4161941"/>
            <a:ext cx="211028" cy="256064"/>
          </a:xfrm>
          <a:prstGeom prst="ellipse">
            <a:avLst/>
          </a:prstGeom>
          <a:solidFill>
            <a:srgbClr val="FF00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617993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Image 2">
            <a:extLst>
              <a:ext uri="{FF2B5EF4-FFF2-40B4-BE49-F238E27FC236}">
                <a16:creationId xmlns:a16="http://schemas.microsoft.com/office/drawing/2014/main" id="{4C639192-EACC-4008-AC09-BE592EEBBF13}"/>
              </a:ext>
            </a:extLst>
          </p:cNvPr>
          <p:cNvPicPr>
            <a:picLocks noChangeAspect="1"/>
          </p:cNvPicPr>
          <p:nvPr/>
        </p:nvPicPr>
        <p:blipFill>
          <a:blip r:embed="rId3"/>
          <a:stretch>
            <a:fillRect/>
          </a:stretch>
        </p:blipFill>
        <p:spPr>
          <a:xfrm>
            <a:off x="68647" y="3446528"/>
            <a:ext cx="6061697" cy="2470284"/>
          </a:xfrm>
          <a:prstGeom prst="rect">
            <a:avLst/>
          </a:prstGeom>
        </p:spPr>
      </p:pic>
      <p:sp>
        <p:nvSpPr>
          <p:cNvPr id="1380911327" name=" 1380911326"/>
          <p:cNvSpPr/>
          <p:nvPr/>
        </p:nvSpPr>
        <p:spPr bwMode="auto">
          <a:xfrm>
            <a:off x="2426267" y="9076142"/>
            <a:ext cx="171986" cy="45720"/>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lang="en-US" dirty="0"/>
          </a:p>
        </p:txBody>
      </p:sp>
      <p:sp>
        <p:nvSpPr>
          <p:cNvPr id="1965590900" name=" 1965590899"/>
          <p:cNvSpPr/>
          <p:nvPr/>
        </p:nvSpPr>
        <p:spPr bwMode="auto">
          <a:xfrm>
            <a:off x="17576730" y="6663785"/>
            <a:ext cx="196713" cy="225103"/>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lang="en-US" dirty="0"/>
          </a:p>
        </p:txBody>
      </p:sp>
      <p:sp>
        <p:nvSpPr>
          <p:cNvPr id="698089844" name=" 698089843"/>
          <p:cNvSpPr/>
          <p:nvPr/>
        </p:nvSpPr>
        <p:spPr bwMode="auto">
          <a:xfrm>
            <a:off x="17017762" y="3673033"/>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lang="en-US" dirty="0"/>
          </a:p>
        </p:txBody>
      </p:sp>
      <p:sp>
        <p:nvSpPr>
          <p:cNvPr id="1286737515" name=" 1286737514"/>
          <p:cNvSpPr/>
          <p:nvPr/>
        </p:nvSpPr>
        <p:spPr bwMode="auto">
          <a:xfrm>
            <a:off x="15863859" y="3592685"/>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lang="en-US" dirty="0"/>
          </a:p>
        </p:txBody>
      </p:sp>
      <p:cxnSp>
        <p:nvCxnSpPr>
          <p:cNvPr id="9" name="Connecteur droit 8">
            <a:extLst>
              <a:ext uri="{FF2B5EF4-FFF2-40B4-BE49-F238E27FC236}">
                <a16:creationId xmlns:a16="http://schemas.microsoft.com/office/drawing/2014/main" id="{F84ADEF2-8E40-A309-45E2-9C6EFC6E8572}"/>
              </a:ext>
            </a:extLst>
          </p:cNvPr>
          <p:cNvCxnSpPr>
            <a:cxnSpLocks/>
          </p:cNvCxnSpPr>
          <p:nvPr/>
        </p:nvCxnSpPr>
        <p:spPr>
          <a:xfrm>
            <a:off x="3019398" y="2780928"/>
            <a:ext cx="0" cy="64807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15C8F6D4-5469-67D0-0385-27FE32D97578}"/>
              </a:ext>
            </a:extLst>
          </p:cNvPr>
          <p:cNvPicPr>
            <a:picLocks noChangeAspect="1"/>
          </p:cNvPicPr>
          <p:nvPr/>
        </p:nvPicPr>
        <p:blipFill>
          <a:blip r:embed="rId4"/>
          <a:stretch>
            <a:fillRect/>
          </a:stretch>
        </p:blipFill>
        <p:spPr bwMode="auto">
          <a:xfrm>
            <a:off x="7428275" y="2780928"/>
            <a:ext cx="4576081" cy="1800200"/>
          </a:xfrm>
          <a:prstGeom prst="rect">
            <a:avLst/>
          </a:prstGeom>
          <a:ln>
            <a:solidFill>
              <a:schemeClr val="bg1">
                <a:lumMod val="65000"/>
              </a:schemeClr>
            </a:solidFill>
          </a:ln>
        </p:spPr>
      </p:pic>
      <p:cxnSp>
        <p:nvCxnSpPr>
          <p:cNvPr id="13" name="Connecteur droit avec flèche 12">
            <a:extLst>
              <a:ext uri="{FF2B5EF4-FFF2-40B4-BE49-F238E27FC236}">
                <a16:creationId xmlns:a16="http://schemas.microsoft.com/office/drawing/2014/main" id="{5D42376B-9C28-B6AC-863D-859DE1CB4FA7}"/>
              </a:ext>
            </a:extLst>
          </p:cNvPr>
          <p:cNvCxnSpPr>
            <a:cxnSpLocks/>
          </p:cNvCxnSpPr>
          <p:nvPr/>
        </p:nvCxnSpPr>
        <p:spPr bwMode="auto">
          <a:xfrm>
            <a:off x="6422739" y="3789040"/>
            <a:ext cx="67547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9E8FCB23-158C-183A-929F-14313D51041A}"/>
              </a:ext>
            </a:extLst>
          </p:cNvPr>
          <p:cNvSpPr txBox="1"/>
          <p:nvPr/>
        </p:nvSpPr>
        <p:spPr bwMode="auto">
          <a:xfrm>
            <a:off x="6168008" y="3848431"/>
            <a:ext cx="1184940" cy="369332"/>
          </a:xfrm>
          <a:prstGeom prst="rect">
            <a:avLst/>
          </a:prstGeom>
          <a:noFill/>
        </p:spPr>
        <p:txBody>
          <a:bodyPr wrap="none" rtlCol="0">
            <a:spAutoFit/>
          </a:bodyPr>
          <a:lstStyle/>
          <a:p>
            <a:r>
              <a:rPr lang="en-US" dirty="0"/>
              <a:t>Estimation</a:t>
            </a:r>
          </a:p>
        </p:txBody>
      </p:sp>
      <p:pic>
        <p:nvPicPr>
          <p:cNvPr id="16" name="Image 15">
            <a:extLst>
              <a:ext uri="{FF2B5EF4-FFF2-40B4-BE49-F238E27FC236}">
                <a16:creationId xmlns:a16="http://schemas.microsoft.com/office/drawing/2014/main" id="{65CD2CA4-A1E9-213C-E28A-874A1A01187F}"/>
              </a:ext>
            </a:extLst>
          </p:cNvPr>
          <p:cNvPicPr>
            <a:picLocks noChangeAspect="1"/>
          </p:cNvPicPr>
          <p:nvPr/>
        </p:nvPicPr>
        <p:blipFill>
          <a:blip r:embed="rId5"/>
          <a:stretch>
            <a:fillRect/>
          </a:stretch>
        </p:blipFill>
        <p:spPr>
          <a:xfrm>
            <a:off x="8400256" y="4681670"/>
            <a:ext cx="2836096" cy="2131706"/>
          </a:xfrm>
          <a:prstGeom prst="rect">
            <a:avLst/>
          </a:prstGeom>
        </p:spPr>
      </p:pic>
      <p:pic>
        <p:nvPicPr>
          <p:cNvPr id="17" name="Image 16">
            <a:extLst>
              <a:ext uri="{FF2B5EF4-FFF2-40B4-BE49-F238E27FC236}">
                <a16:creationId xmlns:a16="http://schemas.microsoft.com/office/drawing/2014/main" id="{5AD28404-F068-0593-0E4B-B7B7DCA061F5}"/>
              </a:ext>
            </a:extLst>
          </p:cNvPr>
          <p:cNvPicPr>
            <a:picLocks noChangeAspect="1"/>
          </p:cNvPicPr>
          <p:nvPr/>
        </p:nvPicPr>
        <p:blipFill>
          <a:blip r:embed="rId6"/>
          <a:stretch>
            <a:fillRect/>
          </a:stretch>
        </p:blipFill>
        <p:spPr bwMode="auto">
          <a:xfrm>
            <a:off x="263309" y="773420"/>
            <a:ext cx="5774743" cy="1866584"/>
          </a:xfrm>
          <a:prstGeom prst="rect">
            <a:avLst/>
          </a:prstGeom>
          <a:ln>
            <a:solidFill>
              <a:schemeClr val="bg1">
                <a:lumMod val="65000"/>
              </a:schemeClr>
            </a:solidFill>
          </a:ln>
        </p:spPr>
      </p:pic>
      <p:sp>
        <p:nvSpPr>
          <p:cNvPr id="18" name="Ellipse 17">
            <a:extLst>
              <a:ext uri="{FF2B5EF4-FFF2-40B4-BE49-F238E27FC236}">
                <a16:creationId xmlns:a16="http://schemas.microsoft.com/office/drawing/2014/main" id="{9B4C377B-D295-2164-92C2-CBA0E8A2DB77}"/>
              </a:ext>
            </a:extLst>
          </p:cNvPr>
          <p:cNvSpPr/>
          <p:nvPr/>
        </p:nvSpPr>
        <p:spPr bwMode="auto">
          <a:xfrm flipH="1" flipV="1">
            <a:off x="2063552" y="4100984"/>
            <a:ext cx="2013549" cy="431513"/>
          </a:xfrm>
          <a:prstGeom prst="ellipse">
            <a:avLst/>
          </a:prstGeom>
          <a:solidFill>
            <a:srgbClr val="FF00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7558E574-CBEA-9AF9-FA21-48D215A0E4E1}"/>
              </a:ext>
            </a:extLst>
          </p:cNvPr>
          <p:cNvSpPr txBox="1">
            <a:spLocks/>
          </p:cNvSpPr>
          <p:nvPr/>
        </p:nvSpPr>
        <p:spPr bwMode="auto">
          <a:xfrm>
            <a:off x="838200" y="137228"/>
            <a:ext cx="10515600" cy="7299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solidFill>
                  <a:srgbClr val="00A8AC"/>
                </a:solidFill>
              </a:rPr>
              <a:t>Contact networks generated by air mass trajectories</a:t>
            </a:r>
          </a:p>
        </p:txBody>
      </p:sp>
      <p:sp>
        <p:nvSpPr>
          <p:cNvPr id="4" name="ZoneTexte 3">
            <a:extLst>
              <a:ext uri="{FF2B5EF4-FFF2-40B4-BE49-F238E27FC236}">
                <a16:creationId xmlns:a16="http://schemas.microsoft.com/office/drawing/2014/main" id="{B8744E2C-A61E-986D-1067-353DA978548E}"/>
              </a:ext>
            </a:extLst>
          </p:cNvPr>
          <p:cNvSpPr txBox="1"/>
          <p:nvPr/>
        </p:nvSpPr>
        <p:spPr bwMode="auto">
          <a:xfrm>
            <a:off x="411910" y="6403598"/>
            <a:ext cx="6100762" cy="430887"/>
          </a:xfrm>
          <a:prstGeom prst="rect">
            <a:avLst/>
          </a:prstGeom>
          <a:noFill/>
        </p:spPr>
        <p:txBody>
          <a:bodyPr wrap="square">
            <a:spAutoFit/>
          </a:bodyPr>
          <a:lstStyle/>
          <a:p>
            <a:r>
              <a:rPr lang="en-US" sz="2200" dirty="0" err="1">
                <a:solidFill>
                  <a:schemeClr val="bg1">
                    <a:lumMod val="50000"/>
                  </a:schemeClr>
                </a:solidFill>
              </a:rPr>
              <a:t>Choufany</a:t>
            </a:r>
            <a:r>
              <a:rPr lang="en-US" sz="2200" dirty="0">
                <a:solidFill>
                  <a:schemeClr val="bg1">
                    <a:lumMod val="50000"/>
                  </a:schemeClr>
                </a:solidFill>
              </a:rPr>
              <a:t> et al. (2021)</a:t>
            </a:r>
            <a:endParaRPr lang="en-US" dirty="0"/>
          </a:p>
        </p:txBody>
      </p:sp>
      <p:sp>
        <p:nvSpPr>
          <p:cNvPr id="5" name="Ellipse 4">
            <a:extLst>
              <a:ext uri="{FF2B5EF4-FFF2-40B4-BE49-F238E27FC236}">
                <a16:creationId xmlns:a16="http://schemas.microsoft.com/office/drawing/2014/main" id="{3E11F43C-B4FC-B48F-5642-F61C211ADF9C}"/>
              </a:ext>
            </a:extLst>
          </p:cNvPr>
          <p:cNvSpPr/>
          <p:nvPr/>
        </p:nvSpPr>
        <p:spPr bwMode="auto">
          <a:xfrm flipH="1" flipV="1">
            <a:off x="1232010" y="4979192"/>
            <a:ext cx="211028" cy="256064"/>
          </a:xfrm>
          <a:prstGeom prst="ellipse">
            <a:avLst/>
          </a:prstGeom>
          <a:solidFill>
            <a:srgbClr val="FF00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Ellipse 9">
            <a:extLst>
              <a:ext uri="{FF2B5EF4-FFF2-40B4-BE49-F238E27FC236}">
                <a16:creationId xmlns:a16="http://schemas.microsoft.com/office/drawing/2014/main" id="{5C1F92E3-C5F4-CE88-3524-BF6FC9CC1690}"/>
              </a:ext>
            </a:extLst>
          </p:cNvPr>
          <p:cNvSpPr/>
          <p:nvPr/>
        </p:nvSpPr>
        <p:spPr bwMode="auto">
          <a:xfrm flipH="1" flipV="1">
            <a:off x="1634442" y="4979192"/>
            <a:ext cx="211028" cy="256064"/>
          </a:xfrm>
          <a:prstGeom prst="ellipse">
            <a:avLst/>
          </a:prstGeom>
          <a:solidFill>
            <a:srgbClr val="FF00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Ellipse 10">
            <a:extLst>
              <a:ext uri="{FF2B5EF4-FFF2-40B4-BE49-F238E27FC236}">
                <a16:creationId xmlns:a16="http://schemas.microsoft.com/office/drawing/2014/main" id="{487CBA49-3C74-2A84-C75B-A0EA5DDC7C0A}"/>
              </a:ext>
            </a:extLst>
          </p:cNvPr>
          <p:cNvSpPr/>
          <p:nvPr/>
        </p:nvSpPr>
        <p:spPr bwMode="auto">
          <a:xfrm flipH="1" flipV="1">
            <a:off x="1954364" y="4982622"/>
            <a:ext cx="211028" cy="256064"/>
          </a:xfrm>
          <a:prstGeom prst="ellipse">
            <a:avLst/>
          </a:prstGeom>
          <a:solidFill>
            <a:srgbClr val="FF00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816215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80911327" name=" 1380911326"/>
          <p:cNvSpPr/>
          <p:nvPr/>
        </p:nvSpPr>
        <p:spPr bwMode="auto">
          <a:xfrm>
            <a:off x="2426267" y="9076142"/>
            <a:ext cx="171986" cy="45720"/>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lang="en-US" dirty="0"/>
          </a:p>
        </p:txBody>
      </p:sp>
      <p:sp>
        <p:nvSpPr>
          <p:cNvPr id="1965590900" name=" 1965590899"/>
          <p:cNvSpPr/>
          <p:nvPr/>
        </p:nvSpPr>
        <p:spPr bwMode="auto">
          <a:xfrm>
            <a:off x="17576730" y="6663785"/>
            <a:ext cx="196713" cy="225103"/>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lang="en-US" dirty="0"/>
          </a:p>
        </p:txBody>
      </p:sp>
      <p:sp>
        <p:nvSpPr>
          <p:cNvPr id="698089844" name=" 698089843"/>
          <p:cNvSpPr/>
          <p:nvPr/>
        </p:nvSpPr>
        <p:spPr bwMode="auto">
          <a:xfrm>
            <a:off x="17017762" y="3673033"/>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lang="en-US" dirty="0"/>
          </a:p>
        </p:txBody>
      </p:sp>
      <p:sp>
        <p:nvSpPr>
          <p:cNvPr id="1286737515" name=" 1286737514"/>
          <p:cNvSpPr/>
          <p:nvPr/>
        </p:nvSpPr>
        <p:spPr bwMode="auto">
          <a:xfrm>
            <a:off x="15863859" y="3592685"/>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lang="en-US" dirty="0"/>
          </a:p>
        </p:txBody>
      </p:sp>
      <p:pic>
        <p:nvPicPr>
          <p:cNvPr id="5" name="Image 4">
            <a:extLst>
              <a:ext uri="{FF2B5EF4-FFF2-40B4-BE49-F238E27FC236}">
                <a16:creationId xmlns:a16="http://schemas.microsoft.com/office/drawing/2014/main" id="{111D9499-14A9-01F3-62B0-5689C1DCD05B}"/>
              </a:ext>
            </a:extLst>
          </p:cNvPr>
          <p:cNvPicPr>
            <a:picLocks noChangeAspect="1"/>
          </p:cNvPicPr>
          <p:nvPr/>
        </p:nvPicPr>
        <p:blipFill>
          <a:blip r:embed="rId3"/>
          <a:stretch>
            <a:fillRect/>
          </a:stretch>
        </p:blipFill>
        <p:spPr bwMode="auto">
          <a:xfrm>
            <a:off x="6562234" y="2954528"/>
            <a:ext cx="5389459" cy="3406808"/>
          </a:xfrm>
          <a:prstGeom prst="rect">
            <a:avLst/>
          </a:prstGeom>
        </p:spPr>
      </p:pic>
      <p:pic>
        <p:nvPicPr>
          <p:cNvPr id="6" name="Image 5">
            <a:extLst>
              <a:ext uri="{FF2B5EF4-FFF2-40B4-BE49-F238E27FC236}">
                <a16:creationId xmlns:a16="http://schemas.microsoft.com/office/drawing/2014/main" id="{89D2CFAC-651C-884C-C2BC-AF65F7EEA563}"/>
              </a:ext>
            </a:extLst>
          </p:cNvPr>
          <p:cNvPicPr>
            <a:picLocks noChangeAspect="1"/>
          </p:cNvPicPr>
          <p:nvPr/>
        </p:nvPicPr>
        <p:blipFill>
          <a:blip r:embed="rId4"/>
          <a:stretch>
            <a:fillRect/>
          </a:stretch>
        </p:blipFill>
        <p:spPr bwMode="auto">
          <a:xfrm>
            <a:off x="263309" y="773420"/>
            <a:ext cx="5774743" cy="1866584"/>
          </a:xfrm>
          <a:prstGeom prst="rect">
            <a:avLst/>
          </a:prstGeom>
          <a:ln>
            <a:solidFill>
              <a:schemeClr val="bg1">
                <a:lumMod val="65000"/>
              </a:schemeClr>
            </a:solidFill>
          </a:ln>
        </p:spPr>
      </p:pic>
      <p:cxnSp>
        <p:nvCxnSpPr>
          <p:cNvPr id="10" name="Connecteur droit 9">
            <a:extLst>
              <a:ext uri="{FF2B5EF4-FFF2-40B4-BE49-F238E27FC236}">
                <a16:creationId xmlns:a16="http://schemas.microsoft.com/office/drawing/2014/main" id="{031CD4ED-1396-35E7-259B-C212A309AE6F}"/>
              </a:ext>
            </a:extLst>
          </p:cNvPr>
          <p:cNvCxnSpPr>
            <a:cxnSpLocks/>
          </p:cNvCxnSpPr>
          <p:nvPr/>
        </p:nvCxnSpPr>
        <p:spPr bwMode="auto">
          <a:xfrm>
            <a:off x="3019398" y="2780928"/>
            <a:ext cx="0" cy="15121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59CF65EF-1EA1-3007-5157-BADF79F68EEF}"/>
              </a:ext>
            </a:extLst>
          </p:cNvPr>
          <p:cNvSpPr txBox="1">
            <a:spLocks/>
          </p:cNvSpPr>
          <p:nvPr/>
        </p:nvSpPr>
        <p:spPr bwMode="auto">
          <a:xfrm>
            <a:off x="838200" y="137228"/>
            <a:ext cx="10515600" cy="7299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solidFill>
                  <a:srgbClr val="05A8AC"/>
                </a:solidFill>
              </a:rPr>
              <a:t>Contact networks generated by air mass trajectories</a:t>
            </a:r>
          </a:p>
        </p:txBody>
      </p:sp>
      <p:grpSp>
        <p:nvGrpSpPr>
          <p:cNvPr id="9" name="Groupe 8">
            <a:extLst>
              <a:ext uri="{FF2B5EF4-FFF2-40B4-BE49-F238E27FC236}">
                <a16:creationId xmlns:a16="http://schemas.microsoft.com/office/drawing/2014/main" id="{A1306ED5-3112-25FD-049F-6AD0FFC625F2}"/>
              </a:ext>
            </a:extLst>
          </p:cNvPr>
          <p:cNvGrpSpPr/>
          <p:nvPr/>
        </p:nvGrpSpPr>
        <p:grpSpPr>
          <a:xfrm>
            <a:off x="263309" y="4446838"/>
            <a:ext cx="5774743" cy="1852955"/>
            <a:chOff x="263309" y="4446838"/>
            <a:chExt cx="5774743" cy="1852955"/>
          </a:xfrm>
        </p:grpSpPr>
        <p:pic>
          <p:nvPicPr>
            <p:cNvPr id="4" name="Image 3">
              <a:extLst>
                <a:ext uri="{FF2B5EF4-FFF2-40B4-BE49-F238E27FC236}">
                  <a16:creationId xmlns:a16="http://schemas.microsoft.com/office/drawing/2014/main" id="{A7D2B383-8206-4D4D-0901-C4F3D2CE06C2}"/>
                </a:ext>
              </a:extLst>
            </p:cNvPr>
            <p:cNvPicPr>
              <a:picLocks noChangeAspect="1"/>
            </p:cNvPicPr>
            <p:nvPr/>
          </p:nvPicPr>
          <p:blipFill>
            <a:blip r:embed="rId5"/>
            <a:stretch>
              <a:fillRect/>
            </a:stretch>
          </p:blipFill>
          <p:spPr>
            <a:xfrm>
              <a:off x="263309" y="4446838"/>
              <a:ext cx="5774743" cy="1852955"/>
            </a:xfrm>
            <a:prstGeom prst="rect">
              <a:avLst/>
            </a:prstGeom>
          </p:spPr>
        </p:pic>
        <p:sp>
          <p:nvSpPr>
            <p:cNvPr id="7" name="ZoneTexte 6">
              <a:extLst>
                <a:ext uri="{FF2B5EF4-FFF2-40B4-BE49-F238E27FC236}">
                  <a16:creationId xmlns:a16="http://schemas.microsoft.com/office/drawing/2014/main" id="{407E54C0-DF92-3DFA-8941-2103B6620FC0}"/>
                </a:ext>
              </a:extLst>
            </p:cNvPr>
            <p:cNvSpPr txBox="1"/>
            <p:nvPr/>
          </p:nvSpPr>
          <p:spPr>
            <a:xfrm>
              <a:off x="449874" y="5072004"/>
              <a:ext cx="188301" cy="307777"/>
            </a:xfrm>
            <a:prstGeom prst="rect">
              <a:avLst/>
            </a:prstGeom>
            <a:solidFill>
              <a:schemeClr val="bg1"/>
            </a:solidFill>
          </p:spPr>
          <p:txBody>
            <a:bodyPr wrap="square" rtlCol="0">
              <a:spAutoFit/>
            </a:bodyPr>
            <a:lstStyle/>
            <a:p>
              <a:pPr algn="ctr"/>
              <a:r>
                <a:rPr lang="en-US" sz="1400" dirty="0"/>
                <a:t>1</a:t>
              </a:r>
            </a:p>
          </p:txBody>
        </p:sp>
      </p:grpSp>
      <p:sp>
        <p:nvSpPr>
          <p:cNvPr id="8" name="Ellipse 7">
            <a:extLst>
              <a:ext uri="{FF2B5EF4-FFF2-40B4-BE49-F238E27FC236}">
                <a16:creationId xmlns:a16="http://schemas.microsoft.com/office/drawing/2014/main" id="{DDFA2793-1AEE-187A-A452-9D0738A93D4A}"/>
              </a:ext>
            </a:extLst>
          </p:cNvPr>
          <p:cNvSpPr/>
          <p:nvPr/>
        </p:nvSpPr>
        <p:spPr bwMode="auto">
          <a:xfrm flipH="1" flipV="1">
            <a:off x="468924" y="4797687"/>
            <a:ext cx="2242700" cy="431513"/>
          </a:xfrm>
          <a:prstGeom prst="ellipse">
            <a:avLst/>
          </a:prstGeom>
          <a:solidFill>
            <a:srgbClr val="FF00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ZoneTexte 10">
            <a:extLst>
              <a:ext uri="{FF2B5EF4-FFF2-40B4-BE49-F238E27FC236}">
                <a16:creationId xmlns:a16="http://schemas.microsoft.com/office/drawing/2014/main" id="{8E7A5A62-5A93-F4C2-2D75-C9C22A0FFD9D}"/>
              </a:ext>
            </a:extLst>
          </p:cNvPr>
          <p:cNvSpPr txBox="1"/>
          <p:nvPr/>
        </p:nvSpPr>
        <p:spPr>
          <a:xfrm>
            <a:off x="411910" y="6403598"/>
            <a:ext cx="6100762" cy="430887"/>
          </a:xfrm>
          <a:prstGeom prst="rect">
            <a:avLst/>
          </a:prstGeom>
          <a:noFill/>
        </p:spPr>
        <p:txBody>
          <a:bodyPr wrap="square">
            <a:spAutoFit/>
          </a:bodyPr>
          <a:lstStyle/>
          <a:p>
            <a:r>
              <a:rPr lang="en-US" sz="2200" dirty="0" err="1">
                <a:solidFill>
                  <a:schemeClr val="bg1">
                    <a:lumMod val="50000"/>
                  </a:schemeClr>
                </a:solidFill>
              </a:rPr>
              <a:t>Choufany</a:t>
            </a:r>
            <a:r>
              <a:rPr lang="en-US" sz="2200" dirty="0">
                <a:solidFill>
                  <a:schemeClr val="bg1">
                    <a:lumMod val="50000"/>
                  </a:schemeClr>
                </a:solidFill>
              </a:rPr>
              <a:t> et al. (2021)</a:t>
            </a:r>
            <a:endParaRPr lang="en-US" dirty="0"/>
          </a:p>
        </p:txBody>
      </p:sp>
      <p:sp>
        <p:nvSpPr>
          <p:cNvPr id="12" name="Ellipse 11">
            <a:extLst>
              <a:ext uri="{FF2B5EF4-FFF2-40B4-BE49-F238E27FC236}">
                <a16:creationId xmlns:a16="http://schemas.microsoft.com/office/drawing/2014/main" id="{2C8D3940-A0AB-41A1-274D-DF8C20E4C59F}"/>
              </a:ext>
            </a:extLst>
          </p:cNvPr>
          <p:cNvSpPr/>
          <p:nvPr/>
        </p:nvSpPr>
        <p:spPr bwMode="auto">
          <a:xfrm flipH="1" flipV="1">
            <a:off x="361571" y="5875798"/>
            <a:ext cx="305179" cy="256064"/>
          </a:xfrm>
          <a:prstGeom prst="ellipse">
            <a:avLst/>
          </a:prstGeom>
          <a:solidFill>
            <a:srgbClr val="FF00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085166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C22DF25-3A2E-4B77-EA2B-51EB4A6007CD}"/>
              </a:ext>
            </a:extLst>
          </p:cNvPr>
          <p:cNvPicPr>
            <a:picLocks noChangeAspect="1"/>
          </p:cNvPicPr>
          <p:nvPr/>
        </p:nvPicPr>
        <p:blipFill>
          <a:blip r:embed="rId2"/>
          <a:stretch>
            <a:fillRect/>
          </a:stretch>
        </p:blipFill>
        <p:spPr>
          <a:xfrm>
            <a:off x="2980690" y="1213664"/>
            <a:ext cx="9082722" cy="4687856"/>
          </a:xfrm>
          <a:prstGeom prst="rect">
            <a:avLst/>
          </a:prstGeom>
        </p:spPr>
      </p:pic>
      <p:sp>
        <p:nvSpPr>
          <p:cNvPr id="3" name="ZoneTexte 2">
            <a:extLst>
              <a:ext uri="{FF2B5EF4-FFF2-40B4-BE49-F238E27FC236}">
                <a16:creationId xmlns:a16="http://schemas.microsoft.com/office/drawing/2014/main" id="{19FC4F56-89D3-17E3-4A88-CF393D85A443}"/>
              </a:ext>
            </a:extLst>
          </p:cNvPr>
          <p:cNvSpPr txBox="1"/>
          <p:nvPr/>
        </p:nvSpPr>
        <p:spPr>
          <a:xfrm>
            <a:off x="128588" y="2439337"/>
            <a:ext cx="261937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000000"/>
                </a:solidFill>
                <a:effectLst/>
                <a:uFillTx/>
                <a:ea typeface="Helvetica Neue"/>
                <a:cs typeface="Helvetica Neue"/>
                <a:sym typeface="Helvetica Neue"/>
              </a:rPr>
              <a:t>Red: presence</a:t>
            </a:r>
          </a:p>
          <a:p>
            <a:pPr marL="0" marR="0" indent="0" algn="r" defTabSz="584200" rtl="0" fontAlgn="auto" latinLnBrk="0" hangingPunct="0">
              <a:lnSpc>
                <a:spcPct val="100000"/>
              </a:lnSpc>
              <a:spcBef>
                <a:spcPts val="0"/>
              </a:spcBef>
              <a:spcAft>
                <a:spcPts val="0"/>
              </a:spcAft>
              <a:buClrTx/>
              <a:buSzTx/>
              <a:buFontTx/>
              <a:buNone/>
              <a:tabLst/>
            </a:pPr>
            <a:r>
              <a:rPr lang="en-US" sz="2200" dirty="0">
                <a:solidFill>
                  <a:srgbClr val="000000"/>
                </a:solidFill>
                <a:ea typeface="Helvetica Neue"/>
                <a:cs typeface="Helvetica Neue"/>
                <a:sym typeface="Helvetica Neue"/>
              </a:rPr>
              <a:t>Green: absence</a:t>
            </a:r>
            <a:endParaRPr kumimoji="0" lang="en-US" sz="2200" b="0" i="0" u="none" strike="noStrike" cap="none" spc="0" normalizeH="0" baseline="0" dirty="0">
              <a:ln>
                <a:noFill/>
              </a:ln>
              <a:solidFill>
                <a:srgbClr val="000000"/>
              </a:solidFill>
              <a:effectLst/>
              <a:uFillTx/>
              <a:ea typeface="Helvetica Neue"/>
              <a:cs typeface="Helvetica Neue"/>
              <a:sym typeface="Helvetica Neue"/>
            </a:endParaRPr>
          </a:p>
        </p:txBody>
      </p:sp>
      <p:sp>
        <p:nvSpPr>
          <p:cNvPr id="6" name="Titre 1">
            <a:extLst>
              <a:ext uri="{FF2B5EF4-FFF2-40B4-BE49-F238E27FC236}">
                <a16:creationId xmlns:a16="http://schemas.microsoft.com/office/drawing/2014/main" id="{F7773E1C-E3B5-D772-1246-9E6732D8FAE2}"/>
              </a:ext>
            </a:extLst>
          </p:cNvPr>
          <p:cNvSpPr txBox="1">
            <a:spLocks/>
          </p:cNvSpPr>
          <p:nvPr/>
        </p:nvSpPr>
        <p:spPr>
          <a:xfrm>
            <a:off x="743192" y="149638"/>
            <a:ext cx="10694553" cy="8882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solidFill>
                  <a:srgbClr val="00A8AC"/>
                </a:solidFill>
              </a:rPr>
              <a:t>Observed pattern up to 2023 from FAO dataset</a:t>
            </a:r>
          </a:p>
        </p:txBody>
      </p:sp>
    </p:spTree>
    <p:extLst>
      <p:ext uri="{BB962C8B-B14F-4D97-AF65-F5344CB8AC3E}">
        <p14:creationId xmlns:p14="http://schemas.microsoft.com/office/powerpoint/2010/main" val="2532397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F6855-6489-7D99-5C53-949ECB76DB88}"/>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9F29546D-B90C-18A0-B90B-1F3A3722A6A3}"/>
              </a:ext>
            </a:extLst>
          </p:cNvPr>
          <p:cNvPicPr>
            <a:picLocks noChangeAspect="1"/>
          </p:cNvPicPr>
          <p:nvPr/>
        </p:nvPicPr>
        <p:blipFill>
          <a:blip r:embed="rId2"/>
          <a:stretch>
            <a:fillRect/>
          </a:stretch>
        </p:blipFill>
        <p:spPr>
          <a:xfrm>
            <a:off x="2747962" y="1120421"/>
            <a:ext cx="9444038" cy="4874342"/>
          </a:xfrm>
          <a:prstGeom prst="rect">
            <a:avLst/>
          </a:prstGeom>
        </p:spPr>
      </p:pic>
      <p:sp>
        <p:nvSpPr>
          <p:cNvPr id="3" name="ZoneTexte 2">
            <a:extLst>
              <a:ext uri="{FF2B5EF4-FFF2-40B4-BE49-F238E27FC236}">
                <a16:creationId xmlns:a16="http://schemas.microsoft.com/office/drawing/2014/main" id="{2CDC5F20-D9FB-C25C-54CE-2B1D24573CDE}"/>
              </a:ext>
            </a:extLst>
          </p:cNvPr>
          <p:cNvSpPr txBox="1"/>
          <p:nvPr/>
        </p:nvSpPr>
        <p:spPr>
          <a:xfrm>
            <a:off x="128588" y="2100783"/>
            <a:ext cx="2619374"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000000"/>
                </a:solidFill>
                <a:effectLst/>
                <a:uFillTx/>
                <a:ea typeface="Helvetica Neue"/>
                <a:cs typeface="Helvetica Neue"/>
                <a:sym typeface="Helvetica Neue"/>
              </a:rPr>
              <a:t>2365 locations</a:t>
            </a:r>
          </a:p>
          <a:p>
            <a:pPr marL="0" marR="0" indent="0" algn="r" defTabSz="584200" rtl="0" fontAlgn="auto" latinLnBrk="0" hangingPunct="0">
              <a:lnSpc>
                <a:spcPct val="100000"/>
              </a:lnSpc>
              <a:spcBef>
                <a:spcPts val="0"/>
              </a:spcBef>
              <a:spcAft>
                <a:spcPts val="0"/>
              </a:spcAft>
              <a:buClrTx/>
              <a:buSzTx/>
              <a:buFontTx/>
              <a:buNone/>
              <a:tabLst/>
            </a:pPr>
            <a:r>
              <a:rPr lang="en-US" sz="2200" dirty="0">
                <a:solidFill>
                  <a:srgbClr val="000000"/>
                </a:solidFill>
                <a:ea typeface="Helvetica Neue"/>
                <a:cs typeface="Helvetica Neue"/>
                <a:sym typeface="Helvetica Neue"/>
              </a:rPr>
              <a:t>1530 dates</a:t>
            </a:r>
          </a:p>
          <a:p>
            <a:pPr marL="0" marR="0" indent="0" algn="r" defTabSz="584200" rtl="0" fontAlgn="auto" latinLnBrk="0" hangingPunct="0">
              <a:lnSpc>
                <a:spcPct val="100000"/>
              </a:lnSpc>
              <a:spcBef>
                <a:spcPts val="0"/>
              </a:spcBef>
              <a:spcAft>
                <a:spcPts val="0"/>
              </a:spcAft>
              <a:buClrTx/>
              <a:buSzTx/>
              <a:buFontTx/>
              <a:buNone/>
              <a:tabLst/>
            </a:pPr>
            <a:endParaRPr lang="en-US" sz="2200" dirty="0">
              <a:solidFill>
                <a:srgbClr val="000000"/>
              </a:solidFill>
              <a:ea typeface="Helvetica Neue"/>
              <a:cs typeface="Helvetica Neue"/>
              <a:sym typeface="Helvetica Neue"/>
            </a:endParaRPr>
          </a:p>
          <a:p>
            <a:pPr marL="0" marR="0" indent="0" algn="r" defTabSz="5842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000000"/>
                </a:solidFill>
                <a:effectLst/>
                <a:uFillTx/>
                <a:ea typeface="Helvetica Neue"/>
                <a:cs typeface="Helvetica Neue"/>
                <a:sym typeface="Helvetica Neue"/>
              </a:rPr>
              <a:t>3.6M trajectories</a:t>
            </a:r>
          </a:p>
        </p:txBody>
      </p:sp>
      <p:sp>
        <p:nvSpPr>
          <p:cNvPr id="6" name="Titre 1">
            <a:extLst>
              <a:ext uri="{FF2B5EF4-FFF2-40B4-BE49-F238E27FC236}">
                <a16:creationId xmlns:a16="http://schemas.microsoft.com/office/drawing/2014/main" id="{13B093B5-DBF2-0590-C4E7-D873407AB467}"/>
              </a:ext>
            </a:extLst>
          </p:cNvPr>
          <p:cNvSpPr txBox="1">
            <a:spLocks/>
          </p:cNvSpPr>
          <p:nvPr/>
        </p:nvSpPr>
        <p:spPr>
          <a:xfrm>
            <a:off x="743192" y="149638"/>
            <a:ext cx="11351176" cy="8882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solidFill>
                  <a:srgbClr val="00A8AC"/>
                </a:solidFill>
              </a:rPr>
              <a:t>Air-mass trajectories possibly transporting the pest for one date</a:t>
            </a:r>
          </a:p>
        </p:txBody>
      </p:sp>
    </p:spTree>
    <p:extLst>
      <p:ext uri="{BB962C8B-B14F-4D97-AF65-F5344CB8AC3E}">
        <p14:creationId xmlns:p14="http://schemas.microsoft.com/office/powerpoint/2010/main" val="2468719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A5B8ADC5-691D-6909-D19C-74301CDE2B7D}"/>
              </a:ext>
            </a:extLst>
          </p:cNvPr>
          <p:cNvSpPr txBox="1"/>
          <p:nvPr/>
        </p:nvSpPr>
        <p:spPr>
          <a:xfrm>
            <a:off x="247192" y="1552785"/>
            <a:ext cx="2079254" cy="24724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000000"/>
                </a:solidFill>
                <a:effectLst/>
                <a:uFillTx/>
                <a:ea typeface="Helvetica Neue"/>
                <a:cs typeface="Helvetica Neue"/>
                <a:sym typeface="Helvetica Neue"/>
              </a:rPr>
              <a:t>Risk of </a:t>
            </a:r>
            <a:r>
              <a:rPr kumimoji="0" lang="en-US" sz="2200" b="1" i="1" u="none" strike="noStrike" cap="none" spc="0" normalizeH="0" baseline="0" dirty="0">
                <a:ln>
                  <a:noFill/>
                </a:ln>
                <a:solidFill>
                  <a:srgbClr val="000000"/>
                </a:solidFill>
                <a:effectLst/>
                <a:uFillTx/>
                <a:ea typeface="Helvetica Neue"/>
                <a:cs typeface="Helvetica Neue"/>
                <a:sym typeface="Helvetica Neue"/>
              </a:rPr>
              <a:t>Spodoptera </a:t>
            </a:r>
            <a:r>
              <a:rPr kumimoji="0" lang="en-US" sz="2200" b="1" i="1" u="none" strike="noStrike" cap="none" spc="0" normalizeH="0" baseline="0" dirty="0" err="1">
                <a:ln>
                  <a:noFill/>
                </a:ln>
                <a:solidFill>
                  <a:srgbClr val="000000"/>
                </a:solidFill>
                <a:effectLst/>
                <a:uFillTx/>
                <a:ea typeface="Helvetica Neue"/>
                <a:cs typeface="Helvetica Neue"/>
                <a:sym typeface="Helvetica Neue"/>
              </a:rPr>
              <a:t>frugiperda</a:t>
            </a:r>
            <a:r>
              <a:rPr kumimoji="0" lang="en-US" sz="2200" b="1" i="1" u="none" strike="noStrike" cap="none" spc="0" normalizeH="0" baseline="0" dirty="0">
                <a:ln>
                  <a:noFill/>
                </a:ln>
                <a:solidFill>
                  <a:srgbClr val="000000"/>
                </a:solidFill>
                <a:effectLst/>
                <a:uFillTx/>
                <a:ea typeface="Helvetica Neue"/>
                <a:cs typeface="Helvetica Neue"/>
                <a:sym typeface="Helvetica Neue"/>
              </a:rPr>
              <a:t> </a:t>
            </a:r>
            <a:r>
              <a:rPr kumimoji="0" lang="en-US" sz="2200" b="0" i="0" u="none" strike="noStrike" cap="none" spc="0" normalizeH="0" baseline="0" dirty="0">
                <a:ln>
                  <a:noFill/>
                </a:ln>
                <a:solidFill>
                  <a:srgbClr val="000000"/>
                </a:solidFill>
                <a:effectLst/>
                <a:uFillTx/>
                <a:ea typeface="Helvetica Neue"/>
                <a:cs typeface="Helvetica Neue"/>
                <a:sym typeface="Helvetica Neue"/>
              </a:rPr>
              <a:t>spread from pest-occupied areas based on FAO information</a:t>
            </a:r>
          </a:p>
        </p:txBody>
      </p:sp>
      <p:pic>
        <p:nvPicPr>
          <p:cNvPr id="4" name="Image 3">
            <a:extLst>
              <a:ext uri="{FF2B5EF4-FFF2-40B4-BE49-F238E27FC236}">
                <a16:creationId xmlns:a16="http://schemas.microsoft.com/office/drawing/2014/main" id="{9A8226BF-33E5-ABAE-2E69-F273DC810ED8}"/>
              </a:ext>
            </a:extLst>
          </p:cNvPr>
          <p:cNvPicPr>
            <a:picLocks noChangeAspect="1"/>
          </p:cNvPicPr>
          <p:nvPr/>
        </p:nvPicPr>
        <p:blipFill>
          <a:blip r:embed="rId2"/>
          <a:stretch>
            <a:fillRect/>
          </a:stretch>
        </p:blipFill>
        <p:spPr>
          <a:xfrm>
            <a:off x="2490651" y="1046163"/>
            <a:ext cx="9603717" cy="5024061"/>
          </a:xfrm>
          <a:prstGeom prst="rect">
            <a:avLst/>
          </a:prstGeom>
        </p:spPr>
      </p:pic>
      <p:sp>
        <p:nvSpPr>
          <p:cNvPr id="3" name="Titre 1">
            <a:extLst>
              <a:ext uri="{FF2B5EF4-FFF2-40B4-BE49-F238E27FC236}">
                <a16:creationId xmlns:a16="http://schemas.microsoft.com/office/drawing/2014/main" id="{E5738D1B-4F5B-94F5-8D82-31A610A60B61}"/>
              </a:ext>
            </a:extLst>
          </p:cNvPr>
          <p:cNvSpPr txBox="1">
            <a:spLocks/>
          </p:cNvSpPr>
          <p:nvPr/>
        </p:nvSpPr>
        <p:spPr>
          <a:xfrm>
            <a:off x="743192" y="149638"/>
            <a:ext cx="11351176" cy="8882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solidFill>
                  <a:srgbClr val="00A8AC"/>
                </a:solidFill>
              </a:rPr>
              <a:t>Risk map for pest introduction</a:t>
            </a:r>
          </a:p>
        </p:txBody>
      </p:sp>
    </p:spTree>
    <p:extLst>
      <p:ext uri="{BB962C8B-B14F-4D97-AF65-F5344CB8AC3E}">
        <p14:creationId xmlns:p14="http://schemas.microsoft.com/office/powerpoint/2010/main" val="4108750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6ADBE49-33E1-BD1C-3693-DD2C089C87E7}"/>
              </a:ext>
            </a:extLst>
          </p:cNvPr>
          <p:cNvSpPr txBox="1"/>
          <p:nvPr/>
        </p:nvSpPr>
        <p:spPr>
          <a:xfrm>
            <a:off x="218617" y="1621639"/>
            <a:ext cx="2079254"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000000"/>
                </a:solidFill>
                <a:effectLst/>
                <a:uFillTx/>
                <a:ea typeface="Helvetica Neue"/>
                <a:cs typeface="Helvetica Neue"/>
                <a:sym typeface="Helvetica Neue"/>
              </a:rPr>
              <a:t>Risk of </a:t>
            </a:r>
            <a:r>
              <a:rPr kumimoji="0" lang="en-US" sz="2200" b="1" i="1" u="none" strike="noStrike" cap="none" spc="0" normalizeH="0" baseline="0" dirty="0">
                <a:ln>
                  <a:noFill/>
                </a:ln>
                <a:solidFill>
                  <a:srgbClr val="000000"/>
                </a:solidFill>
                <a:effectLst/>
                <a:uFillTx/>
                <a:ea typeface="Helvetica Neue"/>
                <a:cs typeface="Helvetica Neue"/>
                <a:sym typeface="Helvetica Neue"/>
              </a:rPr>
              <a:t>Spodoptera </a:t>
            </a:r>
            <a:r>
              <a:rPr kumimoji="0" lang="en-US" sz="2200" b="1" i="1" u="none" strike="noStrike" cap="none" spc="0" normalizeH="0" baseline="0" dirty="0" err="1">
                <a:ln>
                  <a:noFill/>
                </a:ln>
                <a:solidFill>
                  <a:srgbClr val="000000"/>
                </a:solidFill>
                <a:effectLst/>
                <a:uFillTx/>
                <a:ea typeface="Helvetica Neue"/>
                <a:cs typeface="Helvetica Neue"/>
                <a:sym typeface="Helvetica Neue"/>
              </a:rPr>
              <a:t>frugiperda</a:t>
            </a:r>
            <a:r>
              <a:rPr kumimoji="0" lang="en-US" sz="2200" b="1" i="1" u="none" strike="noStrike" cap="none" spc="0" normalizeH="0" baseline="0" dirty="0">
                <a:ln>
                  <a:noFill/>
                </a:ln>
                <a:solidFill>
                  <a:srgbClr val="000000"/>
                </a:solidFill>
                <a:effectLst/>
                <a:uFillTx/>
                <a:ea typeface="Helvetica Neue"/>
                <a:cs typeface="Helvetica Neue"/>
                <a:sym typeface="Helvetica Neue"/>
              </a:rPr>
              <a:t> </a:t>
            </a:r>
            <a:r>
              <a:rPr kumimoji="0" lang="en-US" sz="2200" b="0" i="0" u="none" strike="noStrike" cap="none" spc="0" normalizeH="0" baseline="0" dirty="0">
                <a:ln>
                  <a:noFill/>
                </a:ln>
                <a:solidFill>
                  <a:srgbClr val="000000"/>
                </a:solidFill>
                <a:effectLst/>
                <a:uFillTx/>
                <a:ea typeface="Helvetica Neue"/>
                <a:cs typeface="Helvetica Neue"/>
                <a:sym typeface="Helvetica Neue"/>
              </a:rPr>
              <a:t>spread from pest-occupied areas based on FAO and EPPO information</a:t>
            </a:r>
          </a:p>
          <a:p>
            <a:pPr marL="0" marR="0" indent="0" algn="r" defTabSz="5842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000000"/>
                </a:solidFill>
                <a:effectLst/>
                <a:uFillTx/>
                <a:ea typeface="Helvetica Neue"/>
                <a:cs typeface="Helvetica Neue"/>
                <a:sym typeface="Helvetica Neue"/>
              </a:rPr>
              <a:t>and from two hypotheti</a:t>
            </a:r>
            <a:r>
              <a:rPr lang="en-US" sz="2200" dirty="0">
                <a:solidFill>
                  <a:srgbClr val="000000"/>
                </a:solidFill>
                <a:ea typeface="Helvetica Neue"/>
                <a:cs typeface="Helvetica Neue"/>
                <a:sym typeface="Helvetica Neue"/>
              </a:rPr>
              <a:t>cal pixels in Tunisia and Morocco</a:t>
            </a:r>
            <a:endParaRPr kumimoji="0" lang="en-US" sz="2200" b="0" i="0" u="none" strike="noStrike" cap="none" spc="0" normalizeH="0" baseline="0" dirty="0">
              <a:ln>
                <a:noFill/>
              </a:ln>
              <a:solidFill>
                <a:srgbClr val="000000"/>
              </a:solidFill>
              <a:effectLst/>
              <a:uFillTx/>
              <a:ea typeface="Helvetica Neue"/>
              <a:cs typeface="Helvetica Neue"/>
              <a:sym typeface="Helvetica Neue"/>
            </a:endParaRPr>
          </a:p>
        </p:txBody>
      </p:sp>
      <p:pic>
        <p:nvPicPr>
          <p:cNvPr id="7" name="Image 6">
            <a:extLst>
              <a:ext uri="{FF2B5EF4-FFF2-40B4-BE49-F238E27FC236}">
                <a16:creationId xmlns:a16="http://schemas.microsoft.com/office/drawing/2014/main" id="{AEF105BF-4EFE-CB8B-0E8E-3AD9D514B9FD}"/>
              </a:ext>
            </a:extLst>
          </p:cNvPr>
          <p:cNvPicPr>
            <a:picLocks noChangeAspect="1"/>
          </p:cNvPicPr>
          <p:nvPr/>
        </p:nvPicPr>
        <p:blipFill>
          <a:blip r:embed="rId2"/>
          <a:stretch>
            <a:fillRect/>
          </a:stretch>
        </p:blipFill>
        <p:spPr>
          <a:xfrm>
            <a:off x="2466374" y="1028700"/>
            <a:ext cx="9627994" cy="5036761"/>
          </a:xfrm>
          <a:prstGeom prst="rect">
            <a:avLst/>
          </a:prstGeom>
        </p:spPr>
      </p:pic>
      <p:sp>
        <p:nvSpPr>
          <p:cNvPr id="3" name="Titre 1">
            <a:extLst>
              <a:ext uri="{FF2B5EF4-FFF2-40B4-BE49-F238E27FC236}">
                <a16:creationId xmlns:a16="http://schemas.microsoft.com/office/drawing/2014/main" id="{B16007AA-AD2F-83F3-FA2F-08EA7A669B7A}"/>
              </a:ext>
            </a:extLst>
          </p:cNvPr>
          <p:cNvSpPr txBox="1">
            <a:spLocks/>
          </p:cNvSpPr>
          <p:nvPr/>
        </p:nvSpPr>
        <p:spPr>
          <a:xfrm>
            <a:off x="743192" y="149638"/>
            <a:ext cx="11351176" cy="8882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solidFill>
                  <a:srgbClr val="00A8AC"/>
                </a:solidFill>
              </a:rPr>
              <a:t>Risk map for pest introduction</a:t>
            </a:r>
          </a:p>
        </p:txBody>
      </p:sp>
    </p:spTree>
    <p:extLst>
      <p:ext uri="{BB962C8B-B14F-4D97-AF65-F5344CB8AC3E}">
        <p14:creationId xmlns:p14="http://schemas.microsoft.com/office/powerpoint/2010/main" val="272850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Image 2"/>
          <p:cNvPicPr>
            <a:picLocks noChangeAspect="1"/>
          </p:cNvPicPr>
          <p:nvPr/>
        </p:nvPicPr>
        <p:blipFill>
          <a:blip r:embed="rId3"/>
          <a:stretch/>
        </p:blipFill>
        <p:spPr bwMode="auto">
          <a:xfrm>
            <a:off x="8522280" y="172462"/>
            <a:ext cx="3517320" cy="2813855"/>
          </a:xfrm>
          <a:prstGeom prst="rect">
            <a:avLst/>
          </a:prstGeom>
        </p:spPr>
      </p:pic>
      <p:sp>
        <p:nvSpPr>
          <p:cNvPr id="5" name="ZoneTexte 4"/>
          <p:cNvSpPr txBox="1"/>
          <p:nvPr/>
        </p:nvSpPr>
        <p:spPr bwMode="auto">
          <a:xfrm>
            <a:off x="544287" y="5710870"/>
            <a:ext cx="4746170" cy="1077026"/>
          </a:xfrm>
          <a:prstGeom prst="rect">
            <a:avLst/>
          </a:prstGeom>
          <a:noFill/>
        </p:spPr>
        <p:txBody>
          <a:bodyPr wrap="square">
            <a:spAutoFit/>
          </a:bodyPr>
          <a:lstStyle/>
          <a:p>
            <a:pPr algn="r">
              <a:defRPr/>
            </a:pPr>
            <a:r>
              <a:rPr lang="en-US" sz="2133" dirty="0">
                <a:latin typeface="Calibri"/>
              </a:rPr>
              <a:t>Connectivity between sugarcane production areas infected by orange rust</a:t>
            </a:r>
          </a:p>
          <a:p>
            <a:pPr algn="r">
              <a:defRPr/>
            </a:pPr>
            <a:r>
              <a:rPr lang="en-US" sz="2133" dirty="0">
                <a:latin typeface="Calibri"/>
              </a:rPr>
              <a:t>Dijoux et al. (in prep)</a:t>
            </a:r>
            <a:endParaRPr lang="en-US" sz="2133" dirty="0"/>
          </a:p>
        </p:txBody>
      </p:sp>
      <p:sp>
        <p:nvSpPr>
          <p:cNvPr id="6" name="ZoneTexte 5"/>
          <p:cNvSpPr txBox="1"/>
          <p:nvPr/>
        </p:nvSpPr>
        <p:spPr bwMode="auto">
          <a:xfrm>
            <a:off x="6258869" y="172462"/>
            <a:ext cx="2184507" cy="2718180"/>
          </a:xfrm>
          <a:prstGeom prst="rect">
            <a:avLst/>
          </a:prstGeom>
          <a:noFill/>
        </p:spPr>
        <p:txBody>
          <a:bodyPr wrap="square">
            <a:spAutoFit/>
          </a:bodyPr>
          <a:lstStyle/>
          <a:p>
            <a:pPr algn="r">
              <a:defRPr/>
            </a:pPr>
            <a:r>
              <a:rPr lang="en-US" sz="2133" dirty="0">
                <a:latin typeface="Calibri"/>
              </a:rPr>
              <a:t>Dispersal </a:t>
            </a:r>
            <a:br>
              <a:rPr lang="en-US" sz="2133" dirty="0">
                <a:latin typeface="Calibri"/>
              </a:rPr>
            </a:br>
            <a:r>
              <a:rPr lang="en-US" sz="2133" dirty="0">
                <a:latin typeface="Calibri"/>
              </a:rPr>
              <a:t>of midges transmitting bluetongue virus</a:t>
            </a:r>
          </a:p>
          <a:p>
            <a:pPr algn="r">
              <a:defRPr/>
            </a:pPr>
            <a:endParaRPr lang="en-US" sz="2133" dirty="0">
              <a:latin typeface="Calibri"/>
            </a:endParaRPr>
          </a:p>
          <a:p>
            <a:pPr algn="r">
              <a:defRPr/>
            </a:pPr>
            <a:r>
              <a:rPr lang="en-US" sz="2133" dirty="0">
                <a:latin typeface="Calibri"/>
              </a:rPr>
              <a:t>See also </a:t>
            </a:r>
            <a:r>
              <a:rPr lang="en-US" sz="2133" dirty="0" err="1">
                <a:latin typeface="Calibri"/>
              </a:rPr>
              <a:t>Bibard</a:t>
            </a:r>
            <a:r>
              <a:rPr lang="en-US" sz="2133" dirty="0">
                <a:latin typeface="Calibri"/>
              </a:rPr>
              <a:t> et al. (2025) and </a:t>
            </a:r>
            <a:r>
              <a:rPr lang="en-US" sz="2133" dirty="0" err="1">
                <a:latin typeface="Calibri"/>
              </a:rPr>
              <a:t>WindiApp</a:t>
            </a:r>
            <a:endParaRPr lang="en-US" sz="2133" dirty="0"/>
          </a:p>
        </p:txBody>
      </p:sp>
      <p:pic>
        <p:nvPicPr>
          <p:cNvPr id="7" name="Image 6">
            <a:extLst>
              <a:ext uri="{FF2B5EF4-FFF2-40B4-BE49-F238E27FC236}">
                <a16:creationId xmlns:a16="http://schemas.microsoft.com/office/drawing/2014/main" id="{1340D3D7-313D-2F32-4FEF-7088DACD0236}"/>
              </a:ext>
            </a:extLst>
          </p:cNvPr>
          <p:cNvPicPr>
            <a:picLocks noChangeAspect="1"/>
          </p:cNvPicPr>
          <p:nvPr/>
        </p:nvPicPr>
        <p:blipFill>
          <a:blip r:embed="rId4"/>
          <a:stretch/>
        </p:blipFill>
        <p:spPr bwMode="auto">
          <a:xfrm>
            <a:off x="249522" y="852186"/>
            <a:ext cx="5683611" cy="2576814"/>
          </a:xfrm>
          <a:prstGeom prst="rect">
            <a:avLst/>
          </a:prstGeom>
        </p:spPr>
      </p:pic>
      <p:sp>
        <p:nvSpPr>
          <p:cNvPr id="10" name="Titre 1">
            <a:extLst>
              <a:ext uri="{FF2B5EF4-FFF2-40B4-BE49-F238E27FC236}">
                <a16:creationId xmlns:a16="http://schemas.microsoft.com/office/drawing/2014/main" id="{5D6AADEC-69EA-7AAB-6583-FC9D6D924664}"/>
              </a:ext>
            </a:extLst>
          </p:cNvPr>
          <p:cNvSpPr txBox="1">
            <a:spLocks/>
          </p:cNvSpPr>
          <p:nvPr/>
        </p:nvSpPr>
        <p:spPr>
          <a:xfrm>
            <a:off x="743192" y="149638"/>
            <a:ext cx="10694553" cy="8882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solidFill>
                  <a:srgbClr val="00A8AC"/>
                </a:solidFill>
              </a:rPr>
              <a:t>Other examples</a:t>
            </a:r>
          </a:p>
        </p:txBody>
      </p:sp>
      <p:sp>
        <p:nvSpPr>
          <p:cNvPr id="11" name="ZoneTexte 10">
            <a:extLst>
              <a:ext uri="{FF2B5EF4-FFF2-40B4-BE49-F238E27FC236}">
                <a16:creationId xmlns:a16="http://schemas.microsoft.com/office/drawing/2014/main" id="{FC57CF20-EE3F-6EDD-766C-4C808BB4866F}"/>
              </a:ext>
            </a:extLst>
          </p:cNvPr>
          <p:cNvSpPr txBox="1"/>
          <p:nvPr/>
        </p:nvSpPr>
        <p:spPr bwMode="auto">
          <a:xfrm>
            <a:off x="219636" y="3530600"/>
            <a:ext cx="2702858" cy="1077026"/>
          </a:xfrm>
          <a:prstGeom prst="rect">
            <a:avLst/>
          </a:prstGeom>
          <a:noFill/>
        </p:spPr>
        <p:txBody>
          <a:bodyPr wrap="square">
            <a:spAutoFit/>
          </a:bodyPr>
          <a:lstStyle/>
          <a:p>
            <a:pPr>
              <a:defRPr/>
            </a:pPr>
            <a:r>
              <a:rPr lang="en-US" sz="2133" dirty="0">
                <a:latin typeface="Calibri"/>
              </a:rPr>
              <a:t>Network for wheat black rust dispersal</a:t>
            </a:r>
          </a:p>
          <a:p>
            <a:pPr>
              <a:defRPr/>
            </a:pPr>
            <a:r>
              <a:rPr lang="en-US" sz="2133" dirty="0" err="1">
                <a:latin typeface="Calibri"/>
              </a:rPr>
              <a:t>Radici</a:t>
            </a:r>
            <a:r>
              <a:rPr lang="en-US" sz="2133" dirty="0">
                <a:latin typeface="Calibri"/>
              </a:rPr>
              <a:t> et al. (2022)</a:t>
            </a:r>
            <a:endParaRPr lang="en-US" sz="2133" dirty="0"/>
          </a:p>
        </p:txBody>
      </p:sp>
      <p:pic>
        <p:nvPicPr>
          <p:cNvPr id="4" name="Image 3">
            <a:extLst>
              <a:ext uri="{FF2B5EF4-FFF2-40B4-BE49-F238E27FC236}">
                <a16:creationId xmlns:a16="http://schemas.microsoft.com/office/drawing/2014/main" id="{7E7BB1FC-2584-C8F1-BF84-91805C50C6F4}"/>
              </a:ext>
            </a:extLst>
          </p:cNvPr>
          <p:cNvPicPr>
            <a:picLocks noChangeAspect="1"/>
          </p:cNvPicPr>
          <p:nvPr/>
        </p:nvPicPr>
        <p:blipFill rotWithShape="1">
          <a:blip r:embed="rId5"/>
          <a:srcRect l="538" t="11659" r="2285"/>
          <a:stretch>
            <a:fillRect/>
          </a:stretch>
        </p:blipFill>
        <p:spPr bwMode="auto">
          <a:xfrm>
            <a:off x="5203371" y="3216678"/>
            <a:ext cx="6234374" cy="3546942"/>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6F9CA-6AD8-80C6-E1A2-7A7A9B9B57FC}"/>
            </a:ext>
          </a:extLst>
        </p:cNvPr>
        <p:cNvGrpSpPr/>
        <p:nvPr/>
      </p:nvGrpSpPr>
      <p:grpSpPr>
        <a:xfrm>
          <a:off x="0" y="0"/>
          <a:ext cx="0" cy="0"/>
          <a:chOff x="0" y="0"/>
          <a:chExt cx="0" cy="0"/>
        </a:xfrm>
      </p:grpSpPr>
      <p:sp>
        <p:nvSpPr>
          <p:cNvPr id="4" name="Sous-titre 10">
            <a:extLst>
              <a:ext uri="{FF2B5EF4-FFF2-40B4-BE49-F238E27FC236}">
                <a16:creationId xmlns:a16="http://schemas.microsoft.com/office/drawing/2014/main" id="{6745C70D-57C2-2A8E-7A13-1E247CA5D651}"/>
              </a:ext>
            </a:extLst>
          </p:cNvPr>
          <p:cNvSpPr txBox="1">
            <a:spLocks/>
          </p:cNvSpPr>
          <p:nvPr/>
        </p:nvSpPr>
        <p:spPr>
          <a:xfrm>
            <a:off x="882647" y="1001483"/>
            <a:ext cx="9856300" cy="49498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sz="2200" dirty="0">
                <a:solidFill>
                  <a:srgbClr val="275662"/>
                </a:solidFill>
              </a:rPr>
              <a:t>Modeling and inferring movement of entities that cannot be followed</a:t>
            </a:r>
          </a:p>
          <a:p>
            <a:pPr marL="342900" indent="-342900">
              <a:buFont typeface="Arial" panose="020B0604020202020204" pitchFamily="34" charset="0"/>
              <a:buChar char="•"/>
            </a:pPr>
            <a:r>
              <a:rPr lang="en-US" sz="2200" dirty="0">
                <a:solidFill>
                  <a:srgbClr val="275662"/>
                </a:solidFill>
              </a:rPr>
              <a:t>Fusion of heterogeneous data into models</a:t>
            </a:r>
          </a:p>
          <a:p>
            <a:pPr marL="342900" indent="-342900">
              <a:buFont typeface="Arial" panose="020B0604020202020204" pitchFamily="34" charset="0"/>
              <a:buChar char="•"/>
            </a:pPr>
            <a:r>
              <a:rPr lang="en-US" sz="2200" dirty="0">
                <a:solidFill>
                  <a:srgbClr val="275662"/>
                </a:solidFill>
              </a:rPr>
              <a:t>Mobilizing new data for (indirect) surveillance in the open/massive data era</a:t>
            </a:r>
          </a:p>
          <a:p>
            <a:pPr lvl="1"/>
            <a:r>
              <a:rPr lang="en-US" sz="2200" dirty="0">
                <a:solidFill>
                  <a:schemeClr val="bg1">
                    <a:lumMod val="65000"/>
                  </a:schemeClr>
                </a:solidFill>
              </a:rPr>
              <a:t>Environmental data, citizen data, social media, satellite data, actor behaviors…</a:t>
            </a:r>
          </a:p>
          <a:p>
            <a:pPr marL="342900" indent="-342900">
              <a:buFont typeface="Arial" panose="020B0604020202020204" pitchFamily="34" charset="0"/>
              <a:buChar char="•"/>
            </a:pPr>
            <a:r>
              <a:rPr lang="en-US" sz="2200" dirty="0">
                <a:solidFill>
                  <a:srgbClr val="275662"/>
                </a:solidFill>
              </a:rPr>
              <a:t>Coupling mechanistic and deep learning approaches and, in the meantime, inferring unknown parameters and processes</a:t>
            </a:r>
          </a:p>
          <a:p>
            <a:pPr marL="342900" indent="-342900">
              <a:buFont typeface="Arial" panose="020B0604020202020204" pitchFamily="34" charset="0"/>
              <a:buChar char="•"/>
            </a:pPr>
            <a:r>
              <a:rPr lang="en-US" sz="2200" dirty="0">
                <a:solidFill>
                  <a:srgbClr val="275662"/>
                </a:solidFill>
              </a:rPr>
              <a:t>Embedding genetic inputs &amp; processes in models</a:t>
            </a:r>
          </a:p>
          <a:p>
            <a:pPr lvl="1"/>
            <a:r>
              <a:rPr lang="en-US" sz="2200" dirty="0">
                <a:solidFill>
                  <a:schemeClr val="bg1">
                    <a:lumMod val="65000"/>
                  </a:schemeClr>
                </a:solidFill>
              </a:rPr>
              <a:t>Pest-strain fitness, transmission chains, adaptation, recombination…</a:t>
            </a:r>
            <a:endParaRPr lang="en-US" sz="2200" dirty="0">
              <a:solidFill>
                <a:srgbClr val="275662"/>
              </a:solidFill>
            </a:endParaRPr>
          </a:p>
          <a:p>
            <a:pPr marL="342900" indent="-342900">
              <a:buFont typeface="Arial" panose="020B0604020202020204" pitchFamily="34" charset="0"/>
              <a:buChar char="•"/>
            </a:pPr>
            <a:r>
              <a:rPr lang="en-US" sz="2200" dirty="0">
                <a:solidFill>
                  <a:srgbClr val="275662"/>
                </a:solidFill>
              </a:rPr>
              <a:t>Embedding socio-economic inputs &amp; processes in models</a:t>
            </a:r>
          </a:p>
          <a:p>
            <a:pPr lvl="1"/>
            <a:r>
              <a:rPr lang="en-US" sz="2200" dirty="0">
                <a:solidFill>
                  <a:schemeClr val="bg1">
                    <a:lumMod val="65000"/>
                  </a:schemeClr>
                </a:solidFill>
              </a:rPr>
              <a:t>Cost-benefit, decision under uncertainty, incentives, insurance…</a:t>
            </a:r>
          </a:p>
          <a:p>
            <a:pPr marL="342900" indent="-342900">
              <a:buFont typeface="Arial" panose="020B0604020202020204" pitchFamily="34" charset="0"/>
              <a:buChar char="•"/>
            </a:pPr>
            <a:r>
              <a:rPr lang="en-US" sz="2200" dirty="0">
                <a:solidFill>
                  <a:srgbClr val="275662"/>
                </a:solidFill>
              </a:rPr>
              <a:t>Aggregating models for enhanced inference and prediction</a:t>
            </a:r>
          </a:p>
          <a:p>
            <a:pPr marL="342900" indent="-342900">
              <a:buFont typeface="Arial" panose="020B0604020202020204" pitchFamily="34" charset="0"/>
              <a:buChar char="•"/>
            </a:pPr>
            <a:r>
              <a:rPr lang="en-US" sz="2200" dirty="0">
                <a:solidFill>
                  <a:srgbClr val="275662"/>
                </a:solidFill>
              </a:rPr>
              <a:t>Adaptive surveillance, automated data acquisition and associated algorithms</a:t>
            </a:r>
          </a:p>
        </p:txBody>
      </p:sp>
      <p:sp>
        <p:nvSpPr>
          <p:cNvPr id="6" name="Titre 1">
            <a:extLst>
              <a:ext uri="{FF2B5EF4-FFF2-40B4-BE49-F238E27FC236}">
                <a16:creationId xmlns:a16="http://schemas.microsoft.com/office/drawing/2014/main" id="{A4CCABA2-D27A-34FC-8ACC-6170EB505902}"/>
              </a:ext>
            </a:extLst>
          </p:cNvPr>
          <p:cNvSpPr>
            <a:spLocks noGrp="1"/>
          </p:cNvSpPr>
          <p:nvPr>
            <p:ph type="title"/>
          </p:nvPr>
        </p:nvSpPr>
        <p:spPr>
          <a:xfrm>
            <a:off x="743192" y="25654"/>
            <a:ext cx="10566161" cy="880998"/>
          </a:xfrm>
        </p:spPr>
        <p:txBody>
          <a:bodyPr>
            <a:normAutofit/>
          </a:bodyPr>
          <a:lstStyle/>
          <a:p>
            <a:r>
              <a:rPr lang="en-US" dirty="0">
                <a:solidFill>
                  <a:srgbClr val="00A8AC"/>
                </a:solidFill>
              </a:rPr>
              <a:t>Conclusion: a few research avenues</a:t>
            </a:r>
          </a:p>
        </p:txBody>
      </p:sp>
      <p:sp>
        <p:nvSpPr>
          <p:cNvPr id="5" name="ZoneTexte 4">
            <a:extLst>
              <a:ext uri="{FF2B5EF4-FFF2-40B4-BE49-F238E27FC236}">
                <a16:creationId xmlns:a16="http://schemas.microsoft.com/office/drawing/2014/main" id="{363885FA-E270-01AB-1A7B-5F50C224A54D}"/>
              </a:ext>
            </a:extLst>
          </p:cNvPr>
          <p:cNvSpPr txBox="1"/>
          <p:nvPr/>
        </p:nvSpPr>
        <p:spPr bwMode="auto">
          <a:xfrm>
            <a:off x="6261315" y="5951349"/>
            <a:ext cx="5651731" cy="748795"/>
          </a:xfrm>
          <a:prstGeom prst="rect">
            <a:avLst/>
          </a:prstGeom>
          <a:solidFill>
            <a:schemeClr val="bg1">
              <a:lumMod val="85000"/>
            </a:schemeClr>
          </a:solidFill>
        </p:spPr>
        <p:txBody>
          <a:bodyPr wrap="square">
            <a:spAutoFit/>
          </a:bodyPr>
          <a:lstStyle/>
          <a:p>
            <a:pPr algn="ctr">
              <a:defRPr/>
            </a:pPr>
            <a:r>
              <a:rPr lang="en-US" sz="2133" dirty="0">
                <a:latin typeface="Calibri"/>
              </a:rPr>
              <a:t>See communications of Lucie, César, Annaelle, Joshua, Stephen, Janine, Christ, Gaël, </a:t>
            </a:r>
            <a:r>
              <a:rPr lang="en-US" sz="2133" dirty="0" err="1">
                <a:latin typeface="Calibri"/>
              </a:rPr>
              <a:t>Subhasish</a:t>
            </a:r>
            <a:r>
              <a:rPr lang="en-US" sz="2133" dirty="0">
                <a:latin typeface="Calibri"/>
              </a:rPr>
              <a:t>…</a:t>
            </a:r>
            <a:endParaRPr lang="en-US" sz="2133" dirty="0"/>
          </a:p>
        </p:txBody>
      </p:sp>
    </p:spTree>
    <p:extLst>
      <p:ext uri="{BB962C8B-B14F-4D97-AF65-F5344CB8AC3E}">
        <p14:creationId xmlns:p14="http://schemas.microsoft.com/office/powerpoint/2010/main" val="1116172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a:extLst>
              <a:ext uri="{FF2B5EF4-FFF2-40B4-BE49-F238E27FC236}">
                <a16:creationId xmlns:a16="http://schemas.microsoft.com/office/drawing/2014/main" id="{A63C348E-7BAA-491E-FB8D-BDED59E2E696}"/>
              </a:ext>
            </a:extLst>
          </p:cNvPr>
          <p:cNvPicPr>
            <a:picLocks noChangeAspect="1"/>
          </p:cNvPicPr>
          <p:nvPr/>
        </p:nvPicPr>
        <p:blipFill>
          <a:blip r:embed="rId3"/>
          <a:stretch>
            <a:fillRect/>
          </a:stretch>
        </p:blipFill>
        <p:spPr>
          <a:xfrm>
            <a:off x="2708717" y="1258001"/>
            <a:ext cx="6497917" cy="5048996"/>
          </a:xfrm>
          <a:prstGeom prst="rect">
            <a:avLst/>
          </a:prstGeom>
        </p:spPr>
      </p:pic>
      <p:sp>
        <p:nvSpPr>
          <p:cNvPr id="14" name="Titre 1">
            <a:extLst>
              <a:ext uri="{FF2B5EF4-FFF2-40B4-BE49-F238E27FC236}">
                <a16:creationId xmlns:a16="http://schemas.microsoft.com/office/drawing/2014/main" id="{C80518CE-50C1-4DAB-A70D-E601D36D82AC}"/>
              </a:ext>
            </a:extLst>
          </p:cNvPr>
          <p:cNvSpPr>
            <a:spLocks noGrp="1"/>
          </p:cNvSpPr>
          <p:nvPr>
            <p:ph type="title"/>
          </p:nvPr>
        </p:nvSpPr>
        <p:spPr>
          <a:xfrm>
            <a:off x="743192" y="149638"/>
            <a:ext cx="10216343" cy="888251"/>
          </a:xfrm>
        </p:spPr>
        <p:txBody>
          <a:bodyPr>
            <a:normAutofit/>
          </a:bodyPr>
          <a:lstStyle/>
          <a:p>
            <a:r>
              <a:rPr lang="en-US" dirty="0">
                <a:solidFill>
                  <a:srgbClr val="00A8AC"/>
                </a:solidFill>
              </a:rPr>
              <a:t>Complementary axes of epidemiological surveillance</a:t>
            </a:r>
            <a:endParaRPr lang="en-US" b="0" dirty="0">
              <a:solidFill>
                <a:srgbClr val="00A8AC"/>
              </a:solidFill>
              <a:latin typeface="+mn-lt"/>
            </a:endParaRPr>
          </a:p>
        </p:txBody>
      </p:sp>
      <p:sp>
        <p:nvSpPr>
          <p:cNvPr id="9" name="ZoneTexte 8">
            <a:extLst>
              <a:ext uri="{FF2B5EF4-FFF2-40B4-BE49-F238E27FC236}">
                <a16:creationId xmlns:a16="http://schemas.microsoft.com/office/drawing/2014/main" id="{0FE19B0C-0A9E-4686-961D-EB651C2248EF}"/>
              </a:ext>
            </a:extLst>
          </p:cNvPr>
          <p:cNvSpPr txBox="1"/>
          <p:nvPr/>
        </p:nvSpPr>
        <p:spPr>
          <a:xfrm>
            <a:off x="2027300" y="6223144"/>
            <a:ext cx="26014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90C850"/>
                </a:solidFill>
                <a:effectLst/>
                <a:uLnTx/>
                <a:uFillTx/>
                <a:latin typeface="AvenirNext LT Pro Cn" panose="020B0506020202020204" pitchFamily="34" charset="0"/>
                <a:ea typeface="+mn-ea"/>
                <a:cs typeface="+mn-cs"/>
              </a:rPr>
              <a:t>Pest bio-sensor data</a:t>
            </a:r>
          </a:p>
        </p:txBody>
      </p:sp>
      <p:sp>
        <p:nvSpPr>
          <p:cNvPr id="11" name="ZoneTexte 10">
            <a:extLst>
              <a:ext uri="{FF2B5EF4-FFF2-40B4-BE49-F238E27FC236}">
                <a16:creationId xmlns:a16="http://schemas.microsoft.com/office/drawing/2014/main" id="{3307E44D-4909-4E63-9891-8A6D3C56C51F}"/>
              </a:ext>
            </a:extLst>
          </p:cNvPr>
          <p:cNvSpPr txBox="1"/>
          <p:nvPr/>
        </p:nvSpPr>
        <p:spPr>
          <a:xfrm>
            <a:off x="9415336" y="2961966"/>
            <a:ext cx="2776663"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9687"/>
                </a:solidFill>
                <a:effectLst/>
                <a:uLnTx/>
                <a:uFillTx/>
                <a:latin typeface="AvenirNext LT Pro Cn" panose="020B0506020202020204" pitchFamily="34" charset="0"/>
                <a:ea typeface="+mn-ea"/>
                <a:cs typeface="+mn-cs"/>
              </a:rPr>
              <a:t>Data from </a:t>
            </a:r>
            <a:br>
              <a:rPr kumimoji="0" lang="en-US" b="1" i="0" u="none" strike="noStrike" kern="1200" cap="none" spc="0" normalizeH="0" baseline="0" noProof="0" dirty="0">
                <a:ln>
                  <a:noFill/>
                </a:ln>
                <a:solidFill>
                  <a:srgbClr val="009687"/>
                </a:solidFill>
                <a:effectLst/>
                <a:uLnTx/>
                <a:uFillTx/>
                <a:latin typeface="AvenirNext LT Pro Cn" panose="020B0506020202020204" pitchFamily="34" charset="0"/>
                <a:ea typeface="+mn-ea"/>
                <a:cs typeface="+mn-cs"/>
              </a:rPr>
            </a:br>
            <a:r>
              <a:rPr kumimoji="0" lang="en-US" b="1" i="0" u="none" strike="noStrike" kern="1200" cap="none" spc="0" normalizeH="0" baseline="0" noProof="0" dirty="0">
                <a:ln>
                  <a:noFill/>
                </a:ln>
                <a:solidFill>
                  <a:srgbClr val="009687"/>
                </a:solidFill>
                <a:effectLst/>
                <a:uLnTx/>
                <a:uFillTx/>
                <a:latin typeface="AvenirNext LT Pro Cn" panose="020B0506020202020204" pitchFamily="34" charset="0"/>
                <a:ea typeface="+mn-ea"/>
                <a:cs typeface="+mn-cs"/>
              </a:rPr>
              <a:t>abiotic sensor networks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rgbClr val="009687"/>
              </a:solidFill>
              <a:latin typeface="AvenirNext LT Pro Cn" panose="020B0506020202020204" pitchFamily="34" charset="0"/>
            </a:endParaRPr>
          </a:p>
          <a:p>
            <a:pPr algn="ctr">
              <a:defRPr/>
            </a:pPr>
            <a:r>
              <a:rPr kumimoji="0" lang="en-US" b="1" i="0" u="none" strike="noStrike" kern="1200" cap="none" spc="0" normalizeH="0" baseline="0" noProof="0" dirty="0">
                <a:ln>
                  <a:noFill/>
                </a:ln>
                <a:solidFill>
                  <a:srgbClr val="009687"/>
                </a:solidFill>
                <a:effectLst/>
                <a:uLnTx/>
                <a:uFillTx/>
                <a:latin typeface="AvenirNext LT Pro Cn" panose="020B0506020202020204" pitchFamily="34" charset="0"/>
                <a:ea typeface="+mn-ea"/>
                <a:cs typeface="+mn-cs"/>
              </a:rPr>
              <a:t>Regional land use  &amp; landscape data</a:t>
            </a:r>
          </a:p>
        </p:txBody>
      </p:sp>
      <p:sp>
        <p:nvSpPr>
          <p:cNvPr id="12" name="ZoneTexte 11">
            <a:extLst>
              <a:ext uri="{FF2B5EF4-FFF2-40B4-BE49-F238E27FC236}">
                <a16:creationId xmlns:a16="http://schemas.microsoft.com/office/drawing/2014/main" id="{F4A13CA4-ABBF-4017-AE20-51D5123ADA9B}"/>
              </a:ext>
            </a:extLst>
          </p:cNvPr>
          <p:cNvSpPr txBox="1"/>
          <p:nvPr/>
        </p:nvSpPr>
        <p:spPr>
          <a:xfrm>
            <a:off x="250092" y="3511888"/>
            <a:ext cx="235341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90C850"/>
                </a:solidFill>
                <a:latin typeface="AvenirNext LT Pro Cn" panose="020B0506020202020204" pitchFamily="34" charset="0"/>
              </a:rPr>
              <a:t>Disease symptoms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90C850"/>
                </a:solidFill>
                <a:effectLst/>
                <a:uLnTx/>
                <a:uFillTx/>
                <a:latin typeface="AvenirNext LT Pro Cn" panose="020B0506020202020204" pitchFamily="34" charset="0"/>
                <a:ea typeface="+mn-ea"/>
                <a:cs typeface="+mn-cs"/>
              </a:rPr>
              <a:t>Pest occurrence</a:t>
            </a:r>
          </a:p>
        </p:txBody>
      </p:sp>
      <p:sp>
        <p:nvSpPr>
          <p:cNvPr id="16" name="ZoneTexte 15">
            <a:extLst>
              <a:ext uri="{FF2B5EF4-FFF2-40B4-BE49-F238E27FC236}">
                <a16:creationId xmlns:a16="http://schemas.microsoft.com/office/drawing/2014/main" id="{01ACE349-94AA-4C1A-90D3-C80333445176}"/>
              </a:ext>
            </a:extLst>
          </p:cNvPr>
          <p:cNvSpPr txBox="1"/>
          <p:nvPr/>
        </p:nvSpPr>
        <p:spPr>
          <a:xfrm>
            <a:off x="1300253" y="1983999"/>
            <a:ext cx="20277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90C850"/>
                </a:solidFill>
                <a:effectLst/>
                <a:uLnTx/>
                <a:uFillTx/>
                <a:latin typeface="AvenirNext LT Pro Cn" panose="020B0506020202020204" pitchFamily="34" charset="0"/>
                <a:ea typeface="+mn-ea"/>
                <a:cs typeface="+mn-cs"/>
              </a:rPr>
              <a:t>In-field observation</a:t>
            </a:r>
          </a:p>
        </p:txBody>
      </p:sp>
      <p:sp>
        <p:nvSpPr>
          <p:cNvPr id="17" name="ZoneTexte 16">
            <a:extLst>
              <a:ext uri="{FF2B5EF4-FFF2-40B4-BE49-F238E27FC236}">
                <a16:creationId xmlns:a16="http://schemas.microsoft.com/office/drawing/2014/main" id="{CB486DF2-C136-4A6B-8FDB-CE375E2FD720}"/>
              </a:ext>
            </a:extLst>
          </p:cNvPr>
          <p:cNvSpPr txBox="1"/>
          <p:nvPr/>
        </p:nvSpPr>
        <p:spPr>
          <a:xfrm>
            <a:off x="800634" y="5212050"/>
            <a:ext cx="27308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90C850"/>
                </a:solidFill>
                <a:effectLst/>
                <a:uLnTx/>
                <a:uFillTx/>
                <a:latin typeface="AvenirNext LT Pro Cn" panose="020B0506020202020204" pitchFamily="34" charset="0"/>
                <a:ea typeface="+mn-ea"/>
                <a:cs typeface="+mn-cs"/>
              </a:rPr>
              <a:t>Plant health bulletins</a:t>
            </a:r>
          </a:p>
        </p:txBody>
      </p:sp>
      <p:sp>
        <p:nvSpPr>
          <p:cNvPr id="18" name="ZoneTexte 17">
            <a:extLst>
              <a:ext uri="{FF2B5EF4-FFF2-40B4-BE49-F238E27FC236}">
                <a16:creationId xmlns:a16="http://schemas.microsoft.com/office/drawing/2014/main" id="{56E64804-8042-4A3B-B84A-409E9D978D8C}"/>
              </a:ext>
            </a:extLst>
          </p:cNvPr>
          <p:cNvSpPr txBox="1"/>
          <p:nvPr/>
        </p:nvSpPr>
        <p:spPr>
          <a:xfrm>
            <a:off x="6405780" y="947372"/>
            <a:ext cx="29406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9687"/>
                </a:solidFill>
                <a:effectLst/>
                <a:uLnTx/>
                <a:uFillTx/>
                <a:latin typeface="AvenirNext LT Pro Cn" panose="020B0506020202020204" pitchFamily="34" charset="0"/>
                <a:ea typeface="+mn-ea"/>
                <a:cs typeface="+mn-cs"/>
              </a:rPr>
              <a:t>Yield losses</a:t>
            </a:r>
          </a:p>
        </p:txBody>
      </p:sp>
      <p:sp>
        <p:nvSpPr>
          <p:cNvPr id="19" name="ZoneTexte 18">
            <a:extLst>
              <a:ext uri="{FF2B5EF4-FFF2-40B4-BE49-F238E27FC236}">
                <a16:creationId xmlns:a16="http://schemas.microsoft.com/office/drawing/2014/main" id="{3C0CE245-DFAC-4210-8E60-A9DACE1C94F3}"/>
              </a:ext>
            </a:extLst>
          </p:cNvPr>
          <p:cNvSpPr txBox="1"/>
          <p:nvPr/>
        </p:nvSpPr>
        <p:spPr>
          <a:xfrm>
            <a:off x="8618721" y="1769481"/>
            <a:ext cx="33924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9687"/>
                </a:solidFill>
                <a:effectLst/>
                <a:uLnTx/>
                <a:uFillTx/>
                <a:latin typeface="AvenirNext LT Pro Cn" panose="020B0506020202020204" pitchFamily="34" charset="0"/>
                <a:ea typeface="+mn-ea"/>
                <a:cs typeface="+mn-cs"/>
              </a:rPr>
              <a:t>Historical meteorological trends and future predictions</a:t>
            </a:r>
          </a:p>
        </p:txBody>
      </p:sp>
      <p:sp>
        <p:nvSpPr>
          <p:cNvPr id="27" name="ZoneTexte 26">
            <a:extLst>
              <a:ext uri="{FF2B5EF4-FFF2-40B4-BE49-F238E27FC236}">
                <a16:creationId xmlns:a16="http://schemas.microsoft.com/office/drawing/2014/main" id="{9307341B-ADAA-DD7F-7C31-E4BFAA688DAB}"/>
              </a:ext>
            </a:extLst>
          </p:cNvPr>
          <p:cNvSpPr txBox="1"/>
          <p:nvPr/>
        </p:nvSpPr>
        <p:spPr>
          <a:xfrm>
            <a:off x="8115421" y="5261445"/>
            <a:ext cx="29406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9687"/>
                </a:solidFill>
                <a:effectLst/>
                <a:uLnTx/>
                <a:uFillTx/>
                <a:latin typeface="AvenirNext LT Pro Cn" panose="020B0506020202020204" pitchFamily="34" charset="0"/>
                <a:ea typeface="+mn-ea"/>
                <a:cs typeface="+mn-cs"/>
              </a:rPr>
              <a:t>Remote-sensing data</a:t>
            </a:r>
          </a:p>
        </p:txBody>
      </p:sp>
      <p:sp>
        <p:nvSpPr>
          <p:cNvPr id="30" name="ZoneTexte 29">
            <a:extLst>
              <a:ext uri="{FF2B5EF4-FFF2-40B4-BE49-F238E27FC236}">
                <a16:creationId xmlns:a16="http://schemas.microsoft.com/office/drawing/2014/main" id="{D82E4D5C-6250-051F-FBBC-4840CDA1A96B}"/>
              </a:ext>
            </a:extLst>
          </p:cNvPr>
          <p:cNvSpPr txBox="1"/>
          <p:nvPr/>
        </p:nvSpPr>
        <p:spPr>
          <a:xfrm>
            <a:off x="8778948" y="6488668"/>
            <a:ext cx="3414262" cy="369332"/>
          </a:xfrm>
          <a:prstGeom prst="rect">
            <a:avLst/>
          </a:prstGeom>
          <a:solidFill>
            <a:srgbClr val="00A8AC"/>
          </a:solidFill>
        </p:spPr>
        <p:txBody>
          <a:bodyPr wrap="square">
            <a:spAutoFit/>
          </a:bodyPr>
          <a:lstStyle/>
          <a:p>
            <a:pPr algn="r"/>
            <a:r>
              <a:rPr lang="en-US" dirty="0">
                <a:solidFill>
                  <a:schemeClr val="bg1"/>
                </a:solidFill>
              </a:rPr>
              <a:t>Slide adapted from Cindy Morris</a:t>
            </a:r>
          </a:p>
        </p:txBody>
      </p:sp>
    </p:spTree>
    <p:extLst>
      <p:ext uri="{BB962C8B-B14F-4D97-AF65-F5344CB8AC3E}">
        <p14:creationId xmlns:p14="http://schemas.microsoft.com/office/powerpoint/2010/main" val="3208521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DFDA87-28EC-4331-96C2-818702883CEA}"/>
              </a:ext>
            </a:extLst>
          </p:cNvPr>
          <p:cNvSpPr>
            <a:spLocks noGrp="1"/>
          </p:cNvSpPr>
          <p:nvPr>
            <p:ph type="title"/>
          </p:nvPr>
        </p:nvSpPr>
        <p:spPr>
          <a:xfrm>
            <a:off x="743192" y="149638"/>
            <a:ext cx="10566161" cy="1086317"/>
          </a:xfrm>
        </p:spPr>
        <p:txBody>
          <a:bodyPr>
            <a:normAutofit/>
          </a:bodyPr>
          <a:lstStyle/>
          <a:p>
            <a:r>
              <a:rPr lang="en-US" dirty="0">
                <a:solidFill>
                  <a:srgbClr val="00A8AC"/>
                </a:solidFill>
              </a:rPr>
              <a:t>Various types of surveillance data</a:t>
            </a:r>
          </a:p>
        </p:txBody>
      </p:sp>
      <p:sp>
        <p:nvSpPr>
          <p:cNvPr id="5" name="ZoneTexte 4">
            <a:extLst>
              <a:ext uri="{FF2B5EF4-FFF2-40B4-BE49-F238E27FC236}">
                <a16:creationId xmlns:a16="http://schemas.microsoft.com/office/drawing/2014/main" id="{DB781BC6-2200-A83A-09DB-3C40BD96BB2D}"/>
              </a:ext>
            </a:extLst>
          </p:cNvPr>
          <p:cNvSpPr txBox="1"/>
          <p:nvPr/>
        </p:nvSpPr>
        <p:spPr>
          <a:xfrm>
            <a:off x="1173996" y="1235955"/>
            <a:ext cx="10566161" cy="5632311"/>
          </a:xfrm>
          <a:prstGeom prst="rect">
            <a:avLst/>
          </a:prstGeom>
          <a:noFill/>
        </p:spPr>
        <p:txBody>
          <a:bodyPr wrap="square">
            <a:spAutoFit/>
          </a:bodyPr>
          <a:lstStyle/>
          <a:p>
            <a:r>
              <a:rPr lang="en-US" sz="2000" b="1" dirty="0"/>
              <a:t>Standard methods for monitoring the health of plants:</a:t>
            </a:r>
          </a:p>
          <a:p>
            <a:pPr marL="342900" indent="-342900">
              <a:buFont typeface="Arial" panose="020B0604020202020204" pitchFamily="34" charset="0"/>
              <a:buChar char="•"/>
            </a:pPr>
            <a:r>
              <a:rPr lang="en-US" sz="2000" dirty="0"/>
              <a:t>Human vision (direct observation)</a:t>
            </a:r>
          </a:p>
          <a:p>
            <a:pPr marL="342900" indent="-342900">
              <a:buFont typeface="Arial" panose="020B0604020202020204" pitchFamily="34" charset="0"/>
              <a:buChar char="•"/>
            </a:pPr>
            <a:r>
              <a:rPr lang="en-US" sz="2000" dirty="0"/>
              <a:t>Molecular diagnostic tests (targeted or general; PCR, Illumina, Nanopore, PacBio, etc.)</a:t>
            </a:r>
          </a:p>
          <a:p>
            <a:pPr marL="342900" indent="-342900">
              <a:buFont typeface="Arial" panose="020B0604020202020204" pitchFamily="34" charset="0"/>
              <a:buChar char="•"/>
            </a:pPr>
            <a:r>
              <a:rPr lang="en-US" sz="2000" dirty="0"/>
              <a:t>Serological diagnostic tests</a:t>
            </a:r>
          </a:p>
          <a:p>
            <a:pPr marL="342900" indent="-342900">
              <a:buFont typeface="Arial" panose="020B0604020202020204" pitchFamily="34" charset="0"/>
              <a:buChar char="•"/>
            </a:pPr>
            <a:r>
              <a:rPr lang="en-US" sz="2000" dirty="0"/>
              <a:t>Insect traps and air sensors</a:t>
            </a:r>
          </a:p>
          <a:p>
            <a:endParaRPr lang="en-US" sz="2000" b="1" dirty="0"/>
          </a:p>
          <a:p>
            <a:r>
              <a:rPr lang="en-US" sz="2000" b="1" dirty="0"/>
              <a:t>More innovative methods:</a:t>
            </a:r>
          </a:p>
          <a:p>
            <a:pPr marL="342900" indent="-342900">
              <a:buFont typeface="Arial" panose="020B0604020202020204" pitchFamily="34" charset="0"/>
              <a:buChar char="•"/>
            </a:pPr>
            <a:r>
              <a:rPr lang="en-US" sz="2000" dirty="0"/>
              <a:t>Images from smartphones, drones, and satellites</a:t>
            </a:r>
          </a:p>
          <a:p>
            <a:pPr marL="342900" indent="-342900">
              <a:buFont typeface="Arial" panose="020B0604020202020204" pitchFamily="34" charset="0"/>
              <a:buChar char="•"/>
            </a:pPr>
            <a:r>
              <a:rPr lang="en-US" sz="2000" dirty="0"/>
              <a:t>Sound sensors</a:t>
            </a:r>
          </a:p>
          <a:p>
            <a:pPr marL="342900" indent="-342900">
              <a:buFont typeface="Arial" panose="020B0604020202020204" pitchFamily="34" charset="0"/>
              <a:buChar char="•"/>
            </a:pPr>
            <a:r>
              <a:rPr lang="en-US" sz="2000" dirty="0"/>
              <a:t>Entomological radars</a:t>
            </a:r>
          </a:p>
          <a:p>
            <a:pPr marL="342900" indent="-342900">
              <a:buFont typeface="Arial" panose="020B0604020202020204" pitchFamily="34" charset="0"/>
              <a:buChar char="•"/>
            </a:pPr>
            <a:r>
              <a:rPr lang="en-US" sz="2000" dirty="0"/>
              <a:t>Monitoring international databases </a:t>
            </a:r>
            <a:br>
              <a:rPr lang="en-US" sz="2000" dirty="0"/>
            </a:br>
            <a:r>
              <a:rPr lang="en-US" sz="2000" dirty="0"/>
              <a:t>(</a:t>
            </a:r>
            <a:r>
              <a:rPr lang="en-US" sz="2000" dirty="0" err="1"/>
              <a:t>iNaturalist</a:t>
            </a:r>
            <a:r>
              <a:rPr lang="en-US" sz="2000" dirty="0"/>
              <a:t>, GBIF, NCBI, GenBank)</a:t>
            </a:r>
          </a:p>
          <a:p>
            <a:pPr marL="342900" indent="-342900">
              <a:buFont typeface="Arial" panose="020B0604020202020204" pitchFamily="34" charset="0"/>
              <a:buChar char="•"/>
            </a:pPr>
            <a:r>
              <a:rPr lang="en-US" sz="2000" dirty="0"/>
              <a:t>Monitoring media and social networks</a:t>
            </a:r>
          </a:p>
          <a:p>
            <a:pPr marL="342900" indent="-342900">
              <a:buFont typeface="Arial" panose="020B0604020202020204" pitchFamily="34" charset="0"/>
              <a:buChar char="•"/>
            </a:pPr>
            <a:r>
              <a:rPr lang="en-US" sz="2000" dirty="0"/>
              <a:t>Surveillance of volatile substances associated with pest insects (e.g., pheromones)</a:t>
            </a:r>
          </a:p>
          <a:p>
            <a:pPr marL="342900" indent="-342900">
              <a:buFont typeface="Arial" panose="020B0604020202020204" pitchFamily="34" charset="0"/>
              <a:buChar char="•"/>
            </a:pPr>
            <a:r>
              <a:rPr lang="en-US" sz="2000" dirty="0"/>
              <a:t>Diagnosis using dogs’ sense of smell</a:t>
            </a:r>
          </a:p>
          <a:p>
            <a:pPr marL="342900" indent="-342900">
              <a:buFont typeface="Arial" panose="020B0604020202020204" pitchFamily="34" charset="0"/>
              <a:buChar char="•"/>
            </a:pPr>
            <a:r>
              <a:rPr lang="en-US" sz="2000" dirty="0"/>
              <a:t>Monitoring specific strains, variants, or genetic/functional groups</a:t>
            </a:r>
          </a:p>
          <a:p>
            <a:pPr marL="342900" indent="-342900">
              <a:buFont typeface="Arial" panose="020B0604020202020204" pitchFamily="34" charset="0"/>
              <a:buChar char="•"/>
            </a:pPr>
            <a:r>
              <a:rPr lang="en-US" sz="2000" dirty="0"/>
              <a:t>Anomaly detection</a:t>
            </a:r>
          </a:p>
          <a:p>
            <a:r>
              <a:rPr lang="en-US" sz="2000" dirty="0"/>
              <a:t>…</a:t>
            </a:r>
          </a:p>
        </p:txBody>
      </p:sp>
      <p:pic>
        <p:nvPicPr>
          <p:cNvPr id="6" name="Image 5">
            <a:extLst>
              <a:ext uri="{FF2B5EF4-FFF2-40B4-BE49-F238E27FC236}">
                <a16:creationId xmlns:a16="http://schemas.microsoft.com/office/drawing/2014/main" id="{A17373A7-1D8D-4562-9CC2-345F014908D1}"/>
              </a:ext>
            </a:extLst>
          </p:cNvPr>
          <p:cNvPicPr>
            <a:picLocks noChangeAspect="1"/>
          </p:cNvPicPr>
          <p:nvPr/>
        </p:nvPicPr>
        <p:blipFill>
          <a:blip r:embed="rId3"/>
          <a:stretch>
            <a:fillRect/>
          </a:stretch>
        </p:blipFill>
        <p:spPr>
          <a:xfrm>
            <a:off x="7174576" y="3161923"/>
            <a:ext cx="4918895" cy="1703152"/>
          </a:xfrm>
          <a:prstGeom prst="rect">
            <a:avLst/>
          </a:prstGeom>
          <a:ln>
            <a:solidFill>
              <a:schemeClr val="bg1">
                <a:lumMod val="50000"/>
              </a:schemeClr>
            </a:solidFill>
          </a:ln>
        </p:spPr>
      </p:pic>
    </p:spTree>
    <p:extLst>
      <p:ext uri="{BB962C8B-B14F-4D97-AF65-F5344CB8AC3E}">
        <p14:creationId xmlns:p14="http://schemas.microsoft.com/office/powerpoint/2010/main" val="395733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DFDA87-28EC-4331-96C2-818702883CEA}"/>
              </a:ext>
            </a:extLst>
          </p:cNvPr>
          <p:cNvSpPr>
            <a:spLocks noGrp="1"/>
          </p:cNvSpPr>
          <p:nvPr>
            <p:ph type="title"/>
          </p:nvPr>
        </p:nvSpPr>
        <p:spPr/>
        <p:txBody>
          <a:bodyPr>
            <a:normAutofit/>
          </a:bodyPr>
          <a:lstStyle/>
          <a:p>
            <a:r>
              <a:rPr lang="en-US" dirty="0"/>
              <a:t>Multiple surveillance sources and data integration</a:t>
            </a:r>
            <a:endParaRPr lang="en-US" dirty="0">
              <a:solidFill>
                <a:srgbClr val="00A8AC"/>
              </a:solidFill>
            </a:endParaRPr>
          </a:p>
        </p:txBody>
      </p:sp>
      <p:grpSp>
        <p:nvGrpSpPr>
          <p:cNvPr id="72" name="Groupe 71">
            <a:extLst>
              <a:ext uri="{FF2B5EF4-FFF2-40B4-BE49-F238E27FC236}">
                <a16:creationId xmlns:a16="http://schemas.microsoft.com/office/drawing/2014/main" id="{8C8A6071-672E-4841-85F6-270FD721FAE3}"/>
              </a:ext>
            </a:extLst>
          </p:cNvPr>
          <p:cNvGrpSpPr/>
          <p:nvPr/>
        </p:nvGrpSpPr>
        <p:grpSpPr>
          <a:xfrm>
            <a:off x="5190515" y="2260980"/>
            <a:ext cx="1818544" cy="1386697"/>
            <a:chOff x="5528388" y="2384703"/>
            <a:chExt cx="1847250" cy="1392892"/>
          </a:xfrm>
        </p:grpSpPr>
        <p:grpSp>
          <p:nvGrpSpPr>
            <p:cNvPr id="69" name="Groupe 68">
              <a:extLst>
                <a:ext uri="{FF2B5EF4-FFF2-40B4-BE49-F238E27FC236}">
                  <a16:creationId xmlns:a16="http://schemas.microsoft.com/office/drawing/2014/main" id="{A127A1FB-DDB4-49C1-9CE0-72E169FAC9AC}"/>
                </a:ext>
              </a:extLst>
            </p:cNvPr>
            <p:cNvGrpSpPr/>
            <p:nvPr/>
          </p:nvGrpSpPr>
          <p:grpSpPr>
            <a:xfrm>
              <a:off x="5562504" y="2384703"/>
              <a:ext cx="1801368" cy="1392891"/>
              <a:chOff x="5562504" y="2384703"/>
              <a:chExt cx="1801368" cy="1392891"/>
            </a:xfrm>
          </p:grpSpPr>
          <p:pic>
            <p:nvPicPr>
              <p:cNvPr id="14" name="Image 13">
                <a:extLst>
                  <a:ext uri="{FF2B5EF4-FFF2-40B4-BE49-F238E27FC236}">
                    <a16:creationId xmlns:a16="http://schemas.microsoft.com/office/drawing/2014/main" id="{D5CAEC79-204F-456F-943A-8815BE49D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292" y="2384703"/>
                <a:ext cx="1143325" cy="1143325"/>
              </a:xfrm>
              <a:prstGeom prst="rect">
                <a:avLst/>
              </a:prstGeom>
            </p:spPr>
          </p:pic>
          <p:sp>
            <p:nvSpPr>
              <p:cNvPr id="13" name="ZoneTexte 12">
                <a:extLst>
                  <a:ext uri="{FF2B5EF4-FFF2-40B4-BE49-F238E27FC236}">
                    <a16:creationId xmlns:a16="http://schemas.microsoft.com/office/drawing/2014/main" id="{27066E73-1026-436F-A442-029A98A8D609}"/>
                  </a:ext>
                </a:extLst>
              </p:cNvPr>
              <p:cNvSpPr txBox="1"/>
              <p:nvPr/>
            </p:nvSpPr>
            <p:spPr>
              <a:xfrm>
                <a:off x="5562504" y="3500595"/>
                <a:ext cx="1801368" cy="276999"/>
              </a:xfrm>
              <a:prstGeom prst="rect">
                <a:avLst/>
              </a:prstGeom>
              <a:noFill/>
            </p:spPr>
            <p:txBody>
              <a:bodyPr wrap="square" rtlCol="0">
                <a:spAutoFit/>
              </a:bodyPr>
              <a:lstStyle/>
              <a:p>
                <a:pPr algn="ctr"/>
                <a:r>
                  <a:rPr lang="en-US" sz="1200" b="1" dirty="0">
                    <a:solidFill>
                      <a:srgbClr val="9426D8"/>
                    </a:solidFill>
                  </a:rPr>
                  <a:t>Data library</a:t>
                </a:r>
              </a:p>
            </p:txBody>
          </p:sp>
        </p:grpSp>
        <p:sp>
          <p:nvSpPr>
            <p:cNvPr id="15" name="Rectangle 14">
              <a:extLst>
                <a:ext uri="{FF2B5EF4-FFF2-40B4-BE49-F238E27FC236}">
                  <a16:creationId xmlns:a16="http://schemas.microsoft.com/office/drawing/2014/main" id="{5117A036-67B1-473B-9817-39BF17021992}"/>
                </a:ext>
              </a:extLst>
            </p:cNvPr>
            <p:cNvSpPr/>
            <p:nvPr/>
          </p:nvSpPr>
          <p:spPr>
            <a:xfrm>
              <a:off x="5528388" y="3500596"/>
              <a:ext cx="1847250" cy="276999"/>
            </a:xfrm>
            <a:prstGeom prst="rect">
              <a:avLst/>
            </a:prstGeom>
            <a:noFill/>
            <a:ln w="28575">
              <a:solidFill>
                <a:srgbClr val="9426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lèche : droite 45">
            <a:extLst>
              <a:ext uri="{FF2B5EF4-FFF2-40B4-BE49-F238E27FC236}">
                <a16:creationId xmlns:a16="http://schemas.microsoft.com/office/drawing/2014/main" id="{1943BD93-2807-4815-B478-EE65D42FB376}"/>
              </a:ext>
            </a:extLst>
          </p:cNvPr>
          <p:cNvSpPr/>
          <p:nvPr/>
        </p:nvSpPr>
        <p:spPr>
          <a:xfrm rot="18109180">
            <a:off x="4802262" y="4062530"/>
            <a:ext cx="675720" cy="36933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lèche : droite 46">
            <a:extLst>
              <a:ext uri="{FF2B5EF4-FFF2-40B4-BE49-F238E27FC236}">
                <a16:creationId xmlns:a16="http://schemas.microsoft.com/office/drawing/2014/main" id="{CAD1899E-C3E0-4166-9FEC-2CDF876D2D23}"/>
              </a:ext>
            </a:extLst>
          </p:cNvPr>
          <p:cNvSpPr/>
          <p:nvPr/>
        </p:nvSpPr>
        <p:spPr>
          <a:xfrm rot="1439716">
            <a:off x="4184131" y="2171036"/>
            <a:ext cx="836025" cy="369332"/>
          </a:xfrm>
          <a:prstGeom prst="rightArrow">
            <a:avLst/>
          </a:prstGeom>
          <a:solidFill>
            <a:srgbClr val="008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e 75">
            <a:extLst>
              <a:ext uri="{FF2B5EF4-FFF2-40B4-BE49-F238E27FC236}">
                <a16:creationId xmlns:a16="http://schemas.microsoft.com/office/drawing/2014/main" id="{95FAFC1B-73F3-4222-B028-5F740D21CB26}"/>
              </a:ext>
            </a:extLst>
          </p:cNvPr>
          <p:cNvGrpSpPr/>
          <p:nvPr/>
        </p:nvGrpSpPr>
        <p:grpSpPr>
          <a:xfrm>
            <a:off x="4051274" y="4758766"/>
            <a:ext cx="1989205" cy="1052831"/>
            <a:chOff x="2059864" y="3130847"/>
            <a:chExt cx="1989205" cy="1052831"/>
          </a:xfrm>
        </p:grpSpPr>
        <p:grpSp>
          <p:nvGrpSpPr>
            <p:cNvPr id="44" name="Groupe 43">
              <a:extLst>
                <a:ext uri="{FF2B5EF4-FFF2-40B4-BE49-F238E27FC236}">
                  <a16:creationId xmlns:a16="http://schemas.microsoft.com/office/drawing/2014/main" id="{A0C65297-8603-4D77-98AB-EF073A0C5042}"/>
                </a:ext>
              </a:extLst>
            </p:cNvPr>
            <p:cNvGrpSpPr/>
            <p:nvPr/>
          </p:nvGrpSpPr>
          <p:grpSpPr>
            <a:xfrm>
              <a:off x="2059864" y="3130847"/>
              <a:ext cx="1989205" cy="1052831"/>
              <a:chOff x="3139586" y="4271970"/>
              <a:chExt cx="1989205" cy="1052831"/>
            </a:xfrm>
          </p:grpSpPr>
          <p:sp>
            <p:nvSpPr>
              <p:cNvPr id="34" name="ZoneTexte 33">
                <a:extLst>
                  <a:ext uri="{FF2B5EF4-FFF2-40B4-BE49-F238E27FC236}">
                    <a16:creationId xmlns:a16="http://schemas.microsoft.com/office/drawing/2014/main" id="{1557DCA7-CC0B-42F5-B9EA-641D95E70C3C}"/>
                  </a:ext>
                </a:extLst>
              </p:cNvPr>
              <p:cNvSpPr txBox="1"/>
              <p:nvPr/>
            </p:nvSpPr>
            <p:spPr>
              <a:xfrm>
                <a:off x="3139586" y="4319350"/>
                <a:ext cx="1956197" cy="338554"/>
              </a:xfrm>
              <a:prstGeom prst="rect">
                <a:avLst/>
              </a:prstGeom>
              <a:noFill/>
            </p:spPr>
            <p:txBody>
              <a:bodyPr wrap="square" rtlCol="0">
                <a:spAutoFit/>
              </a:bodyPr>
              <a:lstStyle/>
              <a:p>
                <a:pPr algn="ctr"/>
                <a:r>
                  <a:rPr lang="en-US" sz="1600" b="1" dirty="0">
                    <a:solidFill>
                      <a:srgbClr val="7030A0"/>
                    </a:solidFill>
                  </a:rPr>
                  <a:t>Collected data</a:t>
                </a:r>
              </a:p>
            </p:txBody>
          </p:sp>
          <p:pic>
            <p:nvPicPr>
              <p:cNvPr id="39" name="Graphique 38" descr="Antenne relais téléphonique">
                <a:extLst>
                  <a:ext uri="{FF2B5EF4-FFF2-40B4-BE49-F238E27FC236}">
                    <a16:creationId xmlns:a16="http://schemas.microsoft.com/office/drawing/2014/main" id="{195B0DD0-56DB-4C2E-8D4F-AAA4FC1526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30250" y="4627727"/>
                <a:ext cx="307980" cy="428092"/>
              </a:xfrm>
              <a:prstGeom prst="rect">
                <a:avLst/>
              </a:prstGeom>
            </p:spPr>
          </p:pic>
          <p:sp>
            <p:nvSpPr>
              <p:cNvPr id="40" name="ZoneTexte 39">
                <a:extLst>
                  <a:ext uri="{FF2B5EF4-FFF2-40B4-BE49-F238E27FC236}">
                    <a16:creationId xmlns:a16="http://schemas.microsoft.com/office/drawing/2014/main" id="{9BB5309D-BFBB-44D7-81FD-AAB044CDDF1C}"/>
                  </a:ext>
                </a:extLst>
              </p:cNvPr>
              <p:cNvSpPr txBox="1"/>
              <p:nvPr/>
            </p:nvSpPr>
            <p:spPr>
              <a:xfrm>
                <a:off x="3328569" y="5040057"/>
                <a:ext cx="1641698" cy="261610"/>
              </a:xfrm>
              <a:prstGeom prst="rect">
                <a:avLst/>
              </a:prstGeom>
              <a:noFill/>
            </p:spPr>
            <p:txBody>
              <a:bodyPr wrap="square" rtlCol="0">
                <a:spAutoFit/>
              </a:bodyPr>
              <a:lstStyle/>
              <a:p>
                <a:pPr algn="ctr"/>
                <a:r>
                  <a:rPr lang="en-US" sz="1100" dirty="0">
                    <a:solidFill>
                      <a:srgbClr val="7030A0"/>
                    </a:solidFill>
                  </a:rPr>
                  <a:t>Biosensor networks, …</a:t>
                </a:r>
              </a:p>
            </p:txBody>
          </p:sp>
          <p:sp>
            <p:nvSpPr>
              <p:cNvPr id="41" name="Rectangle : coins arrondis 40">
                <a:extLst>
                  <a:ext uri="{FF2B5EF4-FFF2-40B4-BE49-F238E27FC236}">
                    <a16:creationId xmlns:a16="http://schemas.microsoft.com/office/drawing/2014/main" id="{126BD366-4AAF-4E0E-ABA7-5F1CA5790196}"/>
                  </a:ext>
                </a:extLst>
              </p:cNvPr>
              <p:cNvSpPr/>
              <p:nvPr/>
            </p:nvSpPr>
            <p:spPr>
              <a:xfrm>
                <a:off x="3150930" y="4271970"/>
                <a:ext cx="1977861" cy="1052831"/>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0" name="Graphique 49" descr="Antenne relais téléphonique">
              <a:extLst>
                <a:ext uri="{FF2B5EF4-FFF2-40B4-BE49-F238E27FC236}">
                  <a16:creationId xmlns:a16="http://schemas.microsoft.com/office/drawing/2014/main" id="{04D906C9-4C81-4293-B1CE-F2BADDBFF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48271" y="3486604"/>
              <a:ext cx="307980" cy="428092"/>
            </a:xfrm>
            <a:prstGeom prst="rect">
              <a:avLst/>
            </a:prstGeom>
          </p:spPr>
        </p:pic>
        <p:pic>
          <p:nvPicPr>
            <p:cNvPr id="51" name="Graphique 50" descr="Antenne relais téléphonique">
              <a:extLst>
                <a:ext uri="{FF2B5EF4-FFF2-40B4-BE49-F238E27FC236}">
                  <a16:creationId xmlns:a16="http://schemas.microsoft.com/office/drawing/2014/main" id="{F358112D-4F78-4670-A33F-C998DB8853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9701" y="3486604"/>
              <a:ext cx="307980" cy="428092"/>
            </a:xfrm>
            <a:prstGeom prst="rect">
              <a:avLst/>
            </a:prstGeom>
          </p:spPr>
        </p:pic>
      </p:grpSp>
      <p:sp>
        <p:nvSpPr>
          <p:cNvPr id="71" name="Flèche : droite 70">
            <a:extLst>
              <a:ext uri="{FF2B5EF4-FFF2-40B4-BE49-F238E27FC236}">
                <a16:creationId xmlns:a16="http://schemas.microsoft.com/office/drawing/2014/main" id="{7F64A47D-C2C8-4873-8285-434BC520BBC5}"/>
              </a:ext>
            </a:extLst>
          </p:cNvPr>
          <p:cNvSpPr/>
          <p:nvPr/>
        </p:nvSpPr>
        <p:spPr>
          <a:xfrm rot="21333595">
            <a:off x="3939714" y="3162883"/>
            <a:ext cx="968590" cy="36933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5" name="Groupe 74">
            <a:extLst>
              <a:ext uri="{FF2B5EF4-FFF2-40B4-BE49-F238E27FC236}">
                <a16:creationId xmlns:a16="http://schemas.microsoft.com/office/drawing/2014/main" id="{9289EB47-50AC-4735-A4C4-E213B8FA4AD3}"/>
              </a:ext>
            </a:extLst>
          </p:cNvPr>
          <p:cNvGrpSpPr/>
          <p:nvPr/>
        </p:nvGrpSpPr>
        <p:grpSpPr>
          <a:xfrm>
            <a:off x="645105" y="3216398"/>
            <a:ext cx="3238890" cy="2605585"/>
            <a:chOff x="543774" y="4297155"/>
            <a:chExt cx="3238890" cy="2605585"/>
          </a:xfrm>
        </p:grpSpPr>
        <p:sp>
          <p:nvSpPr>
            <p:cNvPr id="48" name="ZoneTexte 47">
              <a:extLst>
                <a:ext uri="{FF2B5EF4-FFF2-40B4-BE49-F238E27FC236}">
                  <a16:creationId xmlns:a16="http://schemas.microsoft.com/office/drawing/2014/main" id="{F0068FD2-FE26-44E9-84A3-D6973908751F}"/>
                </a:ext>
              </a:extLst>
            </p:cNvPr>
            <p:cNvSpPr txBox="1"/>
            <p:nvPr/>
          </p:nvSpPr>
          <p:spPr>
            <a:xfrm>
              <a:off x="1039832" y="4341952"/>
              <a:ext cx="2698748" cy="338554"/>
            </a:xfrm>
            <a:prstGeom prst="rect">
              <a:avLst/>
            </a:prstGeom>
            <a:noFill/>
          </p:spPr>
          <p:txBody>
            <a:bodyPr wrap="square" rtlCol="0">
              <a:spAutoFit/>
            </a:bodyPr>
            <a:lstStyle/>
            <a:p>
              <a:pPr algn="ctr"/>
              <a:r>
                <a:rPr lang="en-US" sz="1600" b="1" dirty="0">
                  <a:solidFill>
                    <a:schemeClr val="accent2">
                      <a:lumMod val="75000"/>
                    </a:schemeClr>
                  </a:solidFill>
                </a:rPr>
                <a:t>Services producing data</a:t>
              </a:r>
            </a:p>
          </p:txBody>
        </p:sp>
        <p:grpSp>
          <p:nvGrpSpPr>
            <p:cNvPr id="56" name="Groupe 55">
              <a:extLst>
                <a:ext uri="{FF2B5EF4-FFF2-40B4-BE49-F238E27FC236}">
                  <a16:creationId xmlns:a16="http://schemas.microsoft.com/office/drawing/2014/main" id="{BAD6D969-43E7-4395-A105-6D79C175E62B}"/>
                </a:ext>
              </a:extLst>
            </p:cNvPr>
            <p:cNvGrpSpPr/>
            <p:nvPr/>
          </p:nvGrpSpPr>
          <p:grpSpPr>
            <a:xfrm>
              <a:off x="1850386" y="4859353"/>
              <a:ext cx="1798343" cy="841661"/>
              <a:chOff x="2125347" y="5024969"/>
              <a:chExt cx="1798343" cy="841661"/>
            </a:xfrm>
          </p:grpSpPr>
          <p:pic>
            <p:nvPicPr>
              <p:cNvPr id="52" name="Image 51">
                <a:extLst>
                  <a:ext uri="{FF2B5EF4-FFF2-40B4-BE49-F238E27FC236}">
                    <a16:creationId xmlns:a16="http://schemas.microsoft.com/office/drawing/2014/main" id="{4E067D2B-B8B4-4A33-B976-8BE2C52AA2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5347" y="5024969"/>
                <a:ext cx="1798343" cy="841661"/>
              </a:xfrm>
              <a:prstGeom prst="rect">
                <a:avLst/>
              </a:prstGeom>
              <a:ln>
                <a:noFill/>
              </a:ln>
              <a:effectLst>
                <a:softEdge rad="63500"/>
              </a:effectLst>
            </p:spPr>
          </p:pic>
          <p:sp>
            <p:nvSpPr>
              <p:cNvPr id="54" name="ZoneTexte 53">
                <a:extLst>
                  <a:ext uri="{FF2B5EF4-FFF2-40B4-BE49-F238E27FC236}">
                    <a16:creationId xmlns:a16="http://schemas.microsoft.com/office/drawing/2014/main" id="{7783D896-0911-4F6C-9454-1FC78EE4A19B}"/>
                  </a:ext>
                </a:extLst>
              </p:cNvPr>
              <p:cNvSpPr txBox="1"/>
              <p:nvPr/>
            </p:nvSpPr>
            <p:spPr>
              <a:xfrm>
                <a:off x="2804154" y="5539745"/>
                <a:ext cx="444840" cy="230832"/>
              </a:xfrm>
              <a:prstGeom prst="rect">
                <a:avLst/>
              </a:prstGeom>
              <a:noFill/>
            </p:spPr>
            <p:txBody>
              <a:bodyPr wrap="square" rtlCol="0">
                <a:spAutoFit/>
              </a:bodyPr>
              <a:lstStyle/>
              <a:p>
                <a:pPr algn="ctr"/>
                <a:r>
                  <a:rPr lang="en-US" sz="900" b="1" dirty="0">
                    <a:solidFill>
                      <a:schemeClr val="bg1"/>
                    </a:solidFill>
                  </a:rPr>
                  <a:t>2100</a:t>
                </a:r>
              </a:p>
            </p:txBody>
          </p:sp>
        </p:grpSp>
        <p:pic>
          <p:nvPicPr>
            <p:cNvPr id="55" name="Image 54">
              <a:extLst>
                <a:ext uri="{FF2B5EF4-FFF2-40B4-BE49-F238E27FC236}">
                  <a16:creationId xmlns:a16="http://schemas.microsoft.com/office/drawing/2014/main" id="{1387CDD6-3BC5-4511-88BE-1937D72F4918}"/>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942774" y="5948157"/>
              <a:ext cx="613621" cy="593537"/>
            </a:xfrm>
            <a:prstGeom prst="rect">
              <a:avLst/>
            </a:prstGeom>
          </p:spPr>
        </p:pic>
        <p:sp>
          <p:nvSpPr>
            <p:cNvPr id="64" name="ZoneTexte 63">
              <a:extLst>
                <a:ext uri="{FF2B5EF4-FFF2-40B4-BE49-F238E27FC236}">
                  <a16:creationId xmlns:a16="http://schemas.microsoft.com/office/drawing/2014/main" id="{1571E749-12D2-4375-B15C-EDA815146566}"/>
                </a:ext>
              </a:extLst>
            </p:cNvPr>
            <p:cNvSpPr txBox="1"/>
            <p:nvPr/>
          </p:nvSpPr>
          <p:spPr>
            <a:xfrm>
              <a:off x="1959706" y="5646048"/>
              <a:ext cx="1618240" cy="261610"/>
            </a:xfrm>
            <a:prstGeom prst="rect">
              <a:avLst/>
            </a:prstGeom>
            <a:noFill/>
          </p:spPr>
          <p:txBody>
            <a:bodyPr wrap="square" rtlCol="0">
              <a:spAutoFit/>
            </a:bodyPr>
            <a:lstStyle/>
            <a:p>
              <a:pPr algn="ctr"/>
              <a:r>
                <a:rPr lang="en-US" sz="1100" dirty="0">
                  <a:solidFill>
                    <a:schemeClr val="accent2">
                      <a:lumMod val="75000"/>
                    </a:schemeClr>
                  </a:solidFill>
                </a:rPr>
                <a:t>Climatic forecast</a:t>
              </a:r>
            </a:p>
          </p:txBody>
        </p:sp>
        <p:sp>
          <p:nvSpPr>
            <p:cNvPr id="65" name="ZoneTexte 64">
              <a:extLst>
                <a:ext uri="{FF2B5EF4-FFF2-40B4-BE49-F238E27FC236}">
                  <a16:creationId xmlns:a16="http://schemas.microsoft.com/office/drawing/2014/main" id="{24301557-8D5D-4E64-9107-ECCB61742316}"/>
                </a:ext>
              </a:extLst>
            </p:cNvPr>
            <p:cNvSpPr txBox="1"/>
            <p:nvPr/>
          </p:nvSpPr>
          <p:spPr>
            <a:xfrm>
              <a:off x="1655388" y="6562370"/>
              <a:ext cx="992360" cy="261610"/>
            </a:xfrm>
            <a:prstGeom prst="rect">
              <a:avLst/>
            </a:prstGeom>
            <a:noFill/>
          </p:spPr>
          <p:txBody>
            <a:bodyPr wrap="square" rtlCol="0">
              <a:spAutoFit/>
            </a:bodyPr>
            <a:lstStyle/>
            <a:p>
              <a:pPr algn="ctr"/>
              <a:r>
                <a:rPr lang="en-US" sz="1100" dirty="0">
                  <a:solidFill>
                    <a:schemeClr val="accent2">
                      <a:lumMod val="75000"/>
                    </a:schemeClr>
                  </a:solidFill>
                </a:rPr>
                <a:t>Text mining</a:t>
              </a:r>
            </a:p>
          </p:txBody>
        </p:sp>
        <p:sp>
          <p:nvSpPr>
            <p:cNvPr id="67" name="Rectangle : coins arrondis 66">
              <a:extLst>
                <a:ext uri="{FF2B5EF4-FFF2-40B4-BE49-F238E27FC236}">
                  <a16:creationId xmlns:a16="http://schemas.microsoft.com/office/drawing/2014/main" id="{C6EC6532-5CF0-4605-94B9-B7ED580A13C4}"/>
                </a:ext>
              </a:extLst>
            </p:cNvPr>
            <p:cNvSpPr/>
            <p:nvPr/>
          </p:nvSpPr>
          <p:spPr>
            <a:xfrm>
              <a:off x="883111" y="4297155"/>
              <a:ext cx="2855468" cy="2605585"/>
            </a:xfrm>
            <a:prstGeom prst="roundRect">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ZoneTexte 67">
              <a:extLst>
                <a:ext uri="{FF2B5EF4-FFF2-40B4-BE49-F238E27FC236}">
                  <a16:creationId xmlns:a16="http://schemas.microsoft.com/office/drawing/2014/main" id="{E5A8EC7A-B796-4A7B-A3C8-DD616389F604}"/>
                </a:ext>
              </a:extLst>
            </p:cNvPr>
            <p:cNvSpPr txBox="1"/>
            <p:nvPr/>
          </p:nvSpPr>
          <p:spPr>
            <a:xfrm flipH="1">
              <a:off x="3269988" y="5994886"/>
              <a:ext cx="512676" cy="400110"/>
            </a:xfrm>
            <a:prstGeom prst="rect">
              <a:avLst/>
            </a:prstGeom>
            <a:noFill/>
          </p:spPr>
          <p:txBody>
            <a:bodyPr wrap="square" rtlCol="0">
              <a:spAutoFit/>
            </a:bodyPr>
            <a:lstStyle/>
            <a:p>
              <a:pPr algn="ctr"/>
              <a:r>
                <a:rPr lang="en-US" sz="2000" dirty="0">
                  <a:solidFill>
                    <a:schemeClr val="accent2">
                      <a:lumMod val="75000"/>
                    </a:schemeClr>
                  </a:solidFill>
                </a:rPr>
                <a:t>…</a:t>
              </a:r>
            </a:p>
          </p:txBody>
        </p:sp>
        <p:pic>
          <p:nvPicPr>
            <p:cNvPr id="70" name="Picture 3">
              <a:extLst>
                <a:ext uri="{FF2B5EF4-FFF2-40B4-BE49-F238E27FC236}">
                  <a16:creationId xmlns:a16="http://schemas.microsoft.com/office/drawing/2014/main" id="{2C7AAAE2-4989-4E98-B11D-1019FBC4F1B9}"/>
                </a:ext>
              </a:extLst>
            </p:cNvPr>
            <p:cNvPicPr>
              <a:picLocks noChangeAspect="1" noChangeArrowheads="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l="66332" t="1003" r="4833" b="5212"/>
            <a:stretch/>
          </p:blipFill>
          <p:spPr bwMode="auto">
            <a:xfrm>
              <a:off x="1232600" y="5813768"/>
              <a:ext cx="455942" cy="10054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 name="ZoneTexte 62">
              <a:extLst>
                <a:ext uri="{FF2B5EF4-FFF2-40B4-BE49-F238E27FC236}">
                  <a16:creationId xmlns:a16="http://schemas.microsoft.com/office/drawing/2014/main" id="{5B236ADE-668B-47B6-B153-15556ADE3A8D}"/>
                </a:ext>
              </a:extLst>
            </p:cNvPr>
            <p:cNvSpPr txBox="1"/>
            <p:nvPr/>
          </p:nvSpPr>
          <p:spPr>
            <a:xfrm>
              <a:off x="543774" y="5495227"/>
              <a:ext cx="1697826" cy="261610"/>
            </a:xfrm>
            <a:prstGeom prst="rect">
              <a:avLst/>
            </a:prstGeom>
            <a:noFill/>
          </p:spPr>
          <p:txBody>
            <a:bodyPr wrap="square" rtlCol="0">
              <a:spAutoFit/>
            </a:bodyPr>
            <a:lstStyle/>
            <a:p>
              <a:pPr algn="ctr"/>
              <a:r>
                <a:rPr lang="en-US" sz="1100" dirty="0">
                  <a:solidFill>
                    <a:schemeClr val="accent2">
                      <a:lumMod val="75000"/>
                    </a:schemeClr>
                  </a:solidFill>
                </a:rPr>
                <a:t>Connectivity</a:t>
              </a:r>
            </a:p>
          </p:txBody>
        </p:sp>
        <p:sp>
          <p:nvSpPr>
            <p:cNvPr id="66" name="ZoneTexte 65">
              <a:extLst>
                <a:ext uri="{FF2B5EF4-FFF2-40B4-BE49-F238E27FC236}">
                  <a16:creationId xmlns:a16="http://schemas.microsoft.com/office/drawing/2014/main" id="{BD18DE4A-2EE5-4023-8392-BA487DE5A05E}"/>
                </a:ext>
              </a:extLst>
            </p:cNvPr>
            <p:cNvSpPr txBox="1"/>
            <p:nvPr/>
          </p:nvSpPr>
          <p:spPr>
            <a:xfrm>
              <a:off x="744536" y="5791347"/>
              <a:ext cx="926984" cy="261610"/>
            </a:xfrm>
            <a:prstGeom prst="rect">
              <a:avLst/>
            </a:prstGeom>
            <a:noFill/>
          </p:spPr>
          <p:txBody>
            <a:bodyPr wrap="square" rtlCol="0">
              <a:spAutoFit/>
            </a:bodyPr>
            <a:lstStyle/>
            <a:p>
              <a:pPr algn="ctr"/>
              <a:r>
                <a:rPr lang="en-US" sz="1100" dirty="0">
                  <a:solidFill>
                    <a:schemeClr val="accent2">
                      <a:lumMod val="75000"/>
                    </a:schemeClr>
                  </a:solidFill>
                </a:rPr>
                <a:t>Risk map</a:t>
              </a:r>
            </a:p>
          </p:txBody>
        </p:sp>
      </p:grpSp>
      <p:grpSp>
        <p:nvGrpSpPr>
          <p:cNvPr id="7" name="Groupe 6">
            <a:extLst>
              <a:ext uri="{FF2B5EF4-FFF2-40B4-BE49-F238E27FC236}">
                <a16:creationId xmlns:a16="http://schemas.microsoft.com/office/drawing/2014/main" id="{CEA1E803-40F1-4246-A791-7C462821A747}"/>
              </a:ext>
            </a:extLst>
          </p:cNvPr>
          <p:cNvGrpSpPr/>
          <p:nvPr/>
        </p:nvGrpSpPr>
        <p:grpSpPr>
          <a:xfrm>
            <a:off x="953880" y="1039763"/>
            <a:ext cx="3127791" cy="2007215"/>
            <a:chOff x="935951" y="1045936"/>
            <a:chExt cx="3127791" cy="2007215"/>
          </a:xfrm>
        </p:grpSpPr>
        <p:grpSp>
          <p:nvGrpSpPr>
            <p:cNvPr id="38" name="Groupe 37">
              <a:extLst>
                <a:ext uri="{FF2B5EF4-FFF2-40B4-BE49-F238E27FC236}">
                  <a16:creationId xmlns:a16="http://schemas.microsoft.com/office/drawing/2014/main" id="{59980BFC-F427-467A-ADFB-03F080C4FDA9}"/>
                </a:ext>
              </a:extLst>
            </p:cNvPr>
            <p:cNvGrpSpPr/>
            <p:nvPr/>
          </p:nvGrpSpPr>
          <p:grpSpPr>
            <a:xfrm>
              <a:off x="935951" y="1045936"/>
              <a:ext cx="3127791" cy="2007215"/>
              <a:chOff x="1286107" y="1947672"/>
              <a:chExt cx="3127791" cy="2007215"/>
            </a:xfrm>
          </p:grpSpPr>
          <p:sp>
            <p:nvSpPr>
              <p:cNvPr id="20" name="ZoneTexte 19">
                <a:extLst>
                  <a:ext uri="{FF2B5EF4-FFF2-40B4-BE49-F238E27FC236}">
                    <a16:creationId xmlns:a16="http://schemas.microsoft.com/office/drawing/2014/main" id="{5378362E-E794-43A1-BA4B-DB33B57D412C}"/>
                  </a:ext>
                </a:extLst>
              </p:cNvPr>
              <p:cNvSpPr txBox="1"/>
              <p:nvPr/>
            </p:nvSpPr>
            <p:spPr>
              <a:xfrm>
                <a:off x="1391584" y="1988365"/>
                <a:ext cx="1956197" cy="338554"/>
              </a:xfrm>
              <a:prstGeom prst="rect">
                <a:avLst/>
              </a:prstGeom>
              <a:noFill/>
            </p:spPr>
            <p:txBody>
              <a:bodyPr wrap="square" rtlCol="0">
                <a:spAutoFit/>
              </a:bodyPr>
              <a:lstStyle/>
              <a:p>
                <a:pPr algn="ctr"/>
                <a:r>
                  <a:rPr lang="en-US" sz="1600" b="1" dirty="0">
                    <a:solidFill>
                      <a:srgbClr val="008386"/>
                    </a:solidFill>
                  </a:rPr>
                  <a:t>Existing data</a:t>
                </a:r>
              </a:p>
            </p:txBody>
          </p:sp>
          <p:pic>
            <p:nvPicPr>
              <p:cNvPr id="17" name="Image 16">
                <a:extLst>
                  <a:ext uri="{FF2B5EF4-FFF2-40B4-BE49-F238E27FC236}">
                    <a16:creationId xmlns:a16="http://schemas.microsoft.com/office/drawing/2014/main" id="{872463A6-169E-4EEA-9C2C-580C76468526}"/>
                  </a:ext>
                </a:extLst>
              </p:cNvPr>
              <p:cNvPicPr>
                <a:picLocks noChangeAspect="1"/>
              </p:cNvPicPr>
              <p:nvPr/>
            </p:nvPicPr>
            <p:blipFill rotWithShape="1">
              <a:blip r:embed="rId9">
                <a:extLst>
                  <a:ext uri="{28A0092B-C50C-407E-A947-70E740481C1C}">
                    <a14:useLocalDpi xmlns:a14="http://schemas.microsoft.com/office/drawing/2010/main" val="0"/>
                  </a:ext>
                </a:extLst>
              </a:blip>
              <a:srcRect r="79480" b="69991"/>
              <a:stretch/>
            </p:blipFill>
            <p:spPr>
              <a:xfrm rot="5400000">
                <a:off x="3360762" y="2550138"/>
                <a:ext cx="1000654" cy="653477"/>
              </a:xfrm>
              <a:prstGeom prst="rect">
                <a:avLst/>
              </a:prstGeom>
              <a:ln>
                <a:noFill/>
              </a:ln>
              <a:effectLst>
                <a:softEdge rad="63500"/>
              </a:effectLst>
            </p:spPr>
          </p:pic>
          <p:pic>
            <p:nvPicPr>
              <p:cNvPr id="26" name="Image 25">
                <a:extLst>
                  <a:ext uri="{FF2B5EF4-FFF2-40B4-BE49-F238E27FC236}">
                    <a16:creationId xmlns:a16="http://schemas.microsoft.com/office/drawing/2014/main" id="{BA0F3926-8D55-46BE-9785-3EBF414C178E}"/>
                  </a:ext>
                </a:extLst>
              </p:cNvPr>
              <p:cNvPicPr>
                <a:picLocks noChangeAspect="1"/>
              </p:cNvPicPr>
              <p:nvPr/>
            </p:nvPicPr>
            <p:blipFill rotWithShape="1">
              <a:blip r:embed="rId10"/>
              <a:srcRect l="37006" t="6489" r="44735" b="7709"/>
              <a:stretch/>
            </p:blipFill>
            <p:spPr>
              <a:xfrm>
                <a:off x="2324864" y="2358279"/>
                <a:ext cx="505590" cy="1216025"/>
              </a:xfrm>
              <a:prstGeom prst="rect">
                <a:avLst/>
              </a:prstGeom>
            </p:spPr>
          </p:pic>
          <p:pic>
            <p:nvPicPr>
              <p:cNvPr id="27" name="Image 26">
                <a:extLst>
                  <a:ext uri="{FF2B5EF4-FFF2-40B4-BE49-F238E27FC236}">
                    <a16:creationId xmlns:a16="http://schemas.microsoft.com/office/drawing/2014/main" id="{E7BEE22D-C4B1-4EF2-864A-7DE5056DB178}"/>
                  </a:ext>
                </a:extLst>
              </p:cNvPr>
              <p:cNvPicPr>
                <a:picLocks noChangeAspect="1"/>
              </p:cNvPicPr>
              <p:nvPr/>
            </p:nvPicPr>
            <p:blipFill rotWithShape="1">
              <a:blip r:embed="rId11"/>
              <a:srcRect l="37904" t="7850" r="43238" b="10071"/>
              <a:stretch/>
            </p:blipFill>
            <p:spPr>
              <a:xfrm>
                <a:off x="2952467" y="2391476"/>
                <a:ext cx="525135" cy="1169856"/>
              </a:xfrm>
              <a:prstGeom prst="rect">
                <a:avLst/>
              </a:prstGeom>
            </p:spPr>
          </p:pic>
          <p:sp>
            <p:nvSpPr>
              <p:cNvPr id="28" name="ZoneTexte 27">
                <a:extLst>
                  <a:ext uri="{FF2B5EF4-FFF2-40B4-BE49-F238E27FC236}">
                    <a16:creationId xmlns:a16="http://schemas.microsoft.com/office/drawing/2014/main" id="{4ED48596-472C-405C-A726-FF447209E8BD}"/>
                  </a:ext>
                </a:extLst>
              </p:cNvPr>
              <p:cNvSpPr txBox="1"/>
              <p:nvPr/>
            </p:nvSpPr>
            <p:spPr>
              <a:xfrm>
                <a:off x="1447352" y="3524000"/>
                <a:ext cx="820254" cy="430887"/>
              </a:xfrm>
              <a:prstGeom prst="rect">
                <a:avLst/>
              </a:prstGeom>
              <a:noFill/>
            </p:spPr>
            <p:txBody>
              <a:bodyPr wrap="square" rtlCol="0">
                <a:spAutoFit/>
              </a:bodyPr>
              <a:lstStyle/>
              <a:p>
                <a:pPr algn="ctr"/>
                <a:r>
                  <a:rPr lang="en-US" sz="1100" dirty="0">
                    <a:solidFill>
                      <a:srgbClr val="008386"/>
                    </a:solidFill>
                  </a:rPr>
                  <a:t>Presence</a:t>
                </a:r>
              </a:p>
              <a:p>
                <a:pPr algn="ctr"/>
                <a:r>
                  <a:rPr lang="en-US" sz="1100" dirty="0">
                    <a:solidFill>
                      <a:srgbClr val="008386"/>
                    </a:solidFill>
                  </a:rPr>
                  <a:t>Absence</a:t>
                </a:r>
              </a:p>
            </p:txBody>
          </p:sp>
          <p:sp>
            <p:nvSpPr>
              <p:cNvPr id="29" name="ZoneTexte 28">
                <a:extLst>
                  <a:ext uri="{FF2B5EF4-FFF2-40B4-BE49-F238E27FC236}">
                    <a16:creationId xmlns:a16="http://schemas.microsoft.com/office/drawing/2014/main" id="{4762FC72-5390-4104-B0E6-D91A49782F68}"/>
                  </a:ext>
                </a:extLst>
              </p:cNvPr>
              <p:cNvSpPr txBox="1"/>
              <p:nvPr/>
            </p:nvSpPr>
            <p:spPr>
              <a:xfrm>
                <a:off x="2287473" y="3519604"/>
                <a:ext cx="607570" cy="430887"/>
              </a:xfrm>
              <a:prstGeom prst="rect">
                <a:avLst/>
              </a:prstGeom>
              <a:noFill/>
            </p:spPr>
            <p:txBody>
              <a:bodyPr wrap="square" rtlCol="0">
                <a:spAutoFit/>
              </a:bodyPr>
              <a:lstStyle/>
              <a:p>
                <a:pPr algn="ctr"/>
                <a:r>
                  <a:rPr lang="en-US" sz="1100" dirty="0">
                    <a:solidFill>
                      <a:srgbClr val="008386"/>
                    </a:solidFill>
                  </a:rPr>
                  <a:t>Meteorology</a:t>
                </a:r>
              </a:p>
            </p:txBody>
          </p:sp>
          <p:sp>
            <p:nvSpPr>
              <p:cNvPr id="30" name="ZoneTexte 29">
                <a:extLst>
                  <a:ext uri="{FF2B5EF4-FFF2-40B4-BE49-F238E27FC236}">
                    <a16:creationId xmlns:a16="http://schemas.microsoft.com/office/drawing/2014/main" id="{6089531F-081B-48CC-9598-99B1FA3BAC1B}"/>
                  </a:ext>
                </a:extLst>
              </p:cNvPr>
              <p:cNvSpPr txBox="1"/>
              <p:nvPr/>
            </p:nvSpPr>
            <p:spPr>
              <a:xfrm>
                <a:off x="2815037" y="3607577"/>
                <a:ext cx="896843" cy="261610"/>
              </a:xfrm>
              <a:prstGeom prst="rect">
                <a:avLst/>
              </a:prstGeom>
              <a:noFill/>
            </p:spPr>
            <p:txBody>
              <a:bodyPr wrap="square" rtlCol="0">
                <a:spAutoFit/>
              </a:bodyPr>
              <a:lstStyle/>
              <a:p>
                <a:pPr algn="ctr"/>
                <a:r>
                  <a:rPr lang="en-US" sz="1100" dirty="0">
                    <a:solidFill>
                      <a:srgbClr val="008386"/>
                    </a:solidFill>
                  </a:rPr>
                  <a:t>Topography</a:t>
                </a:r>
              </a:p>
            </p:txBody>
          </p:sp>
          <p:sp>
            <p:nvSpPr>
              <p:cNvPr id="31" name="ZoneTexte 30">
                <a:extLst>
                  <a:ext uri="{FF2B5EF4-FFF2-40B4-BE49-F238E27FC236}">
                    <a16:creationId xmlns:a16="http://schemas.microsoft.com/office/drawing/2014/main" id="{DF70E3B9-D64C-46B8-B61C-16809ECC7071}"/>
                  </a:ext>
                </a:extLst>
              </p:cNvPr>
              <p:cNvSpPr txBox="1"/>
              <p:nvPr/>
            </p:nvSpPr>
            <p:spPr>
              <a:xfrm>
                <a:off x="3450076" y="3381919"/>
                <a:ext cx="838269" cy="261610"/>
              </a:xfrm>
              <a:prstGeom prst="rect">
                <a:avLst/>
              </a:prstGeom>
              <a:noFill/>
            </p:spPr>
            <p:txBody>
              <a:bodyPr wrap="square" rtlCol="0">
                <a:spAutoFit/>
              </a:bodyPr>
              <a:lstStyle/>
              <a:p>
                <a:pPr algn="ctr"/>
                <a:r>
                  <a:rPr lang="en-US" sz="1100" dirty="0">
                    <a:solidFill>
                      <a:srgbClr val="008386"/>
                    </a:solidFill>
                  </a:rPr>
                  <a:t>Land-use</a:t>
                </a:r>
              </a:p>
            </p:txBody>
          </p:sp>
          <p:sp>
            <p:nvSpPr>
              <p:cNvPr id="32" name="Rectangle : coins arrondis 31">
                <a:extLst>
                  <a:ext uri="{FF2B5EF4-FFF2-40B4-BE49-F238E27FC236}">
                    <a16:creationId xmlns:a16="http://schemas.microsoft.com/office/drawing/2014/main" id="{A34E0435-4745-44C4-96E9-2AB44208A308}"/>
                  </a:ext>
                </a:extLst>
              </p:cNvPr>
              <p:cNvSpPr/>
              <p:nvPr/>
            </p:nvSpPr>
            <p:spPr>
              <a:xfrm>
                <a:off x="1286107" y="1947672"/>
                <a:ext cx="3127791" cy="1975933"/>
              </a:xfrm>
              <a:prstGeom prst="roundRect">
                <a:avLst/>
              </a:prstGeom>
              <a:noFill/>
              <a:ln w="25400">
                <a:solidFill>
                  <a:srgbClr val="00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ZoneTexte 42">
                <a:extLst>
                  <a:ext uri="{FF2B5EF4-FFF2-40B4-BE49-F238E27FC236}">
                    <a16:creationId xmlns:a16="http://schemas.microsoft.com/office/drawing/2014/main" id="{172B221B-17A2-46C8-94B6-0E971ECB35EE}"/>
                  </a:ext>
                </a:extLst>
              </p:cNvPr>
              <p:cNvSpPr txBox="1"/>
              <p:nvPr/>
            </p:nvSpPr>
            <p:spPr>
              <a:xfrm flipH="1">
                <a:off x="4089731" y="2710572"/>
                <a:ext cx="323169" cy="400110"/>
              </a:xfrm>
              <a:prstGeom prst="rect">
                <a:avLst/>
              </a:prstGeom>
              <a:noFill/>
            </p:spPr>
            <p:txBody>
              <a:bodyPr wrap="square" rtlCol="0">
                <a:spAutoFit/>
              </a:bodyPr>
              <a:lstStyle/>
              <a:p>
                <a:pPr algn="ctr"/>
                <a:r>
                  <a:rPr lang="en-US" sz="2000" dirty="0">
                    <a:solidFill>
                      <a:srgbClr val="008386"/>
                    </a:solidFill>
                  </a:rPr>
                  <a:t>…</a:t>
                </a:r>
              </a:p>
            </p:txBody>
          </p:sp>
        </p:grpSp>
        <p:sp>
          <p:nvSpPr>
            <p:cNvPr id="4" name="Ellipse 3">
              <a:extLst>
                <a:ext uri="{FF2B5EF4-FFF2-40B4-BE49-F238E27FC236}">
                  <a16:creationId xmlns:a16="http://schemas.microsoft.com/office/drawing/2014/main" id="{D98A17F4-F3D5-4FE2-96E3-474CF24C2411}"/>
                </a:ext>
              </a:extLst>
            </p:cNvPr>
            <p:cNvSpPr/>
            <p:nvPr/>
          </p:nvSpPr>
          <p:spPr>
            <a:xfrm>
              <a:off x="1159104" y="2735863"/>
              <a:ext cx="49176" cy="4571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Ellipse 58">
              <a:extLst>
                <a:ext uri="{FF2B5EF4-FFF2-40B4-BE49-F238E27FC236}">
                  <a16:creationId xmlns:a16="http://schemas.microsoft.com/office/drawing/2014/main" id="{8884110F-9170-4C98-A242-B60A503A4550}"/>
                </a:ext>
              </a:extLst>
            </p:cNvPr>
            <p:cNvSpPr/>
            <p:nvPr/>
          </p:nvSpPr>
          <p:spPr>
            <a:xfrm>
              <a:off x="1161531" y="2905283"/>
              <a:ext cx="49176" cy="45719"/>
            </a:xfrm>
            <a:prstGeom prst="ellipse">
              <a:avLst/>
            </a:prstGeom>
            <a:solidFill>
              <a:srgbClr val="FFC000"/>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Image 81">
              <a:extLst>
                <a:ext uri="{FF2B5EF4-FFF2-40B4-BE49-F238E27FC236}">
                  <a16:creationId xmlns:a16="http://schemas.microsoft.com/office/drawing/2014/main" id="{9AF5063B-EC86-42C4-8A22-CEBDC43475E9}"/>
                </a:ext>
              </a:extLst>
            </p:cNvPr>
            <p:cNvPicPr>
              <a:picLocks noChangeAspect="1"/>
            </p:cNvPicPr>
            <p:nvPr/>
          </p:nvPicPr>
          <p:blipFill rotWithShape="1">
            <a:blip r:embed="rId12">
              <a:extLst>
                <a:ext uri="{28A0092B-C50C-407E-A947-70E740481C1C}">
                  <a14:useLocalDpi xmlns:a14="http://schemas.microsoft.com/office/drawing/2010/main" val="0"/>
                </a:ext>
              </a:extLst>
            </a:blip>
            <a:srcRect l="67673" t="8554" r="3216" b="10721"/>
            <a:stretch/>
          </p:blipFill>
          <p:spPr>
            <a:xfrm>
              <a:off x="1245496" y="1489740"/>
              <a:ext cx="585191" cy="1166824"/>
            </a:xfrm>
            <a:prstGeom prst="rect">
              <a:avLst/>
            </a:prstGeom>
          </p:spPr>
        </p:pic>
      </p:grpSp>
      <p:pic>
        <p:nvPicPr>
          <p:cNvPr id="92" name="Image 91">
            <a:extLst>
              <a:ext uri="{FF2B5EF4-FFF2-40B4-BE49-F238E27FC236}">
                <a16:creationId xmlns:a16="http://schemas.microsoft.com/office/drawing/2014/main" id="{525C5D15-8D3A-410E-A389-36DE3C1E6D0E}"/>
              </a:ext>
            </a:extLst>
          </p:cNvPr>
          <p:cNvPicPr>
            <a:picLocks noChangeAspect="1"/>
          </p:cNvPicPr>
          <p:nvPr/>
        </p:nvPicPr>
        <p:blipFill rotWithShape="1">
          <a:blip r:embed="rId13">
            <a:clrChange>
              <a:clrFrom>
                <a:srgbClr val="FFFFFF"/>
              </a:clrFrom>
              <a:clrTo>
                <a:srgbClr val="FFFFFF">
                  <a:alpha val="0"/>
                </a:srgbClr>
              </a:clrTo>
            </a:clrChange>
            <a:duotone>
              <a:prstClr val="black"/>
              <a:schemeClr val="accent2">
                <a:tint val="45000"/>
                <a:satMod val="400000"/>
              </a:schemeClr>
            </a:duotone>
          </a:blip>
          <a:srcRect l="7174" t="11074" r="3077" b="9931"/>
          <a:stretch/>
        </p:blipFill>
        <p:spPr bwMode="auto">
          <a:xfrm>
            <a:off x="1059357" y="3605354"/>
            <a:ext cx="840102" cy="815083"/>
          </a:xfrm>
          <a:prstGeom prst="rect">
            <a:avLst/>
          </a:prstGeom>
        </p:spPr>
      </p:pic>
      <p:pic>
        <p:nvPicPr>
          <p:cNvPr id="5122" name="Picture 2" descr="La station spatiale par satellite avec la terre en vue | Télécharger ...">
            <a:extLst>
              <a:ext uri="{FF2B5EF4-FFF2-40B4-BE49-F238E27FC236}">
                <a16:creationId xmlns:a16="http://schemas.microsoft.com/office/drawing/2014/main" id="{A6401FC0-DB96-16C2-FFDF-017A24238DFE}"/>
              </a:ext>
            </a:extLst>
          </p:cNvPr>
          <p:cNvPicPr>
            <a:picLocks noChangeAspect="1" noChangeArrowheads="1"/>
          </p:cNvPicPr>
          <p:nvPr/>
        </p:nvPicPr>
        <p:blipFill>
          <a:blip r:embed="rId1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89464" y="4860174"/>
            <a:ext cx="613621" cy="61362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2C588F5-BCAB-8907-B812-B794762BED5C}"/>
              </a:ext>
            </a:extLst>
          </p:cNvPr>
          <p:cNvSpPr txBox="1"/>
          <p:nvPr/>
        </p:nvSpPr>
        <p:spPr>
          <a:xfrm>
            <a:off x="2644128" y="5406500"/>
            <a:ext cx="992360" cy="430887"/>
          </a:xfrm>
          <a:prstGeom prst="rect">
            <a:avLst/>
          </a:prstGeom>
          <a:noFill/>
        </p:spPr>
        <p:txBody>
          <a:bodyPr wrap="square" rtlCol="0">
            <a:spAutoFit/>
          </a:bodyPr>
          <a:lstStyle/>
          <a:p>
            <a:pPr algn="ctr"/>
            <a:r>
              <a:rPr lang="en-US" sz="1100" dirty="0">
                <a:solidFill>
                  <a:schemeClr val="accent2">
                    <a:lumMod val="75000"/>
                  </a:schemeClr>
                </a:solidFill>
              </a:rPr>
              <a:t>Satellite images</a:t>
            </a:r>
          </a:p>
        </p:txBody>
      </p:sp>
      <p:sp>
        <p:nvSpPr>
          <p:cNvPr id="8" name="ZoneTexte 7">
            <a:extLst>
              <a:ext uri="{FF2B5EF4-FFF2-40B4-BE49-F238E27FC236}">
                <a16:creationId xmlns:a16="http://schemas.microsoft.com/office/drawing/2014/main" id="{9BB22B25-9368-E0D9-0BC2-0623EF931D6B}"/>
              </a:ext>
            </a:extLst>
          </p:cNvPr>
          <p:cNvSpPr txBox="1"/>
          <p:nvPr/>
        </p:nvSpPr>
        <p:spPr>
          <a:xfrm>
            <a:off x="8765689" y="2371265"/>
            <a:ext cx="2765746" cy="1107996"/>
          </a:xfrm>
          <a:prstGeom prst="rect">
            <a:avLst/>
          </a:prstGeom>
          <a:solidFill>
            <a:srgbClr val="00A8AC"/>
          </a:solidFill>
        </p:spPr>
        <p:txBody>
          <a:bodyPr wrap="square" rtlCol="0">
            <a:spAutoFit/>
          </a:bodyPr>
          <a:lstStyle/>
          <a:p>
            <a:pPr algn="ctr"/>
            <a:r>
              <a:rPr lang="en-US" sz="2200" b="1" dirty="0">
                <a:solidFill>
                  <a:schemeClr val="bg1"/>
                </a:solidFill>
              </a:rPr>
              <a:t>Enhanced epidemiological surveillance</a:t>
            </a:r>
          </a:p>
        </p:txBody>
      </p:sp>
      <p:sp>
        <p:nvSpPr>
          <p:cNvPr id="21" name="Flèche : droite 46">
            <a:extLst>
              <a:ext uri="{FF2B5EF4-FFF2-40B4-BE49-F238E27FC236}">
                <a16:creationId xmlns:a16="http://schemas.microsoft.com/office/drawing/2014/main" id="{1047B480-261F-F35A-FB0B-B5FA1412FD01}"/>
              </a:ext>
            </a:extLst>
          </p:cNvPr>
          <p:cNvSpPr/>
          <p:nvPr/>
        </p:nvSpPr>
        <p:spPr>
          <a:xfrm>
            <a:off x="7346277" y="2583387"/>
            <a:ext cx="836025" cy="369332"/>
          </a:xfrm>
          <a:prstGeom prst="rightArrow">
            <a:avLst/>
          </a:prstGeom>
          <a:solidFill>
            <a:srgbClr val="00A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ous-titre 10">
            <a:extLst>
              <a:ext uri="{FF2B5EF4-FFF2-40B4-BE49-F238E27FC236}">
                <a16:creationId xmlns:a16="http://schemas.microsoft.com/office/drawing/2014/main" id="{1BC8EE94-CF62-EA65-A1C6-D1BA4DDC5EF7}"/>
              </a:ext>
            </a:extLst>
          </p:cNvPr>
          <p:cNvSpPr txBox="1">
            <a:spLocks/>
          </p:cNvSpPr>
          <p:nvPr/>
        </p:nvSpPr>
        <p:spPr>
          <a:xfrm>
            <a:off x="6440334" y="4059022"/>
            <a:ext cx="5699786" cy="2264574"/>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sz="2400" dirty="0"/>
              <a:t>Modeling / inference / prediction of risk and risk factors</a:t>
            </a:r>
          </a:p>
          <a:p>
            <a:pPr marL="342900" indent="-342900">
              <a:buFont typeface="Arial" panose="020B0604020202020204" pitchFamily="34" charset="0"/>
              <a:buChar char="•"/>
            </a:pPr>
            <a:r>
              <a:rPr lang="en-US" sz="2400" dirty="0"/>
              <a:t>Improvement / optimization of surveillance strategies (risk-based sampling, adaptive sampling)</a:t>
            </a:r>
          </a:p>
          <a:p>
            <a:pPr marL="342900" indent="-342900">
              <a:buFont typeface="Arial" panose="020B0604020202020204" pitchFamily="34" charset="0"/>
              <a:buChar char="•"/>
            </a:pPr>
            <a:r>
              <a:rPr lang="en-US" sz="2400" dirty="0"/>
              <a:t>Decision support (control measures, prophylaxis, treatments, etc.)</a:t>
            </a:r>
          </a:p>
        </p:txBody>
      </p:sp>
      <p:sp>
        <p:nvSpPr>
          <p:cNvPr id="6" name="ZoneTexte 5">
            <a:extLst>
              <a:ext uri="{FF2B5EF4-FFF2-40B4-BE49-F238E27FC236}">
                <a16:creationId xmlns:a16="http://schemas.microsoft.com/office/drawing/2014/main" id="{018DDAA8-7197-B340-6357-AF6AC8590B67}"/>
              </a:ext>
            </a:extLst>
          </p:cNvPr>
          <p:cNvSpPr txBox="1"/>
          <p:nvPr/>
        </p:nvSpPr>
        <p:spPr>
          <a:xfrm>
            <a:off x="8778948" y="6488668"/>
            <a:ext cx="3414262" cy="369332"/>
          </a:xfrm>
          <a:prstGeom prst="rect">
            <a:avLst/>
          </a:prstGeom>
          <a:solidFill>
            <a:srgbClr val="00A8AC"/>
          </a:solidFill>
        </p:spPr>
        <p:txBody>
          <a:bodyPr wrap="square">
            <a:spAutoFit/>
          </a:bodyPr>
          <a:lstStyle/>
          <a:p>
            <a:pPr algn="r"/>
            <a:r>
              <a:rPr lang="en-US" dirty="0">
                <a:solidFill>
                  <a:schemeClr val="bg1"/>
                </a:solidFill>
              </a:rPr>
              <a:t>Slide adapted from Edith Gabriel</a:t>
            </a:r>
          </a:p>
        </p:txBody>
      </p:sp>
    </p:spTree>
    <p:extLst>
      <p:ext uri="{BB962C8B-B14F-4D97-AF65-F5344CB8AC3E}">
        <p14:creationId xmlns:p14="http://schemas.microsoft.com/office/powerpoint/2010/main" val="2337555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A4E3150-342B-3FE1-5C84-D875F34E268F}"/>
              </a:ext>
            </a:extLst>
          </p:cNvPr>
          <p:cNvSpPr txBox="1"/>
          <p:nvPr/>
        </p:nvSpPr>
        <p:spPr>
          <a:xfrm>
            <a:off x="0" y="604437"/>
            <a:ext cx="12192000" cy="6194003"/>
          </a:xfrm>
          <a:prstGeom prst="rect">
            <a:avLst/>
          </a:prstGeom>
          <a:noFill/>
        </p:spPr>
        <p:txBody>
          <a:bodyPr wrap="square">
            <a:spAutoFit/>
          </a:bodyPr>
          <a:lstStyle/>
          <a:p>
            <a:pPr marL="355600" indent="-355600">
              <a:spcAft>
                <a:spcPts val="300"/>
              </a:spcAft>
            </a:pPr>
            <a:r>
              <a:rPr lang="fr-FR" sz="1400" b="0" i="0" dirty="0" err="1">
                <a:solidFill>
                  <a:srgbClr val="3E3F3A"/>
                </a:solidFill>
                <a:effectLst/>
              </a:rPr>
              <a:t>Abboud</a:t>
            </a:r>
            <a:r>
              <a:rPr lang="fr-FR" sz="1400" b="0" i="0" dirty="0">
                <a:solidFill>
                  <a:srgbClr val="3E3F3A"/>
                </a:solidFill>
                <a:effectLst/>
              </a:rPr>
              <a:t> C., Bonnefon O., Parent E., Soubeyrand S. (2019). Dating and </a:t>
            </a:r>
            <a:r>
              <a:rPr lang="fr-FR" sz="1400" b="0" i="0" dirty="0" err="1">
                <a:solidFill>
                  <a:srgbClr val="3E3F3A"/>
                </a:solidFill>
                <a:effectLst/>
              </a:rPr>
              <a:t>localizing</a:t>
            </a:r>
            <a:r>
              <a:rPr lang="fr-FR" sz="1400" b="0" i="0" dirty="0">
                <a:solidFill>
                  <a:srgbClr val="3E3F3A"/>
                </a:solidFill>
                <a:effectLst/>
              </a:rPr>
              <a:t> an invasion </a:t>
            </a:r>
            <a:r>
              <a:rPr lang="fr-FR" sz="1400" b="0" i="0" dirty="0" err="1">
                <a:solidFill>
                  <a:srgbClr val="3E3F3A"/>
                </a:solidFill>
                <a:effectLst/>
              </a:rPr>
              <a:t>from</a:t>
            </a:r>
            <a:r>
              <a:rPr lang="fr-FR" sz="1400" b="0" i="0" dirty="0">
                <a:solidFill>
                  <a:srgbClr val="3E3F3A"/>
                </a:solidFill>
                <a:effectLst/>
              </a:rPr>
              <a:t> post-introduction data and a </a:t>
            </a:r>
            <a:r>
              <a:rPr lang="fr-FR" sz="1400" b="0" i="0" dirty="0" err="1">
                <a:solidFill>
                  <a:srgbClr val="3E3F3A"/>
                </a:solidFill>
                <a:effectLst/>
              </a:rPr>
              <a:t>coupled</a:t>
            </a:r>
            <a:r>
              <a:rPr lang="fr-FR" sz="1400" b="0" i="0" dirty="0">
                <a:solidFill>
                  <a:srgbClr val="3E3F3A"/>
                </a:solidFill>
                <a:effectLst/>
              </a:rPr>
              <a:t> </a:t>
            </a:r>
            <a:r>
              <a:rPr lang="fr-FR" sz="1400" b="0" i="0" dirty="0" err="1">
                <a:solidFill>
                  <a:srgbClr val="3E3F3A"/>
                </a:solidFill>
                <a:effectLst/>
              </a:rPr>
              <a:t>reaction</a:t>
            </a:r>
            <a:r>
              <a:rPr lang="fr-FR" sz="1400" b="0" i="0" dirty="0">
                <a:solidFill>
                  <a:srgbClr val="3E3F3A"/>
                </a:solidFill>
                <a:effectLst/>
              </a:rPr>
              <a:t>-diffusion-absorption model. Journal of </a:t>
            </a:r>
            <a:r>
              <a:rPr lang="fr-FR" sz="1400" b="0" i="0" dirty="0" err="1">
                <a:solidFill>
                  <a:srgbClr val="3E3F3A"/>
                </a:solidFill>
                <a:effectLst/>
              </a:rPr>
              <a:t>Mathematical</a:t>
            </a:r>
            <a:r>
              <a:rPr lang="fr-FR" sz="1400" b="0" i="0" dirty="0">
                <a:solidFill>
                  <a:srgbClr val="3E3F3A"/>
                </a:solidFill>
                <a:effectLst/>
              </a:rPr>
              <a:t> </a:t>
            </a:r>
            <a:r>
              <a:rPr lang="fr-FR" sz="1400" b="0" i="0" dirty="0" err="1">
                <a:solidFill>
                  <a:srgbClr val="3E3F3A"/>
                </a:solidFill>
                <a:effectLst/>
              </a:rPr>
              <a:t>Biology</a:t>
            </a:r>
            <a:r>
              <a:rPr lang="fr-FR" sz="1400" b="0" i="0" dirty="0">
                <a:solidFill>
                  <a:srgbClr val="3E3F3A"/>
                </a:solidFill>
                <a:effectLst/>
              </a:rPr>
              <a:t> 79: 765-789. </a:t>
            </a:r>
            <a:r>
              <a:rPr lang="fr-FR" sz="1400" b="0" i="0" u="none" strike="noStrike" dirty="0">
                <a:solidFill>
                  <a:srgbClr val="00A3A6"/>
                </a:solidFill>
                <a:effectLst/>
                <a:hlinkClick r:id="rId2" tooltip="(opens in a new window)"/>
              </a:rPr>
              <a:t>https://doi.org/10.1007/s00285-019-01376-x</a:t>
            </a:r>
            <a:endParaRPr lang="fr-FR" sz="1400" b="0" i="0" dirty="0">
              <a:solidFill>
                <a:srgbClr val="3E3F3A"/>
              </a:solidFill>
              <a:effectLst/>
            </a:endParaRPr>
          </a:p>
          <a:p>
            <a:pPr marL="355600" indent="-355600" algn="l">
              <a:spcAft>
                <a:spcPts val="300"/>
              </a:spcAft>
            </a:pPr>
            <a:r>
              <a:rPr lang="fr-FR" sz="1400" b="0" i="0" dirty="0" err="1">
                <a:solidFill>
                  <a:srgbClr val="3E3F3A"/>
                </a:solidFill>
                <a:effectLst/>
              </a:rPr>
              <a:t>Abboud</a:t>
            </a:r>
            <a:r>
              <a:rPr lang="fr-FR" sz="1400" b="0" i="0" dirty="0">
                <a:solidFill>
                  <a:srgbClr val="3E3F3A"/>
                </a:solidFill>
                <a:effectLst/>
              </a:rPr>
              <a:t> C., Parent E., Bonnefon O., Soubeyrand S. (2023). </a:t>
            </a:r>
            <a:r>
              <a:rPr lang="fr-FR" sz="1400" b="0" i="0" dirty="0" err="1">
                <a:solidFill>
                  <a:srgbClr val="3E3F3A"/>
                </a:solidFill>
                <a:effectLst/>
              </a:rPr>
              <a:t>Forecasting</a:t>
            </a:r>
            <a:r>
              <a:rPr lang="fr-FR" sz="1400" b="0" i="0" dirty="0">
                <a:solidFill>
                  <a:srgbClr val="3E3F3A"/>
                </a:solidFill>
                <a:effectLst/>
              </a:rPr>
              <a:t> </a:t>
            </a:r>
            <a:r>
              <a:rPr lang="fr-FR" sz="1400" b="0" i="0" dirty="0" err="1">
                <a:solidFill>
                  <a:srgbClr val="3E3F3A"/>
                </a:solidFill>
                <a:effectLst/>
              </a:rPr>
              <a:t>pathogen</a:t>
            </a:r>
            <a:r>
              <a:rPr lang="fr-FR" sz="1400" b="0" i="0" dirty="0">
                <a:solidFill>
                  <a:srgbClr val="3E3F3A"/>
                </a:solidFill>
                <a:effectLst/>
              </a:rPr>
              <a:t> </a:t>
            </a:r>
            <a:r>
              <a:rPr lang="fr-FR" sz="1400" b="0" i="0" dirty="0" err="1">
                <a:solidFill>
                  <a:srgbClr val="3E3F3A"/>
                </a:solidFill>
                <a:effectLst/>
              </a:rPr>
              <a:t>dynamics</a:t>
            </a:r>
            <a:r>
              <a:rPr lang="fr-FR" sz="1400" b="0" i="0" dirty="0">
                <a:solidFill>
                  <a:srgbClr val="3E3F3A"/>
                </a:solidFill>
                <a:effectLst/>
              </a:rPr>
              <a:t> </a:t>
            </a:r>
            <a:r>
              <a:rPr lang="fr-FR" sz="1400" b="0" i="0" dirty="0" err="1">
                <a:solidFill>
                  <a:srgbClr val="3E3F3A"/>
                </a:solidFill>
                <a:effectLst/>
              </a:rPr>
              <a:t>with</a:t>
            </a:r>
            <a:r>
              <a:rPr lang="fr-FR" sz="1400" b="0" i="0" dirty="0">
                <a:solidFill>
                  <a:srgbClr val="3E3F3A"/>
                </a:solidFill>
                <a:effectLst/>
              </a:rPr>
              <a:t> </a:t>
            </a:r>
            <a:r>
              <a:rPr lang="fr-FR" sz="1400" b="0" i="0" dirty="0" err="1">
                <a:solidFill>
                  <a:srgbClr val="3E3F3A"/>
                </a:solidFill>
                <a:effectLst/>
              </a:rPr>
              <a:t>Bayesian</a:t>
            </a:r>
            <a:r>
              <a:rPr lang="fr-FR" sz="1400" b="0" i="0" dirty="0">
                <a:solidFill>
                  <a:srgbClr val="3E3F3A"/>
                </a:solidFill>
                <a:effectLst/>
              </a:rPr>
              <a:t> model-</a:t>
            </a:r>
            <a:r>
              <a:rPr lang="fr-FR" sz="1400" b="0" i="0" dirty="0" err="1">
                <a:solidFill>
                  <a:srgbClr val="3E3F3A"/>
                </a:solidFill>
                <a:effectLst/>
              </a:rPr>
              <a:t>averaging</a:t>
            </a:r>
            <a:r>
              <a:rPr lang="fr-FR" sz="1400" b="0" i="0" dirty="0">
                <a:solidFill>
                  <a:srgbClr val="3E3F3A"/>
                </a:solidFill>
                <a:effectLst/>
              </a:rPr>
              <a:t>: Application to </a:t>
            </a:r>
            <a:r>
              <a:rPr lang="fr-FR" sz="1400" b="0" i="1" dirty="0" err="1">
                <a:solidFill>
                  <a:srgbClr val="3E3F3A"/>
                </a:solidFill>
                <a:effectLst/>
              </a:rPr>
              <a:t>Xylella</a:t>
            </a:r>
            <a:r>
              <a:rPr lang="fr-FR" sz="1400" b="0" i="1" dirty="0">
                <a:solidFill>
                  <a:srgbClr val="3E3F3A"/>
                </a:solidFill>
                <a:effectLst/>
              </a:rPr>
              <a:t> </a:t>
            </a:r>
            <a:r>
              <a:rPr lang="fr-FR" sz="1400" b="0" i="1" dirty="0" err="1">
                <a:solidFill>
                  <a:srgbClr val="3E3F3A"/>
                </a:solidFill>
                <a:effectLst/>
              </a:rPr>
              <a:t>fastidiosa</a:t>
            </a:r>
            <a:r>
              <a:rPr lang="fr-FR" sz="1400" b="0" i="0" dirty="0">
                <a:solidFill>
                  <a:srgbClr val="3E3F3A"/>
                </a:solidFill>
                <a:effectLst/>
              </a:rPr>
              <a:t>. Bulletin of </a:t>
            </a:r>
            <a:r>
              <a:rPr lang="fr-FR" sz="1400" b="0" i="0" dirty="0" err="1">
                <a:solidFill>
                  <a:srgbClr val="3E3F3A"/>
                </a:solidFill>
                <a:effectLst/>
              </a:rPr>
              <a:t>Mathematical</a:t>
            </a:r>
            <a:r>
              <a:rPr lang="fr-FR" sz="1400" b="0" i="0" dirty="0">
                <a:solidFill>
                  <a:srgbClr val="3E3F3A"/>
                </a:solidFill>
                <a:effectLst/>
              </a:rPr>
              <a:t> </a:t>
            </a:r>
            <a:r>
              <a:rPr lang="fr-FR" sz="1400" b="0" i="0" dirty="0" err="1">
                <a:solidFill>
                  <a:srgbClr val="3E3F3A"/>
                </a:solidFill>
                <a:effectLst/>
              </a:rPr>
              <a:t>Biology</a:t>
            </a:r>
            <a:r>
              <a:rPr lang="fr-FR" sz="1400" b="0" i="0" dirty="0">
                <a:solidFill>
                  <a:srgbClr val="3E3F3A"/>
                </a:solidFill>
                <a:effectLst/>
              </a:rPr>
              <a:t> 85:67. </a:t>
            </a:r>
            <a:r>
              <a:rPr lang="fr-FR" sz="1400" b="0" i="0" u="none" strike="noStrike" dirty="0">
                <a:solidFill>
                  <a:srgbClr val="00A3A6"/>
                </a:solidFill>
                <a:effectLst/>
                <a:hlinkClick r:id="rId3" tooltip="(opens in a new window)"/>
              </a:rPr>
              <a:t>https://doi.org/10.1007/s11538-023-01169-w</a:t>
            </a:r>
            <a:endParaRPr lang="fr-FR" sz="1400" b="0" i="0" u="none" strike="noStrike" dirty="0">
              <a:solidFill>
                <a:srgbClr val="00A3A6"/>
              </a:solidFill>
              <a:effectLst/>
            </a:endParaRPr>
          </a:p>
          <a:p>
            <a:pPr marL="355600" indent="-355600">
              <a:spcAft>
                <a:spcPts val="300"/>
              </a:spcAft>
            </a:pPr>
            <a:r>
              <a:rPr lang="fr-FR" sz="1400" dirty="0">
                <a:solidFill>
                  <a:srgbClr val="3E3F3A"/>
                </a:solidFill>
              </a:rPr>
              <a:t>Bibard, A., </a:t>
            </a:r>
            <a:r>
              <a:rPr lang="fr-FR" sz="1400" dirty="0" err="1">
                <a:solidFill>
                  <a:srgbClr val="3E3F3A"/>
                </a:solidFill>
              </a:rPr>
              <a:t>Martinetti</a:t>
            </a:r>
            <a:r>
              <a:rPr lang="fr-FR" sz="1400" dirty="0">
                <a:solidFill>
                  <a:srgbClr val="3E3F3A"/>
                </a:solidFill>
              </a:rPr>
              <a:t>, D., </a:t>
            </a:r>
            <a:r>
              <a:rPr lang="fr-FR" sz="1400" dirty="0" err="1">
                <a:solidFill>
                  <a:srgbClr val="3E3F3A"/>
                </a:solidFill>
              </a:rPr>
              <a:t>Picado</a:t>
            </a:r>
            <a:r>
              <a:rPr lang="fr-FR" sz="1400" dirty="0">
                <a:solidFill>
                  <a:srgbClr val="3E3F3A"/>
                </a:solidFill>
              </a:rPr>
              <a:t>, A., </a:t>
            </a:r>
            <a:r>
              <a:rPr lang="fr-FR" sz="1400" dirty="0" err="1">
                <a:solidFill>
                  <a:srgbClr val="3E3F3A"/>
                </a:solidFill>
              </a:rPr>
              <a:t>Chalvet-Monfray</a:t>
            </a:r>
            <a:r>
              <a:rPr lang="fr-FR" sz="1400" dirty="0">
                <a:solidFill>
                  <a:srgbClr val="3E3F3A"/>
                </a:solidFill>
              </a:rPr>
              <a:t>, K., &amp; Porphyre, </a:t>
            </a:r>
            <a:r>
              <a:rPr lang="fr-FR" sz="1400" dirty="0" err="1">
                <a:solidFill>
                  <a:srgbClr val="3E3F3A"/>
                </a:solidFill>
              </a:rPr>
              <a:t>T</a:t>
            </a:r>
            <a:r>
              <a:rPr lang="fr-FR" sz="1400" dirty="0">
                <a:solidFill>
                  <a:srgbClr val="3E3F3A"/>
                </a:solidFill>
              </a:rPr>
              <a:t>. (2025). Spatial and temporal </a:t>
            </a:r>
            <a:r>
              <a:rPr lang="fr-FR" sz="1400" dirty="0" err="1">
                <a:solidFill>
                  <a:srgbClr val="3E3F3A"/>
                </a:solidFill>
              </a:rPr>
              <a:t>risk</a:t>
            </a:r>
            <a:r>
              <a:rPr lang="fr-FR" sz="1400" dirty="0">
                <a:solidFill>
                  <a:srgbClr val="3E3F3A"/>
                </a:solidFill>
              </a:rPr>
              <a:t> </a:t>
            </a:r>
            <a:r>
              <a:rPr lang="fr-FR" sz="1400" dirty="0" err="1">
                <a:solidFill>
                  <a:srgbClr val="3E3F3A"/>
                </a:solidFill>
              </a:rPr>
              <a:t>assessment</a:t>
            </a:r>
            <a:r>
              <a:rPr lang="fr-FR" sz="1400" dirty="0">
                <a:solidFill>
                  <a:srgbClr val="3E3F3A"/>
                </a:solidFill>
              </a:rPr>
              <a:t> of </a:t>
            </a:r>
            <a:r>
              <a:rPr lang="fr-FR" sz="1400" dirty="0" err="1">
                <a:solidFill>
                  <a:srgbClr val="3E3F3A"/>
                </a:solidFill>
              </a:rPr>
              <a:t>Epizootic</a:t>
            </a:r>
            <a:r>
              <a:rPr lang="fr-FR" sz="1400" dirty="0">
                <a:solidFill>
                  <a:srgbClr val="3E3F3A"/>
                </a:solidFill>
              </a:rPr>
              <a:t> </a:t>
            </a:r>
            <a:r>
              <a:rPr lang="fr-FR" sz="1400" dirty="0" err="1">
                <a:solidFill>
                  <a:srgbClr val="3E3F3A"/>
                </a:solidFill>
              </a:rPr>
              <a:t>Hemorrhagic</a:t>
            </a:r>
            <a:r>
              <a:rPr lang="fr-FR" sz="1400" dirty="0">
                <a:solidFill>
                  <a:srgbClr val="3E3F3A"/>
                </a:solidFill>
              </a:rPr>
              <a:t> </a:t>
            </a:r>
            <a:r>
              <a:rPr lang="fr-FR" sz="1400" dirty="0" err="1">
                <a:solidFill>
                  <a:srgbClr val="3E3F3A"/>
                </a:solidFill>
              </a:rPr>
              <a:t>Disease</a:t>
            </a:r>
            <a:r>
              <a:rPr lang="fr-FR" sz="1400" dirty="0">
                <a:solidFill>
                  <a:srgbClr val="3E3F3A"/>
                </a:solidFill>
              </a:rPr>
              <a:t> Virus introduction in Europe: A comparative </a:t>
            </a:r>
            <a:r>
              <a:rPr lang="fr-FR" sz="1400" dirty="0" err="1">
                <a:solidFill>
                  <a:srgbClr val="3E3F3A"/>
                </a:solidFill>
              </a:rPr>
              <a:t>analysis</a:t>
            </a:r>
            <a:r>
              <a:rPr lang="fr-FR" sz="1400" dirty="0">
                <a:solidFill>
                  <a:srgbClr val="3E3F3A"/>
                </a:solidFill>
              </a:rPr>
              <a:t> of </a:t>
            </a:r>
            <a:r>
              <a:rPr lang="fr-FR" sz="1400" dirty="0" err="1">
                <a:solidFill>
                  <a:srgbClr val="3E3F3A"/>
                </a:solidFill>
              </a:rPr>
              <a:t>trade</a:t>
            </a:r>
            <a:r>
              <a:rPr lang="fr-FR" sz="1400" dirty="0">
                <a:solidFill>
                  <a:srgbClr val="3E3F3A"/>
                </a:solidFill>
              </a:rPr>
              <a:t> and </a:t>
            </a:r>
            <a:r>
              <a:rPr lang="fr-FR" sz="1400" dirty="0" err="1">
                <a:solidFill>
                  <a:srgbClr val="3E3F3A"/>
                </a:solidFill>
              </a:rPr>
              <a:t>wind</a:t>
            </a:r>
            <a:r>
              <a:rPr lang="fr-FR" sz="1400" dirty="0">
                <a:solidFill>
                  <a:srgbClr val="3E3F3A"/>
                </a:solidFill>
              </a:rPr>
              <a:t> dispersal </a:t>
            </a:r>
            <a:r>
              <a:rPr lang="fr-FR" sz="1400" dirty="0" err="1">
                <a:solidFill>
                  <a:srgbClr val="3E3F3A"/>
                </a:solidFill>
              </a:rPr>
              <a:t>pathways</a:t>
            </a:r>
            <a:r>
              <a:rPr lang="fr-FR" sz="1400" dirty="0">
                <a:solidFill>
                  <a:srgbClr val="3E3F3A"/>
                </a:solidFill>
              </a:rPr>
              <a:t>. </a:t>
            </a:r>
            <a:r>
              <a:rPr lang="fr-FR" sz="1400" dirty="0" err="1">
                <a:solidFill>
                  <a:srgbClr val="3E3F3A"/>
                </a:solidFill>
              </a:rPr>
              <a:t>Preventive</a:t>
            </a:r>
            <a:r>
              <a:rPr lang="fr-FR" sz="1400" dirty="0">
                <a:solidFill>
                  <a:srgbClr val="3E3F3A"/>
                </a:solidFill>
              </a:rPr>
              <a:t> </a:t>
            </a:r>
            <a:r>
              <a:rPr lang="fr-FR" sz="1400" dirty="0" err="1">
                <a:solidFill>
                  <a:srgbClr val="3E3F3A"/>
                </a:solidFill>
              </a:rPr>
              <a:t>Veterinary</a:t>
            </a:r>
            <a:r>
              <a:rPr lang="fr-FR" sz="1400" dirty="0">
                <a:solidFill>
                  <a:srgbClr val="3E3F3A"/>
                </a:solidFill>
              </a:rPr>
              <a:t> </a:t>
            </a:r>
            <a:r>
              <a:rPr lang="fr-FR" sz="1400" dirty="0" err="1">
                <a:solidFill>
                  <a:srgbClr val="3E3F3A"/>
                </a:solidFill>
              </a:rPr>
              <a:t>Medicine</a:t>
            </a:r>
            <a:r>
              <a:rPr lang="fr-FR" sz="1400" dirty="0">
                <a:solidFill>
                  <a:srgbClr val="3E3F3A"/>
                </a:solidFill>
              </a:rPr>
              <a:t>, 106656.</a:t>
            </a:r>
            <a:endParaRPr lang="en-US" sz="1400" dirty="0">
              <a:solidFill>
                <a:srgbClr val="3E3F3A"/>
              </a:solidFill>
            </a:endParaRPr>
          </a:p>
          <a:p>
            <a:pPr marL="355600" indent="-355600">
              <a:spcAft>
                <a:spcPts val="300"/>
              </a:spcAft>
            </a:pPr>
            <a:r>
              <a:rPr lang="fr-FR" sz="1400" b="0" i="0" dirty="0" err="1">
                <a:solidFill>
                  <a:srgbClr val="3E3F3A"/>
                </a:solidFill>
                <a:effectLst/>
              </a:rPr>
              <a:t>Choufany</a:t>
            </a:r>
            <a:r>
              <a:rPr lang="fr-FR" sz="1400" b="0" i="0" dirty="0">
                <a:solidFill>
                  <a:srgbClr val="3E3F3A"/>
                </a:solidFill>
                <a:effectLst/>
              </a:rPr>
              <a:t> M., </a:t>
            </a:r>
            <a:r>
              <a:rPr lang="fr-FR" sz="1400" b="0" i="0" dirty="0" err="1">
                <a:solidFill>
                  <a:srgbClr val="3E3F3A"/>
                </a:solidFill>
                <a:effectLst/>
              </a:rPr>
              <a:t>Martinetti</a:t>
            </a:r>
            <a:r>
              <a:rPr lang="fr-FR" sz="1400" b="0" i="0" dirty="0">
                <a:solidFill>
                  <a:srgbClr val="3E3F3A"/>
                </a:solidFill>
                <a:effectLst/>
              </a:rPr>
              <a:t> D., Senoussi R., Morris C.E., Soubeyrand S. (2021). </a:t>
            </a:r>
            <a:r>
              <a:rPr lang="fr-FR" sz="1400" b="0" i="0" dirty="0" err="1">
                <a:solidFill>
                  <a:srgbClr val="3E3F3A"/>
                </a:solidFill>
                <a:effectLst/>
              </a:rPr>
              <a:t>Spatiotemporal</a:t>
            </a:r>
            <a:r>
              <a:rPr lang="fr-FR" sz="1400" b="0" i="0" dirty="0">
                <a:solidFill>
                  <a:srgbClr val="3E3F3A"/>
                </a:solidFill>
                <a:effectLst/>
              </a:rPr>
              <a:t> large-</a:t>
            </a:r>
            <a:r>
              <a:rPr lang="fr-FR" sz="1400" b="0" i="0" dirty="0" err="1">
                <a:solidFill>
                  <a:srgbClr val="3E3F3A"/>
                </a:solidFill>
                <a:effectLst/>
              </a:rPr>
              <a:t>scale</a:t>
            </a:r>
            <a:r>
              <a:rPr lang="fr-FR" sz="1400" b="0" i="0" dirty="0">
                <a:solidFill>
                  <a:srgbClr val="3E3F3A"/>
                </a:solidFill>
                <a:effectLst/>
              </a:rPr>
              <a:t> networks </a:t>
            </a:r>
            <a:r>
              <a:rPr lang="fr-FR" sz="1400" b="0" i="0" dirty="0" err="1">
                <a:solidFill>
                  <a:srgbClr val="3E3F3A"/>
                </a:solidFill>
                <a:effectLst/>
              </a:rPr>
              <a:t>shaped</a:t>
            </a:r>
            <a:r>
              <a:rPr lang="fr-FR" sz="1400" b="0" i="0" dirty="0">
                <a:solidFill>
                  <a:srgbClr val="3E3F3A"/>
                </a:solidFill>
                <a:effectLst/>
              </a:rPr>
              <a:t> by air mass </a:t>
            </a:r>
            <a:r>
              <a:rPr lang="fr-FR" sz="1400" b="0" i="0" dirty="0" err="1">
                <a:solidFill>
                  <a:srgbClr val="3E3F3A"/>
                </a:solidFill>
                <a:effectLst/>
              </a:rPr>
              <a:t>movements</a:t>
            </a:r>
            <a:r>
              <a:rPr lang="fr-FR" sz="1400" b="0" i="0" dirty="0">
                <a:solidFill>
                  <a:srgbClr val="3E3F3A"/>
                </a:solidFill>
                <a:effectLst/>
              </a:rPr>
              <a:t>. </a:t>
            </a:r>
            <a:r>
              <a:rPr lang="fr-FR" sz="1400" b="0" i="0" dirty="0" err="1">
                <a:solidFill>
                  <a:srgbClr val="3E3F3A"/>
                </a:solidFill>
                <a:effectLst/>
              </a:rPr>
              <a:t>Frontiers</a:t>
            </a:r>
            <a:r>
              <a:rPr lang="fr-FR" sz="1400" b="0" i="0" dirty="0">
                <a:solidFill>
                  <a:srgbClr val="3E3F3A"/>
                </a:solidFill>
                <a:effectLst/>
              </a:rPr>
              <a:t> in </a:t>
            </a:r>
            <a:r>
              <a:rPr lang="fr-FR" sz="1400" b="0" i="0" dirty="0" err="1">
                <a:solidFill>
                  <a:srgbClr val="3E3F3A"/>
                </a:solidFill>
                <a:effectLst/>
              </a:rPr>
              <a:t>Applied</a:t>
            </a:r>
            <a:r>
              <a:rPr lang="fr-FR" sz="1400" b="0" i="0" dirty="0">
                <a:solidFill>
                  <a:srgbClr val="3E3F3A"/>
                </a:solidFill>
                <a:effectLst/>
              </a:rPr>
              <a:t> </a:t>
            </a:r>
            <a:r>
              <a:rPr lang="fr-FR" sz="1400" b="0" i="0" dirty="0" err="1">
                <a:solidFill>
                  <a:srgbClr val="3E3F3A"/>
                </a:solidFill>
                <a:effectLst/>
              </a:rPr>
              <a:t>Mathematics</a:t>
            </a:r>
            <a:r>
              <a:rPr lang="fr-FR" sz="1400" b="0" i="0" dirty="0">
                <a:solidFill>
                  <a:srgbClr val="3E3F3A"/>
                </a:solidFill>
                <a:effectLst/>
              </a:rPr>
              <a:t> and </a:t>
            </a:r>
            <a:r>
              <a:rPr lang="fr-FR" sz="1400" b="0" i="0" dirty="0" err="1">
                <a:solidFill>
                  <a:srgbClr val="3E3F3A"/>
                </a:solidFill>
                <a:effectLst/>
              </a:rPr>
              <a:t>Statistics</a:t>
            </a:r>
            <a:r>
              <a:rPr lang="fr-FR" sz="1400" b="0" i="0" dirty="0">
                <a:solidFill>
                  <a:srgbClr val="3E3F3A"/>
                </a:solidFill>
                <a:effectLst/>
              </a:rPr>
              <a:t> 6:602621. </a:t>
            </a:r>
            <a:r>
              <a:rPr lang="fr-FR" sz="1400" b="0" i="0" u="none" strike="noStrike" dirty="0">
                <a:solidFill>
                  <a:srgbClr val="00A3A6"/>
                </a:solidFill>
                <a:effectLst/>
                <a:hlinkClick r:id="rId4" tooltip="(opens in a new window)"/>
              </a:rPr>
              <a:t>https://doi.org/10.3389/fams.2020.602621</a:t>
            </a:r>
            <a:endParaRPr lang="en-US" sz="1400" dirty="0">
              <a:solidFill>
                <a:srgbClr val="222222"/>
              </a:solidFill>
            </a:endParaRPr>
          </a:p>
          <a:p>
            <a:pPr marL="355600" indent="-355600">
              <a:spcAft>
                <a:spcPts val="300"/>
              </a:spcAft>
            </a:pPr>
            <a:r>
              <a:rPr lang="en-US" sz="1400" dirty="0" err="1">
                <a:solidFill>
                  <a:srgbClr val="222222"/>
                </a:solidFill>
              </a:rPr>
              <a:t>d’Alayer</a:t>
            </a:r>
            <a:r>
              <a:rPr lang="en-US" sz="1400" dirty="0">
                <a:solidFill>
                  <a:srgbClr val="222222"/>
                </a:solidFill>
              </a:rPr>
              <a:t> F., Gabriel E., Soubeyrand S. (2025). A Marked Sequential Point Process for Disease Surveillance: Modelling and Optimization. Preprint.</a:t>
            </a:r>
          </a:p>
          <a:p>
            <a:pPr marL="355600" indent="-355600">
              <a:spcAft>
                <a:spcPts val="300"/>
              </a:spcAft>
            </a:pPr>
            <a:r>
              <a:rPr lang="en-US" sz="1400" b="0" i="0" u="none" strike="noStrike" dirty="0" err="1">
                <a:solidFill>
                  <a:srgbClr val="222222"/>
                </a:solidFill>
                <a:effectLst/>
              </a:rPr>
              <a:t>Lannou</a:t>
            </a:r>
            <a:r>
              <a:rPr lang="en-US" sz="1400" b="0" i="0" u="none" strike="noStrike" dirty="0">
                <a:solidFill>
                  <a:srgbClr val="222222"/>
                </a:solidFill>
                <a:effectLst/>
              </a:rPr>
              <a:t> C., J.-Y. </a:t>
            </a:r>
            <a:r>
              <a:rPr lang="en-US" sz="1400" b="0" i="0" u="none" strike="noStrike" dirty="0" err="1">
                <a:solidFill>
                  <a:srgbClr val="222222"/>
                </a:solidFill>
                <a:effectLst/>
              </a:rPr>
              <a:t>Rasplus</a:t>
            </a:r>
            <a:r>
              <a:rPr lang="en-US" sz="1400" b="0" i="0" u="none" strike="noStrike" dirty="0">
                <a:solidFill>
                  <a:srgbClr val="222222"/>
                </a:solidFill>
                <a:effectLst/>
              </a:rPr>
              <a:t>, S. Soubeyrand, M. Gautier, J.-P. Rossi (2023). Crises sanitaires </a:t>
            </a:r>
            <a:r>
              <a:rPr lang="en-US" sz="1400" b="0" i="0" u="none" strike="noStrike" dirty="0" err="1">
                <a:solidFill>
                  <a:srgbClr val="222222"/>
                </a:solidFill>
                <a:effectLst/>
              </a:rPr>
              <a:t>en</a:t>
            </a:r>
            <a:r>
              <a:rPr lang="en-US" sz="1400" b="0" i="0" u="none" strike="noStrike" dirty="0">
                <a:solidFill>
                  <a:srgbClr val="222222"/>
                </a:solidFill>
                <a:effectLst/>
              </a:rPr>
              <a:t> agriculture. Les </a:t>
            </a:r>
            <a:r>
              <a:rPr lang="en-US" sz="1400" b="0" i="0" u="none" strike="noStrike" dirty="0" err="1">
                <a:solidFill>
                  <a:srgbClr val="222222"/>
                </a:solidFill>
                <a:effectLst/>
              </a:rPr>
              <a:t>espèces</a:t>
            </a:r>
            <a:r>
              <a:rPr lang="en-US" sz="1400" b="0" i="0" u="none" strike="noStrike" dirty="0">
                <a:solidFill>
                  <a:srgbClr val="222222"/>
                </a:solidFill>
                <a:effectLst/>
              </a:rPr>
              <a:t> invasives sous surveillance.. Versailles, </a:t>
            </a:r>
            <a:r>
              <a:rPr lang="en-US" sz="1400" b="0" i="0" u="none" strike="noStrike" dirty="0" err="1">
                <a:solidFill>
                  <a:srgbClr val="222222"/>
                </a:solidFill>
                <a:effectLst/>
              </a:rPr>
              <a:t>Quae.</a:t>
            </a:r>
            <a:r>
              <a:rPr lang="en-US" sz="1400" b="0" i="0" u="sng" strike="noStrike" dirty="0" err="1">
                <a:solidFill>
                  <a:srgbClr val="1155CC"/>
                </a:solidFill>
                <a:effectLst/>
                <a:hlinkClick r:id="rId5"/>
              </a:rPr>
              <a:t>https</a:t>
            </a:r>
            <a:r>
              <a:rPr lang="en-US" sz="1400" b="0" i="0" u="sng" strike="noStrike" dirty="0">
                <a:solidFill>
                  <a:srgbClr val="1155CC"/>
                </a:solidFill>
                <a:effectLst/>
                <a:hlinkClick r:id="rId5"/>
              </a:rPr>
              <a:t>://www.quae.com/produit/1749/9782759234837</a:t>
            </a:r>
            <a:r>
              <a:rPr lang="en-US" sz="1400" b="0" i="0" u="none" strike="noStrike" dirty="0">
                <a:solidFill>
                  <a:srgbClr val="222222"/>
                </a:solidFill>
                <a:effectLst/>
              </a:rPr>
              <a:t> </a:t>
            </a:r>
          </a:p>
          <a:p>
            <a:pPr marL="355600" indent="-355600">
              <a:spcAft>
                <a:spcPts val="300"/>
              </a:spcAft>
            </a:pPr>
            <a:r>
              <a:rPr lang="fr-FR" sz="1400" dirty="0" err="1">
                <a:solidFill>
                  <a:srgbClr val="222222"/>
                </a:solidFill>
              </a:rPr>
              <a:t>Mikaberidze</a:t>
            </a:r>
            <a:r>
              <a:rPr lang="fr-FR" sz="1400" dirty="0">
                <a:solidFill>
                  <a:srgbClr val="222222"/>
                </a:solidFill>
              </a:rPr>
              <a:t> A., Cruz C. D., </a:t>
            </a:r>
            <a:r>
              <a:rPr lang="fr-FR" sz="1400" dirty="0" err="1">
                <a:solidFill>
                  <a:srgbClr val="222222"/>
                </a:solidFill>
              </a:rPr>
              <a:t>Zerihun</a:t>
            </a:r>
            <a:r>
              <a:rPr lang="fr-FR" sz="1400" dirty="0">
                <a:solidFill>
                  <a:srgbClr val="222222"/>
                </a:solidFill>
              </a:rPr>
              <a:t> A., </a:t>
            </a:r>
            <a:r>
              <a:rPr lang="fr-FR" sz="1400" dirty="0" err="1">
                <a:solidFill>
                  <a:srgbClr val="222222"/>
                </a:solidFill>
              </a:rPr>
              <a:t>Barreto</a:t>
            </a:r>
            <a:r>
              <a:rPr lang="fr-FR" sz="1400" dirty="0">
                <a:solidFill>
                  <a:srgbClr val="222222"/>
                </a:solidFill>
              </a:rPr>
              <a:t> A., Beck P., </a:t>
            </a:r>
            <a:r>
              <a:rPr lang="fr-FR" sz="1400" dirty="0" err="1">
                <a:solidFill>
                  <a:srgbClr val="222222"/>
                </a:solidFill>
              </a:rPr>
              <a:t>Calderón</a:t>
            </a:r>
            <a:r>
              <a:rPr lang="fr-FR" sz="1400" dirty="0">
                <a:solidFill>
                  <a:srgbClr val="222222"/>
                </a:solidFill>
              </a:rPr>
              <a:t> R., Camino C., et al. (2025). </a:t>
            </a:r>
            <a:r>
              <a:rPr lang="fr-FR" sz="1400" dirty="0" err="1">
                <a:solidFill>
                  <a:srgbClr val="222222"/>
                </a:solidFill>
              </a:rPr>
              <a:t>Opportunities</a:t>
            </a:r>
            <a:r>
              <a:rPr lang="fr-FR" sz="1400" dirty="0">
                <a:solidFill>
                  <a:srgbClr val="222222"/>
                </a:solidFill>
              </a:rPr>
              <a:t> and challenges in </a:t>
            </a:r>
            <a:r>
              <a:rPr lang="fr-FR" sz="1400" dirty="0" err="1">
                <a:solidFill>
                  <a:srgbClr val="222222"/>
                </a:solidFill>
              </a:rPr>
              <a:t>combining</a:t>
            </a:r>
            <a:r>
              <a:rPr lang="fr-FR" sz="1400" dirty="0">
                <a:solidFill>
                  <a:srgbClr val="222222"/>
                </a:solidFill>
              </a:rPr>
              <a:t> </a:t>
            </a:r>
            <a:r>
              <a:rPr lang="fr-FR" sz="1400" dirty="0" err="1">
                <a:solidFill>
                  <a:srgbClr val="222222"/>
                </a:solidFill>
              </a:rPr>
              <a:t>optical</a:t>
            </a:r>
            <a:r>
              <a:rPr lang="fr-FR" sz="1400" dirty="0">
                <a:solidFill>
                  <a:srgbClr val="222222"/>
                </a:solidFill>
              </a:rPr>
              <a:t> </a:t>
            </a:r>
            <a:r>
              <a:rPr lang="fr-FR" sz="1400" dirty="0" err="1">
                <a:solidFill>
                  <a:srgbClr val="222222"/>
                </a:solidFill>
              </a:rPr>
              <a:t>sensing</a:t>
            </a:r>
            <a:r>
              <a:rPr lang="fr-FR" sz="1400" dirty="0">
                <a:solidFill>
                  <a:srgbClr val="222222"/>
                </a:solidFill>
              </a:rPr>
              <a:t> and </a:t>
            </a:r>
            <a:r>
              <a:rPr lang="fr-FR" sz="1400" dirty="0" err="1">
                <a:solidFill>
                  <a:srgbClr val="222222"/>
                </a:solidFill>
              </a:rPr>
              <a:t>epidemiological</a:t>
            </a:r>
            <a:r>
              <a:rPr lang="fr-FR" sz="1400" dirty="0">
                <a:solidFill>
                  <a:srgbClr val="222222"/>
                </a:solidFill>
              </a:rPr>
              <a:t> </a:t>
            </a:r>
            <a:r>
              <a:rPr lang="fr-FR" sz="1400" dirty="0" err="1">
                <a:solidFill>
                  <a:srgbClr val="222222"/>
                </a:solidFill>
              </a:rPr>
              <a:t>modelling</a:t>
            </a:r>
            <a:r>
              <a:rPr lang="fr-FR" sz="1400" dirty="0">
                <a:solidFill>
                  <a:srgbClr val="222222"/>
                </a:solidFill>
              </a:rPr>
              <a:t>. </a:t>
            </a:r>
            <a:r>
              <a:rPr lang="fr-FR" sz="1400" dirty="0" err="1">
                <a:solidFill>
                  <a:srgbClr val="222222"/>
                </a:solidFill>
              </a:rPr>
              <a:t>Phytopathology</a:t>
            </a:r>
            <a:r>
              <a:rPr lang="fr-FR" sz="1400" dirty="0">
                <a:solidFill>
                  <a:srgbClr val="222222"/>
                </a:solidFill>
              </a:rPr>
              <a:t>. </a:t>
            </a:r>
            <a:r>
              <a:rPr lang="fr-FR" sz="1400" dirty="0">
                <a:hlinkClick r:id="rId6" tooltip="(opens in a new window)"/>
              </a:rPr>
              <a:t>https://doi.org/10.1094/PHYTO-11-24-0359-FI</a:t>
            </a:r>
            <a:endParaRPr lang="en-US" sz="1400" dirty="0">
              <a:solidFill>
                <a:srgbClr val="222222"/>
              </a:solidFill>
            </a:endParaRPr>
          </a:p>
          <a:p>
            <a:pPr marL="355600" indent="-355600">
              <a:spcAft>
                <a:spcPts val="300"/>
              </a:spcAft>
            </a:pPr>
            <a:r>
              <a:rPr lang="en-US" sz="1400" b="0" i="0" dirty="0">
                <a:solidFill>
                  <a:srgbClr val="3E3F3A"/>
                </a:solidFill>
                <a:effectLst/>
              </a:rPr>
              <a:t>Morris C.E., </a:t>
            </a:r>
            <a:r>
              <a:rPr lang="en-US" sz="1400" b="0" i="0" dirty="0" err="1">
                <a:solidFill>
                  <a:srgbClr val="3E3F3A"/>
                </a:solidFill>
                <a:effectLst/>
              </a:rPr>
              <a:t>Géniaux</a:t>
            </a:r>
            <a:r>
              <a:rPr lang="en-US" sz="1400" b="0" i="0" dirty="0">
                <a:solidFill>
                  <a:srgbClr val="3E3F3A"/>
                </a:solidFill>
                <a:effectLst/>
              </a:rPr>
              <a:t> G., </a:t>
            </a:r>
            <a:r>
              <a:rPr lang="en-US" sz="1400" b="0" i="0" dirty="0" err="1">
                <a:solidFill>
                  <a:srgbClr val="3E3F3A"/>
                </a:solidFill>
                <a:effectLst/>
              </a:rPr>
              <a:t>Nédellec</a:t>
            </a:r>
            <a:r>
              <a:rPr lang="en-US" sz="1400" b="0" i="0" dirty="0">
                <a:solidFill>
                  <a:srgbClr val="3E3F3A"/>
                </a:solidFill>
                <a:effectLst/>
              </a:rPr>
              <a:t> C., </a:t>
            </a:r>
            <a:r>
              <a:rPr lang="en-US" sz="1400" b="0" i="0" dirty="0" err="1">
                <a:solidFill>
                  <a:srgbClr val="3E3F3A"/>
                </a:solidFill>
                <a:effectLst/>
              </a:rPr>
              <a:t>Sauvion</a:t>
            </a:r>
            <a:r>
              <a:rPr lang="en-US" sz="1400" b="0" i="0" dirty="0">
                <a:solidFill>
                  <a:srgbClr val="3E3F3A"/>
                </a:solidFill>
                <a:effectLst/>
              </a:rPr>
              <a:t> N., Soubeyrand S. (2022). One Health concepts and challenges for surveillance, forecasting, and mitigation of plant disease beyond the traditional scope of crop production. Plant Pathology 71:86-97. </a:t>
            </a:r>
            <a:r>
              <a:rPr lang="en-US" sz="1400" b="0" i="0" u="none" strike="noStrike" dirty="0">
                <a:solidFill>
                  <a:srgbClr val="00A3A6"/>
                </a:solidFill>
                <a:effectLst/>
                <a:hlinkClick r:id="rId7"/>
              </a:rPr>
              <a:t>https://doi.org/10.1111/ppa.13446</a:t>
            </a:r>
            <a:endParaRPr lang="en-US" sz="1400" dirty="0">
              <a:solidFill>
                <a:srgbClr val="222222"/>
              </a:solidFill>
            </a:endParaRPr>
          </a:p>
          <a:p>
            <a:pPr marL="355600" indent="-355600">
              <a:spcAft>
                <a:spcPts val="300"/>
              </a:spcAft>
            </a:pPr>
            <a:r>
              <a:rPr lang="fr-FR" sz="1400" b="0" i="0" dirty="0" err="1">
                <a:solidFill>
                  <a:srgbClr val="3E3F3A"/>
                </a:solidFill>
                <a:effectLst/>
              </a:rPr>
              <a:t>Papaïx</a:t>
            </a:r>
            <a:r>
              <a:rPr lang="fr-FR" sz="1400" b="0" i="0" dirty="0">
                <a:solidFill>
                  <a:srgbClr val="3E3F3A"/>
                </a:solidFill>
                <a:effectLst/>
              </a:rPr>
              <a:t> J., Soubeyrand S., Bonnefon O., Walker E., </a:t>
            </a:r>
            <a:r>
              <a:rPr lang="fr-FR" sz="1400" b="0" i="0" dirty="0" err="1">
                <a:solidFill>
                  <a:srgbClr val="3E3F3A"/>
                </a:solidFill>
                <a:effectLst/>
              </a:rPr>
              <a:t>Louvrier</a:t>
            </a:r>
            <a:r>
              <a:rPr lang="fr-FR" sz="1400" b="0" i="0" dirty="0">
                <a:solidFill>
                  <a:srgbClr val="3E3F3A"/>
                </a:solidFill>
                <a:effectLst/>
              </a:rPr>
              <a:t> J., Klein E., Roques L. (2022). </a:t>
            </a:r>
            <a:r>
              <a:rPr lang="fr-FR" sz="1400" b="0" i="0" dirty="0" err="1">
                <a:solidFill>
                  <a:srgbClr val="3E3F3A"/>
                </a:solidFill>
                <a:effectLst/>
              </a:rPr>
              <a:t>Inferring</a:t>
            </a:r>
            <a:r>
              <a:rPr lang="fr-FR" sz="1400" b="0" i="0" dirty="0">
                <a:solidFill>
                  <a:srgbClr val="3E3F3A"/>
                </a:solidFill>
                <a:effectLst/>
              </a:rPr>
              <a:t> </a:t>
            </a:r>
            <a:r>
              <a:rPr lang="fr-FR" sz="1400" b="0" i="0" dirty="0" err="1">
                <a:solidFill>
                  <a:srgbClr val="3E3F3A"/>
                </a:solidFill>
                <a:effectLst/>
              </a:rPr>
              <a:t>Mechanistic</a:t>
            </a:r>
            <a:r>
              <a:rPr lang="fr-FR" sz="1400" b="0" i="0" dirty="0">
                <a:solidFill>
                  <a:srgbClr val="3E3F3A"/>
                </a:solidFill>
                <a:effectLst/>
              </a:rPr>
              <a:t> </a:t>
            </a:r>
            <a:r>
              <a:rPr lang="fr-FR" sz="1400" b="0" i="0" dirty="0" err="1">
                <a:solidFill>
                  <a:srgbClr val="3E3F3A"/>
                </a:solidFill>
                <a:effectLst/>
              </a:rPr>
              <a:t>Models</a:t>
            </a:r>
            <a:r>
              <a:rPr lang="fr-FR" sz="1400" b="0" i="0" dirty="0">
                <a:solidFill>
                  <a:srgbClr val="3E3F3A"/>
                </a:solidFill>
                <a:effectLst/>
              </a:rPr>
              <a:t> in Spatial </a:t>
            </a:r>
            <a:r>
              <a:rPr lang="fr-FR" sz="1400" b="0" i="0" dirty="0" err="1">
                <a:solidFill>
                  <a:srgbClr val="3E3F3A"/>
                </a:solidFill>
                <a:effectLst/>
              </a:rPr>
              <a:t>Ecology</a:t>
            </a:r>
            <a:r>
              <a:rPr lang="fr-FR" sz="1400" b="0" i="0" dirty="0">
                <a:solidFill>
                  <a:srgbClr val="3E3F3A"/>
                </a:solidFill>
                <a:effectLst/>
              </a:rPr>
              <a:t> </a:t>
            </a:r>
            <a:r>
              <a:rPr lang="fr-FR" sz="1400" b="0" i="0" dirty="0" err="1">
                <a:solidFill>
                  <a:srgbClr val="3E3F3A"/>
                </a:solidFill>
                <a:effectLst/>
              </a:rPr>
              <a:t>Using</a:t>
            </a:r>
            <a:r>
              <a:rPr lang="fr-FR" sz="1400" b="0" i="0" dirty="0">
                <a:solidFill>
                  <a:srgbClr val="3E3F3A"/>
                </a:solidFill>
                <a:effectLst/>
              </a:rPr>
              <a:t> a </a:t>
            </a:r>
            <a:r>
              <a:rPr lang="fr-FR" sz="1400" b="0" i="0" dirty="0" err="1">
                <a:solidFill>
                  <a:srgbClr val="3E3F3A"/>
                </a:solidFill>
                <a:effectLst/>
              </a:rPr>
              <a:t>Mechanistic-Statistical</a:t>
            </a:r>
            <a:r>
              <a:rPr lang="fr-FR" sz="1400" b="0" i="0" dirty="0">
                <a:solidFill>
                  <a:srgbClr val="3E3F3A"/>
                </a:solidFill>
                <a:effectLst/>
              </a:rPr>
              <a:t> </a:t>
            </a:r>
            <a:r>
              <a:rPr lang="fr-FR" sz="1400" b="0" i="0" dirty="0" err="1">
                <a:solidFill>
                  <a:srgbClr val="3E3F3A"/>
                </a:solidFill>
                <a:effectLst/>
              </a:rPr>
              <a:t>Approach</a:t>
            </a:r>
            <a:r>
              <a:rPr lang="fr-FR" sz="1400" b="0" i="0" dirty="0">
                <a:solidFill>
                  <a:srgbClr val="3E3F3A"/>
                </a:solidFill>
                <a:effectLst/>
              </a:rPr>
              <a:t>. In </a:t>
            </a:r>
            <a:r>
              <a:rPr lang="fr-FR" sz="1400" b="0" i="0" dirty="0" err="1">
                <a:solidFill>
                  <a:srgbClr val="3E3F3A"/>
                </a:solidFill>
                <a:effectLst/>
              </a:rPr>
              <a:t>Statistical</a:t>
            </a:r>
            <a:r>
              <a:rPr lang="fr-FR" sz="1400" b="0" i="0" dirty="0">
                <a:solidFill>
                  <a:srgbClr val="3E3F3A"/>
                </a:solidFill>
                <a:effectLst/>
              </a:rPr>
              <a:t> </a:t>
            </a:r>
            <a:r>
              <a:rPr lang="fr-FR" sz="1400" b="0" i="0" dirty="0" err="1">
                <a:solidFill>
                  <a:srgbClr val="3E3F3A"/>
                </a:solidFill>
                <a:effectLst/>
              </a:rPr>
              <a:t>Approaches</a:t>
            </a:r>
            <a:r>
              <a:rPr lang="fr-FR" sz="1400" b="0" i="0" dirty="0">
                <a:solidFill>
                  <a:srgbClr val="3E3F3A"/>
                </a:solidFill>
                <a:effectLst/>
              </a:rPr>
              <a:t> for </a:t>
            </a:r>
            <a:r>
              <a:rPr lang="fr-FR" sz="1400" b="0" i="0" dirty="0" err="1">
                <a:solidFill>
                  <a:srgbClr val="3E3F3A"/>
                </a:solidFill>
                <a:effectLst/>
              </a:rPr>
              <a:t>Hidden</a:t>
            </a:r>
            <a:r>
              <a:rPr lang="fr-FR" sz="1400" b="0" i="0" dirty="0">
                <a:solidFill>
                  <a:srgbClr val="3E3F3A"/>
                </a:solidFill>
                <a:effectLst/>
              </a:rPr>
              <a:t> Variables in </a:t>
            </a:r>
            <a:r>
              <a:rPr lang="fr-FR" sz="1400" b="0" i="0" dirty="0" err="1">
                <a:solidFill>
                  <a:srgbClr val="3E3F3A"/>
                </a:solidFill>
                <a:effectLst/>
              </a:rPr>
              <a:t>Ecology</a:t>
            </a:r>
            <a:r>
              <a:rPr lang="fr-FR" sz="1400" b="0" i="0" dirty="0">
                <a:solidFill>
                  <a:srgbClr val="3E3F3A"/>
                </a:solidFill>
                <a:effectLst/>
              </a:rPr>
              <a:t> (</a:t>
            </a:r>
            <a:r>
              <a:rPr lang="fr-FR" sz="1400" b="0" i="0" dirty="0" err="1">
                <a:solidFill>
                  <a:srgbClr val="3E3F3A"/>
                </a:solidFill>
                <a:effectLst/>
              </a:rPr>
              <a:t>eds</a:t>
            </a:r>
            <a:r>
              <a:rPr lang="fr-FR" sz="1400" b="0" i="0" dirty="0">
                <a:solidFill>
                  <a:srgbClr val="3E3F3A"/>
                </a:solidFill>
                <a:effectLst/>
              </a:rPr>
              <a:t> N. Peyrard and O. Gimenez). </a:t>
            </a:r>
            <a:r>
              <a:rPr lang="fr-FR" sz="1400" b="0" i="0" u="none" strike="noStrike" dirty="0">
                <a:solidFill>
                  <a:srgbClr val="00A3A6"/>
                </a:solidFill>
                <a:effectLst/>
                <a:hlinkClick r:id="rId8" tooltip="(opens in a new window)"/>
              </a:rPr>
              <a:t>https://doi.org/10.1002/9781119902799.ch4</a:t>
            </a:r>
            <a:endParaRPr lang="en-US" sz="1400" dirty="0">
              <a:solidFill>
                <a:srgbClr val="00A3A6"/>
              </a:solidFill>
            </a:endParaRPr>
          </a:p>
          <a:p>
            <a:pPr marL="355600" indent="-355600">
              <a:spcAft>
                <a:spcPts val="300"/>
              </a:spcAft>
            </a:pPr>
            <a:r>
              <a:rPr lang="en-US" sz="1400" b="0" i="0" dirty="0">
                <a:solidFill>
                  <a:srgbClr val="3E3F3A"/>
                </a:solidFill>
                <a:effectLst/>
              </a:rPr>
              <a:t>Richard H., Martinetti D., </a:t>
            </a:r>
            <a:r>
              <a:rPr lang="en-US" sz="1400" b="0" i="0" dirty="0" err="1">
                <a:solidFill>
                  <a:srgbClr val="3E3F3A"/>
                </a:solidFill>
                <a:effectLst/>
              </a:rPr>
              <a:t>Lercier</a:t>
            </a:r>
            <a:r>
              <a:rPr lang="en-US" sz="1400" b="0" i="0" dirty="0">
                <a:solidFill>
                  <a:srgbClr val="3E3F3A"/>
                </a:solidFill>
                <a:effectLst/>
              </a:rPr>
              <a:t> D., </a:t>
            </a:r>
            <a:r>
              <a:rPr lang="en-US" sz="1400" b="0" i="0" dirty="0" err="1">
                <a:solidFill>
                  <a:srgbClr val="3E3F3A"/>
                </a:solidFill>
                <a:effectLst/>
              </a:rPr>
              <a:t>Fouillat</a:t>
            </a:r>
            <a:r>
              <a:rPr lang="en-US" sz="1400" b="0" i="0" dirty="0">
                <a:solidFill>
                  <a:srgbClr val="3E3F3A"/>
                </a:solidFill>
                <a:effectLst/>
              </a:rPr>
              <a:t> Y., Hadi B., </a:t>
            </a:r>
            <a:r>
              <a:rPr lang="en-US" sz="1400" b="0" i="0" dirty="0" err="1">
                <a:solidFill>
                  <a:srgbClr val="3E3F3A"/>
                </a:solidFill>
                <a:effectLst/>
              </a:rPr>
              <a:t>Elkahky</a:t>
            </a:r>
            <a:r>
              <a:rPr lang="en-US" sz="1400" b="0" i="0" dirty="0">
                <a:solidFill>
                  <a:srgbClr val="3E3F3A"/>
                </a:solidFill>
                <a:effectLst/>
              </a:rPr>
              <a:t> M., Ding J., Michel L., Morris C.E., Berthier K., </a:t>
            </a:r>
            <a:r>
              <a:rPr lang="en-US" sz="1400" b="0" i="0" dirty="0" err="1">
                <a:solidFill>
                  <a:srgbClr val="3E3F3A"/>
                </a:solidFill>
                <a:effectLst/>
              </a:rPr>
              <a:t>Maupas</a:t>
            </a:r>
            <a:r>
              <a:rPr lang="en-US" sz="1400" b="0" i="0" dirty="0">
                <a:solidFill>
                  <a:srgbClr val="3E3F3A"/>
                </a:solidFill>
                <a:effectLst/>
              </a:rPr>
              <a:t> F., Soubeyrand S. (2023). Computing geographical networks generated by air-mass movement. </a:t>
            </a:r>
            <a:r>
              <a:rPr lang="en-US" sz="1400" b="0" i="0" dirty="0" err="1">
                <a:solidFill>
                  <a:srgbClr val="3E3F3A"/>
                </a:solidFill>
                <a:effectLst/>
              </a:rPr>
              <a:t>GeoHealth</a:t>
            </a:r>
            <a:r>
              <a:rPr lang="en-US" sz="1400" b="0" i="0" dirty="0">
                <a:solidFill>
                  <a:srgbClr val="3E3F3A"/>
                </a:solidFill>
                <a:effectLst/>
              </a:rPr>
              <a:t> 7:e2023GH000885. </a:t>
            </a:r>
            <a:r>
              <a:rPr lang="en-US" sz="1400" b="0" i="0" u="none" strike="noStrike" dirty="0">
                <a:solidFill>
                  <a:srgbClr val="00A3A6"/>
                </a:solidFill>
                <a:effectLst/>
                <a:hlinkClick r:id="rId9"/>
              </a:rPr>
              <a:t>https://doi.org/10.1029/2023GH000885</a:t>
            </a:r>
            <a:r>
              <a:rPr lang="en-US" sz="1400" b="0" i="0" dirty="0">
                <a:solidFill>
                  <a:srgbClr val="3E3F3A"/>
                </a:solidFill>
                <a:effectLst/>
              </a:rPr>
              <a:t> </a:t>
            </a:r>
            <a:endParaRPr lang="en-US" sz="1400" dirty="0">
              <a:solidFill>
                <a:srgbClr val="3E3F3A"/>
              </a:solidFill>
            </a:endParaRPr>
          </a:p>
          <a:p>
            <a:pPr marL="355600" indent="-355600">
              <a:spcAft>
                <a:spcPts val="300"/>
              </a:spcAft>
            </a:pPr>
            <a:r>
              <a:rPr lang="en-US" sz="1400" i="0" u="none" strike="noStrike" cap="none" spc="0" dirty="0" err="1">
                <a:ln>
                  <a:noFill/>
                </a:ln>
              </a:rPr>
              <a:t>Radici</a:t>
            </a:r>
            <a:r>
              <a:rPr lang="en-US" sz="1400" i="0" u="none" strike="noStrike" cap="none" spc="0" dirty="0">
                <a:ln>
                  <a:noFill/>
                </a:ln>
              </a:rPr>
              <a:t> et al., 2022, </a:t>
            </a:r>
            <a:r>
              <a:rPr lang="en-US" sz="1400" i="0" u="sng" strike="noStrike" cap="none" spc="0" dirty="0">
                <a:ln>
                  <a:noFill/>
                </a:ln>
                <a:hlinkClick r:id="rId10" tooltip="https://doi.org/10.1088/1748-9326/ac73aa"/>
              </a:rPr>
              <a:t>https://doi</a:t>
            </a:r>
            <a:r>
              <a:rPr lang="en-US" sz="1400" u="sng" dirty="0">
                <a:hlinkClick r:id="rId10" tooltip="https://doi.org/10.1088/1748-9326/ac73aa"/>
              </a:rPr>
              <a:t>.org/</a:t>
            </a:r>
            <a:r>
              <a:rPr lang="en-US" sz="1400" b="0" i="0" u="sng" dirty="0">
                <a:solidFill>
                  <a:srgbClr val="333333"/>
                </a:solidFill>
                <a:hlinkClick r:id="rId10" tooltip="https://doi.org/10.1088/1748-9326/ac73aa"/>
              </a:rPr>
              <a:t>10.1088/1748-9326/ac73aa</a:t>
            </a:r>
            <a:r>
              <a:rPr lang="en-US" sz="1400" b="0" dirty="0">
                <a:solidFill>
                  <a:srgbClr val="333333"/>
                </a:solidFill>
              </a:rPr>
              <a:t> </a:t>
            </a:r>
            <a:endParaRPr lang="en-US" sz="1400" dirty="0">
              <a:solidFill>
                <a:srgbClr val="333333"/>
              </a:solidFill>
            </a:endParaRPr>
          </a:p>
          <a:p>
            <a:pPr marL="355600" indent="-355600">
              <a:spcAft>
                <a:spcPts val="300"/>
              </a:spcAft>
            </a:pPr>
            <a:r>
              <a:rPr lang="en-US" sz="1400" dirty="0">
                <a:solidFill>
                  <a:srgbClr val="222222"/>
                </a:solidFill>
              </a:rPr>
              <a:t>Soubeyrand S., </a:t>
            </a:r>
            <a:r>
              <a:rPr lang="en-US" sz="1400" dirty="0" err="1">
                <a:solidFill>
                  <a:srgbClr val="222222"/>
                </a:solidFill>
              </a:rPr>
              <a:t>Estoup</a:t>
            </a:r>
            <a:r>
              <a:rPr lang="en-US" sz="1400" dirty="0">
                <a:solidFill>
                  <a:srgbClr val="222222"/>
                </a:solidFill>
              </a:rPr>
              <a:t> A., </a:t>
            </a:r>
            <a:r>
              <a:rPr lang="en-US" sz="1400" dirty="0" err="1">
                <a:solidFill>
                  <a:srgbClr val="222222"/>
                </a:solidFill>
              </a:rPr>
              <a:t>Cruaud</a:t>
            </a:r>
            <a:r>
              <a:rPr lang="en-US" sz="1400" dirty="0">
                <a:solidFill>
                  <a:srgbClr val="222222"/>
                </a:solidFill>
              </a:rPr>
              <a:t> A., </a:t>
            </a:r>
            <a:r>
              <a:rPr lang="en-US" sz="1400" dirty="0" err="1">
                <a:solidFill>
                  <a:srgbClr val="222222"/>
                </a:solidFill>
              </a:rPr>
              <a:t>Malembic</a:t>
            </a:r>
            <a:r>
              <a:rPr lang="en-US" sz="1400" dirty="0">
                <a:solidFill>
                  <a:srgbClr val="222222"/>
                </a:solidFill>
              </a:rPr>
              <a:t>-Maher S., </a:t>
            </a:r>
            <a:r>
              <a:rPr lang="en-US" sz="1400" dirty="0" err="1">
                <a:solidFill>
                  <a:srgbClr val="222222"/>
                </a:solidFill>
              </a:rPr>
              <a:t>Meynard</a:t>
            </a:r>
            <a:r>
              <a:rPr lang="en-US" sz="1400" dirty="0">
                <a:solidFill>
                  <a:srgbClr val="222222"/>
                </a:solidFill>
              </a:rPr>
              <a:t> C., </a:t>
            </a:r>
            <a:r>
              <a:rPr lang="en-US" sz="1400" dirty="0" err="1">
                <a:solidFill>
                  <a:srgbClr val="222222"/>
                </a:solidFill>
              </a:rPr>
              <a:t>Ravigné</a:t>
            </a:r>
            <a:r>
              <a:rPr lang="en-US" sz="1400" dirty="0">
                <a:solidFill>
                  <a:srgbClr val="222222"/>
                </a:solidFill>
              </a:rPr>
              <a:t> V., et al. (2024). Building integrated plant health surveillance: a proactive research agenda for anticipating and mitigating disease and pest emergence. CABI Agriculture and Bioscience 5:72. </a:t>
            </a:r>
            <a:r>
              <a:rPr lang="en-US" sz="1400" u="sng" dirty="0">
                <a:solidFill>
                  <a:srgbClr val="1155CC"/>
                </a:solidFill>
                <a:hlinkClick r:id="rId11">
                  <a:extLst>
                    <a:ext uri="{A12FA001-AC4F-418D-AE19-62706E023703}">
                      <ahyp:hlinkClr xmlns:ahyp="http://schemas.microsoft.com/office/drawing/2018/hyperlinkcolor" val="tx"/>
                    </a:ext>
                  </a:extLst>
                </a:hlinkClick>
              </a:rPr>
              <a:t>https://doi.org/10.1186/s43170-024-00273-8</a:t>
            </a:r>
            <a:r>
              <a:rPr lang="en-US" sz="1400" u="sng" dirty="0">
                <a:solidFill>
                  <a:srgbClr val="1155CC"/>
                </a:solidFill>
              </a:rPr>
              <a:t> </a:t>
            </a:r>
            <a:endParaRPr lang="en-US" sz="1400" dirty="0">
              <a:solidFill>
                <a:srgbClr val="333333"/>
              </a:solidFill>
            </a:endParaRPr>
          </a:p>
          <a:p>
            <a:pPr marL="355600" indent="-355600">
              <a:spcAft>
                <a:spcPts val="300"/>
              </a:spcAft>
            </a:pPr>
            <a:r>
              <a:rPr lang="fr-FR" sz="1400" b="0" i="0" dirty="0">
                <a:solidFill>
                  <a:srgbClr val="3E3F3A"/>
                </a:solidFill>
                <a:effectLst/>
              </a:rPr>
              <a:t>Soubeyrand S., Martinez C. (2023) Récents progrès sur l’utilisation des images satellitaires pour évaluer la sévérité de la jaunisse au niveau parcellaire. </a:t>
            </a:r>
            <a:r>
              <a:rPr lang="fr-FR" sz="1400" b="0" i="0" u="none" strike="noStrike" dirty="0">
                <a:solidFill>
                  <a:srgbClr val="00A3A6"/>
                </a:solidFill>
                <a:effectLst/>
                <a:hlinkClick r:id="rId12" tooltip="(opens in a new window)"/>
              </a:rPr>
              <a:t>https://hal.inrae.fr/hal-04254586</a:t>
            </a:r>
            <a:endParaRPr lang="en-US" sz="1400" dirty="0">
              <a:solidFill>
                <a:srgbClr val="333333"/>
              </a:solidFill>
            </a:endParaRPr>
          </a:p>
          <a:p>
            <a:pPr marL="355600" indent="-355600">
              <a:spcAft>
                <a:spcPts val="300"/>
              </a:spcAft>
            </a:pPr>
            <a:r>
              <a:rPr lang="fr-FR" sz="1400" b="0" i="0" dirty="0">
                <a:solidFill>
                  <a:srgbClr val="3E3F3A"/>
                </a:solidFill>
                <a:effectLst/>
              </a:rPr>
              <a:t>Soubeyrand S., Roques L. (2014). </a:t>
            </a:r>
            <a:r>
              <a:rPr lang="fr-FR" sz="1400" b="0" i="0" dirty="0" err="1">
                <a:solidFill>
                  <a:srgbClr val="3E3F3A"/>
                </a:solidFill>
                <a:effectLst/>
              </a:rPr>
              <a:t>Parameter</a:t>
            </a:r>
            <a:r>
              <a:rPr lang="fr-FR" sz="1400" b="0" i="0" dirty="0">
                <a:solidFill>
                  <a:srgbClr val="3E3F3A"/>
                </a:solidFill>
                <a:effectLst/>
              </a:rPr>
              <a:t> estimation for </a:t>
            </a:r>
            <a:r>
              <a:rPr lang="fr-FR" sz="1400" b="0" i="0" dirty="0" err="1">
                <a:solidFill>
                  <a:srgbClr val="3E3F3A"/>
                </a:solidFill>
                <a:effectLst/>
              </a:rPr>
              <a:t>reaction</a:t>
            </a:r>
            <a:r>
              <a:rPr lang="fr-FR" sz="1400" b="0" i="0" dirty="0">
                <a:solidFill>
                  <a:srgbClr val="3E3F3A"/>
                </a:solidFill>
                <a:effectLst/>
              </a:rPr>
              <a:t>-diffusion </a:t>
            </a:r>
            <a:r>
              <a:rPr lang="fr-FR" sz="1400" b="0" i="0" dirty="0" err="1">
                <a:solidFill>
                  <a:srgbClr val="3E3F3A"/>
                </a:solidFill>
                <a:effectLst/>
              </a:rPr>
              <a:t>models</a:t>
            </a:r>
            <a:r>
              <a:rPr lang="fr-FR" sz="1400" b="0" i="0" dirty="0">
                <a:solidFill>
                  <a:srgbClr val="3E3F3A"/>
                </a:solidFill>
                <a:effectLst/>
              </a:rPr>
              <a:t> of </a:t>
            </a:r>
            <a:r>
              <a:rPr lang="fr-FR" sz="1400" b="0" i="0" dirty="0" err="1">
                <a:solidFill>
                  <a:srgbClr val="3E3F3A"/>
                </a:solidFill>
                <a:effectLst/>
              </a:rPr>
              <a:t>biological</a:t>
            </a:r>
            <a:r>
              <a:rPr lang="fr-FR" sz="1400" b="0" i="0" dirty="0">
                <a:solidFill>
                  <a:srgbClr val="3E3F3A"/>
                </a:solidFill>
                <a:effectLst/>
              </a:rPr>
              <a:t> invasions. Population </a:t>
            </a:r>
            <a:r>
              <a:rPr lang="fr-FR" sz="1400" b="0" i="0" dirty="0" err="1">
                <a:solidFill>
                  <a:srgbClr val="3E3F3A"/>
                </a:solidFill>
                <a:effectLst/>
              </a:rPr>
              <a:t>Ecology</a:t>
            </a:r>
            <a:r>
              <a:rPr lang="fr-FR" sz="1400" b="0" i="0" dirty="0">
                <a:solidFill>
                  <a:srgbClr val="3E3F3A"/>
                </a:solidFill>
                <a:effectLst/>
              </a:rPr>
              <a:t> 56: 427-434. </a:t>
            </a:r>
            <a:r>
              <a:rPr lang="fr-FR" sz="1400" b="0" i="0" u="none" strike="noStrike" dirty="0">
                <a:solidFill>
                  <a:srgbClr val="00A3A6"/>
                </a:solidFill>
                <a:effectLst/>
                <a:hlinkClick r:id="rId13" tooltip="(opens in a new window)"/>
              </a:rPr>
              <a:t>https://doi.org/10.1007/s10144-013-0415-0</a:t>
            </a:r>
            <a:r>
              <a:rPr lang="fr-FR" sz="1400" b="0" i="0" dirty="0">
                <a:solidFill>
                  <a:srgbClr val="3E3F3A"/>
                </a:solidFill>
                <a:effectLst/>
              </a:rPr>
              <a:t> </a:t>
            </a:r>
            <a:endParaRPr lang="en-US" sz="1400" dirty="0"/>
          </a:p>
        </p:txBody>
      </p:sp>
      <p:sp>
        <p:nvSpPr>
          <p:cNvPr id="8" name="Titre 1">
            <a:extLst>
              <a:ext uri="{FF2B5EF4-FFF2-40B4-BE49-F238E27FC236}">
                <a16:creationId xmlns:a16="http://schemas.microsoft.com/office/drawing/2014/main" id="{A41F39EB-8E7E-D70F-0B3D-B26FC1893130}"/>
              </a:ext>
            </a:extLst>
          </p:cNvPr>
          <p:cNvSpPr>
            <a:spLocks noGrp="1"/>
          </p:cNvSpPr>
          <p:nvPr>
            <p:ph type="title"/>
          </p:nvPr>
        </p:nvSpPr>
        <p:spPr>
          <a:xfrm>
            <a:off x="743192" y="10154"/>
            <a:ext cx="10216343" cy="625277"/>
          </a:xfrm>
        </p:spPr>
        <p:txBody>
          <a:bodyPr/>
          <a:lstStyle/>
          <a:p>
            <a:r>
              <a:rPr lang="en-US" dirty="0">
                <a:solidFill>
                  <a:srgbClr val="00A8AC"/>
                </a:solidFill>
              </a:rPr>
              <a:t>References</a:t>
            </a:r>
          </a:p>
        </p:txBody>
      </p:sp>
    </p:spTree>
    <p:extLst>
      <p:ext uri="{BB962C8B-B14F-4D97-AF65-F5344CB8AC3E}">
        <p14:creationId xmlns:p14="http://schemas.microsoft.com/office/powerpoint/2010/main" val="289600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AB1F1130-2993-6718-890E-E1F5947E37CD}"/>
              </a:ext>
            </a:extLst>
          </p:cNvPr>
          <p:cNvSpPr>
            <a:spLocks noGrp="1"/>
          </p:cNvSpPr>
          <p:nvPr>
            <p:ph type="title"/>
          </p:nvPr>
        </p:nvSpPr>
        <p:spPr>
          <a:xfrm>
            <a:off x="743192" y="149638"/>
            <a:ext cx="10566161" cy="1086317"/>
          </a:xfrm>
        </p:spPr>
        <p:txBody>
          <a:bodyPr>
            <a:normAutofit/>
          </a:bodyPr>
          <a:lstStyle/>
          <a:p>
            <a:r>
              <a:rPr lang="en-US" dirty="0">
                <a:solidFill>
                  <a:srgbClr val="00A8AC"/>
                </a:solidFill>
              </a:rPr>
              <a:t>Various types of surveillance matrices</a:t>
            </a:r>
          </a:p>
        </p:txBody>
      </p:sp>
      <p:sp>
        <p:nvSpPr>
          <p:cNvPr id="9" name="ZoneTexte 8">
            <a:extLst>
              <a:ext uri="{FF2B5EF4-FFF2-40B4-BE49-F238E27FC236}">
                <a16:creationId xmlns:a16="http://schemas.microsoft.com/office/drawing/2014/main" id="{12852E3B-F3E7-9A15-C80B-48ED89BC6A9A}"/>
              </a:ext>
            </a:extLst>
          </p:cNvPr>
          <p:cNvSpPr txBox="1"/>
          <p:nvPr/>
        </p:nvSpPr>
        <p:spPr>
          <a:xfrm>
            <a:off x="1270862" y="1748946"/>
            <a:ext cx="10197884" cy="4093428"/>
          </a:xfrm>
          <a:prstGeom prst="rect">
            <a:avLst/>
          </a:prstGeom>
          <a:noFill/>
        </p:spPr>
        <p:txBody>
          <a:bodyPr wrap="square">
            <a:spAutoFit/>
          </a:bodyPr>
          <a:lstStyle/>
          <a:p>
            <a:r>
              <a:rPr lang="en-US" sz="2000" b="1" dirty="0"/>
              <a:t>Possible matrices to monitor</a:t>
            </a:r>
          </a:p>
          <a:p>
            <a:pPr marL="342900" indent="-342900">
              <a:buFont typeface="Arial" panose="020B0604020202020204" pitchFamily="34" charset="0"/>
              <a:buChar char="•"/>
            </a:pPr>
            <a:r>
              <a:rPr lang="en-US" sz="2000" dirty="0"/>
              <a:t>The plant: agricultural or forest plot of interest</a:t>
            </a:r>
          </a:p>
          <a:p>
            <a:pPr marL="342900" indent="-342900">
              <a:buFont typeface="Arial" panose="020B0604020202020204" pitchFamily="34" charset="0"/>
              <a:buChar char="•"/>
            </a:pPr>
            <a:r>
              <a:rPr lang="en-US" sz="2000" dirty="0"/>
              <a:t>The plant: reservoir populations</a:t>
            </a:r>
          </a:p>
          <a:p>
            <a:pPr marL="342900" indent="-342900">
              <a:buFont typeface="Arial" panose="020B0604020202020204" pitchFamily="34" charset="0"/>
              <a:buChar char="•"/>
            </a:pPr>
            <a:r>
              <a:rPr lang="en-US" sz="2000" dirty="0"/>
              <a:t>Sentinel plants</a:t>
            </a:r>
          </a:p>
          <a:p>
            <a:pPr marL="342900" indent="-342900">
              <a:buFont typeface="Arial" panose="020B0604020202020204" pitchFamily="34" charset="0"/>
              <a:buChar char="•"/>
            </a:pPr>
            <a:r>
              <a:rPr lang="en-US" sz="2000" dirty="0"/>
              <a:t>Insect vectors</a:t>
            </a:r>
          </a:p>
          <a:p>
            <a:pPr marL="342900" indent="-342900">
              <a:buFont typeface="Arial" panose="020B0604020202020204" pitchFamily="34" charset="0"/>
              <a:buChar char="•"/>
            </a:pPr>
            <a:r>
              <a:rPr lang="en-US" sz="2000" dirty="0"/>
              <a:t>Generalist macro-organisms (e.g., carnivorous ants, ground beetles), as well as pollinators and spider webs</a:t>
            </a:r>
          </a:p>
          <a:p>
            <a:pPr marL="342900" indent="-342900">
              <a:buFont typeface="Arial" panose="020B0604020202020204" pitchFamily="34" charset="0"/>
              <a:buChar char="•"/>
            </a:pPr>
            <a:r>
              <a:rPr lang="en-US" sz="2000" dirty="0"/>
              <a:t>Generic environments: air, water, soil</a:t>
            </a:r>
          </a:p>
          <a:p>
            <a:pPr marL="342900" indent="-342900">
              <a:buFont typeface="Arial" panose="020B0604020202020204" pitchFamily="34" charset="0"/>
              <a:buChar char="•"/>
            </a:pPr>
            <a:r>
              <a:rPr lang="en-US" sz="2000" dirty="0"/>
              <a:t>Social media, grey literature, scientific literature, official communications (health monitoring)</a:t>
            </a:r>
          </a:p>
          <a:p>
            <a:pPr marL="342900" indent="-342900">
              <a:buFont typeface="Arial" panose="020B0604020202020204" pitchFamily="34" charset="0"/>
              <a:buChar char="•"/>
            </a:pPr>
            <a:r>
              <a:rPr lang="en-US" sz="2000" dirty="0"/>
              <a:t>Social networks (for anomaly detection)</a:t>
            </a:r>
          </a:p>
          <a:p>
            <a:pPr marL="342900" indent="-342900">
              <a:buFont typeface="Arial" panose="020B0604020202020204" pitchFamily="34" charset="0"/>
              <a:buChar char="•"/>
            </a:pPr>
            <a:r>
              <a:rPr lang="en-US" sz="2000" dirty="0"/>
              <a:t>Matrices used for environmental, biodiversity, and animal/human health monitoring </a:t>
            </a:r>
            <a:br>
              <a:rPr lang="en-US" sz="2000" dirty="0"/>
            </a:br>
            <a:r>
              <a:rPr lang="en-US" sz="2000" dirty="0"/>
              <a:t>-&gt; One Health</a:t>
            </a:r>
          </a:p>
          <a:p>
            <a:r>
              <a:rPr lang="en-US" sz="2000" dirty="0"/>
              <a:t>…</a:t>
            </a:r>
          </a:p>
        </p:txBody>
      </p:sp>
    </p:spTree>
    <p:extLst>
      <p:ext uri="{BB962C8B-B14F-4D97-AF65-F5344CB8AC3E}">
        <p14:creationId xmlns:p14="http://schemas.microsoft.com/office/powerpoint/2010/main" val="75643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18E926-5E8D-E04C-81C6-A16DB87AD348}"/>
              </a:ext>
            </a:extLst>
          </p:cNvPr>
          <p:cNvSpPr>
            <a:spLocks noGrp="1"/>
          </p:cNvSpPr>
          <p:nvPr>
            <p:ph type="title"/>
          </p:nvPr>
        </p:nvSpPr>
        <p:spPr/>
        <p:txBody>
          <a:bodyPr/>
          <a:lstStyle/>
          <a:p>
            <a:r>
              <a:rPr lang="en-US" noProof="0" dirty="0"/>
              <a:t>Three illustrative case studies</a:t>
            </a:r>
          </a:p>
        </p:txBody>
      </p:sp>
      <p:pic>
        <p:nvPicPr>
          <p:cNvPr id="5" name="Image 4">
            <a:extLst>
              <a:ext uri="{FF2B5EF4-FFF2-40B4-BE49-F238E27FC236}">
                <a16:creationId xmlns:a16="http://schemas.microsoft.com/office/drawing/2014/main" id="{E439B116-6F72-5106-3419-7953B9FF8FED}"/>
              </a:ext>
            </a:extLst>
          </p:cNvPr>
          <p:cNvPicPr>
            <a:picLocks noChangeAspect="1"/>
          </p:cNvPicPr>
          <p:nvPr/>
        </p:nvPicPr>
        <p:blipFill>
          <a:blip r:embed="rId3"/>
          <a:srcRect r="24948"/>
          <a:stretch>
            <a:fillRect/>
          </a:stretch>
        </p:blipFill>
        <p:spPr>
          <a:xfrm>
            <a:off x="15498" y="1415324"/>
            <a:ext cx="4060546" cy="4453091"/>
          </a:xfrm>
          <a:prstGeom prst="rect">
            <a:avLst/>
          </a:prstGeom>
        </p:spPr>
      </p:pic>
      <p:pic>
        <p:nvPicPr>
          <p:cNvPr id="6" name="Image 5">
            <a:extLst>
              <a:ext uri="{FF2B5EF4-FFF2-40B4-BE49-F238E27FC236}">
                <a16:creationId xmlns:a16="http://schemas.microsoft.com/office/drawing/2014/main" id="{E4308757-38C8-7AFD-F637-08E739860BFD}"/>
              </a:ext>
            </a:extLst>
          </p:cNvPr>
          <p:cNvPicPr>
            <a:picLocks noChangeAspect="1"/>
          </p:cNvPicPr>
          <p:nvPr/>
        </p:nvPicPr>
        <p:blipFill>
          <a:blip r:embed="rId4">
            <a:extLst>
              <a:ext uri="{28A0092B-C50C-407E-A947-70E740481C1C}">
                <a14:useLocalDpi xmlns:a14="http://schemas.microsoft.com/office/drawing/2010/main" val="0"/>
              </a:ext>
            </a:extLst>
          </a:blip>
          <a:srcRect r="62573"/>
          <a:stretch>
            <a:fillRect/>
          </a:stretch>
        </p:blipFill>
        <p:spPr>
          <a:xfrm>
            <a:off x="4996138" y="1727112"/>
            <a:ext cx="2495587" cy="3403775"/>
          </a:xfrm>
          <a:prstGeom prst="rect">
            <a:avLst/>
          </a:prstGeom>
        </p:spPr>
      </p:pic>
      <p:pic>
        <p:nvPicPr>
          <p:cNvPr id="7" name="Image 6">
            <a:extLst>
              <a:ext uri="{FF2B5EF4-FFF2-40B4-BE49-F238E27FC236}">
                <a16:creationId xmlns:a16="http://schemas.microsoft.com/office/drawing/2014/main" id="{834F3059-84E8-7412-41FF-61D0F5A5AC31}"/>
              </a:ext>
            </a:extLst>
          </p:cNvPr>
          <p:cNvPicPr>
            <a:picLocks noChangeAspect="1"/>
          </p:cNvPicPr>
          <p:nvPr/>
        </p:nvPicPr>
        <p:blipFill>
          <a:blip r:embed="rId5"/>
          <a:stretch>
            <a:fillRect/>
          </a:stretch>
        </p:blipFill>
        <p:spPr>
          <a:xfrm>
            <a:off x="7784322" y="2711145"/>
            <a:ext cx="4308099" cy="2223535"/>
          </a:xfrm>
          <a:prstGeom prst="rect">
            <a:avLst/>
          </a:prstGeom>
        </p:spPr>
      </p:pic>
      <p:pic>
        <p:nvPicPr>
          <p:cNvPr id="8" name="Picture 4" descr="(A) Spodoptera frugiperda larvae (5th instar), with examples of leaf feeding (B) and maize ear damage (C) caused by this species (Photo credits: A.S. Botha; H. du Plessis).">
            <a:extLst>
              <a:ext uri="{FF2B5EF4-FFF2-40B4-BE49-F238E27FC236}">
                <a16:creationId xmlns:a16="http://schemas.microsoft.com/office/drawing/2014/main" id="{FEEC1403-A5AF-E78D-98AD-E49B4288BA1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9574" b="48720"/>
          <a:stretch/>
        </p:blipFill>
        <p:spPr bwMode="auto">
          <a:xfrm>
            <a:off x="7784322" y="5083334"/>
            <a:ext cx="1797788" cy="15701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61ABF4E9-4B9D-7381-7AC7-DD982E8734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8371" y="5087276"/>
            <a:ext cx="1742434" cy="1116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Xylella fastidiosa - Wikipedia">
            <a:extLst>
              <a:ext uri="{FF2B5EF4-FFF2-40B4-BE49-F238E27FC236}">
                <a16:creationId xmlns:a16="http://schemas.microsoft.com/office/drawing/2014/main" id="{367BFD3A-9C63-D55F-9835-E964F4C8F8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4530" y="4653598"/>
            <a:ext cx="1659848" cy="7771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Xylella fastidiosa: new research avenues | INRAE">
            <a:extLst>
              <a:ext uri="{FF2B5EF4-FFF2-40B4-BE49-F238E27FC236}">
                <a16:creationId xmlns:a16="http://schemas.microsoft.com/office/drawing/2014/main" id="{A23BE0F3-9586-6434-5384-A5D1CEE89D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9650" y="5536754"/>
            <a:ext cx="1752700" cy="111674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141DD8E3-1321-FC25-2168-C5E04C6A793D}"/>
              </a:ext>
            </a:extLst>
          </p:cNvPr>
          <p:cNvPicPr>
            <a:picLocks noChangeAspect="1"/>
          </p:cNvPicPr>
          <p:nvPr/>
        </p:nvPicPr>
        <p:blipFill>
          <a:blip r:embed="rId10"/>
          <a:stretch>
            <a:fillRect/>
          </a:stretch>
        </p:blipFill>
        <p:spPr>
          <a:xfrm>
            <a:off x="493071" y="5603473"/>
            <a:ext cx="1659847" cy="1083982"/>
          </a:xfrm>
          <a:prstGeom prst="rect">
            <a:avLst/>
          </a:prstGeom>
        </p:spPr>
      </p:pic>
      <p:pic>
        <p:nvPicPr>
          <p:cNvPr id="12" name="Picture 4" descr="What is wind? | Royal Meteorological ...">
            <a:extLst>
              <a:ext uri="{FF2B5EF4-FFF2-40B4-BE49-F238E27FC236}">
                <a16:creationId xmlns:a16="http://schemas.microsoft.com/office/drawing/2014/main" id="{AE419782-BA2A-5D8B-24B6-261E2ABABD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0699" y="5599543"/>
            <a:ext cx="1659847" cy="1076819"/>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95612550-8C3D-DAB1-EE18-BFF9C360F0F0}"/>
              </a:ext>
            </a:extLst>
          </p:cNvPr>
          <p:cNvSpPr txBox="1"/>
          <p:nvPr/>
        </p:nvSpPr>
        <p:spPr>
          <a:xfrm>
            <a:off x="0" y="953659"/>
            <a:ext cx="1544012" cy="461665"/>
          </a:xfrm>
          <a:prstGeom prst="rect">
            <a:avLst/>
          </a:prstGeom>
          <a:noFill/>
        </p:spPr>
        <p:txBody>
          <a:bodyPr wrap="none" rtlCol="0">
            <a:spAutoFit/>
          </a:bodyPr>
          <a:lstStyle/>
          <a:p>
            <a:r>
              <a:rPr lang="fr-FR" sz="2400" dirty="0" err="1"/>
              <a:t>Poplar</a:t>
            </a:r>
            <a:r>
              <a:rPr lang="fr-FR" sz="2400" dirty="0"/>
              <a:t> </a:t>
            </a:r>
            <a:r>
              <a:rPr lang="fr-FR" sz="2400" dirty="0" err="1"/>
              <a:t>rust</a:t>
            </a:r>
            <a:endParaRPr lang="fr-FR" sz="2400" dirty="0"/>
          </a:p>
        </p:txBody>
      </p:sp>
      <p:sp>
        <p:nvSpPr>
          <p:cNvPr id="15" name="ZoneTexte 14">
            <a:extLst>
              <a:ext uri="{FF2B5EF4-FFF2-40B4-BE49-F238E27FC236}">
                <a16:creationId xmlns:a16="http://schemas.microsoft.com/office/drawing/2014/main" id="{840C7D4C-5FB6-CC14-99C3-A908CCED864A}"/>
              </a:ext>
            </a:extLst>
          </p:cNvPr>
          <p:cNvSpPr txBox="1"/>
          <p:nvPr/>
        </p:nvSpPr>
        <p:spPr>
          <a:xfrm>
            <a:off x="4551988" y="1212463"/>
            <a:ext cx="2247795" cy="461665"/>
          </a:xfrm>
          <a:prstGeom prst="rect">
            <a:avLst/>
          </a:prstGeom>
          <a:noFill/>
        </p:spPr>
        <p:txBody>
          <a:bodyPr wrap="none" rtlCol="0">
            <a:spAutoFit/>
          </a:bodyPr>
          <a:lstStyle/>
          <a:p>
            <a:r>
              <a:rPr lang="fr-FR" sz="2400" i="1" dirty="0" err="1"/>
              <a:t>Xylella</a:t>
            </a:r>
            <a:r>
              <a:rPr lang="fr-FR" sz="2400" i="1" dirty="0"/>
              <a:t> </a:t>
            </a:r>
            <a:r>
              <a:rPr lang="fr-FR" sz="2400" i="1" dirty="0" err="1"/>
              <a:t>fastidiosa</a:t>
            </a:r>
            <a:endParaRPr lang="fr-FR" sz="2400" i="1" dirty="0"/>
          </a:p>
        </p:txBody>
      </p:sp>
      <p:sp>
        <p:nvSpPr>
          <p:cNvPr id="16" name="ZoneTexte 15">
            <a:extLst>
              <a:ext uri="{FF2B5EF4-FFF2-40B4-BE49-F238E27FC236}">
                <a16:creationId xmlns:a16="http://schemas.microsoft.com/office/drawing/2014/main" id="{6C03FADD-4C91-3460-B635-59FA565CFCC3}"/>
              </a:ext>
            </a:extLst>
          </p:cNvPr>
          <p:cNvSpPr txBox="1"/>
          <p:nvPr/>
        </p:nvSpPr>
        <p:spPr>
          <a:xfrm>
            <a:off x="7784322" y="2100826"/>
            <a:ext cx="2041328" cy="461665"/>
          </a:xfrm>
          <a:prstGeom prst="rect">
            <a:avLst/>
          </a:prstGeom>
          <a:noFill/>
        </p:spPr>
        <p:txBody>
          <a:bodyPr wrap="none" rtlCol="0">
            <a:spAutoFit/>
          </a:bodyPr>
          <a:lstStyle/>
          <a:p>
            <a:r>
              <a:rPr lang="fr-FR" sz="2400" dirty="0" err="1"/>
              <a:t>Fall</a:t>
            </a:r>
            <a:r>
              <a:rPr lang="fr-FR" sz="2400" dirty="0"/>
              <a:t> </a:t>
            </a:r>
            <a:r>
              <a:rPr lang="fr-FR" sz="2400" dirty="0" err="1"/>
              <a:t>armyworm</a:t>
            </a:r>
            <a:endParaRPr lang="fr-FR" sz="2400" dirty="0"/>
          </a:p>
        </p:txBody>
      </p:sp>
      <p:pic>
        <p:nvPicPr>
          <p:cNvPr id="17" name="Picture 4" descr="What is wind? | Royal Meteorological ...">
            <a:extLst>
              <a:ext uri="{FF2B5EF4-FFF2-40B4-BE49-F238E27FC236}">
                <a16:creationId xmlns:a16="http://schemas.microsoft.com/office/drawing/2014/main" id="{59773853-FECD-A3C1-62B5-7FF9F6C8F1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17159" y="5978790"/>
            <a:ext cx="1075262" cy="69757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3083733-62A9-0AD3-A994-ED50D59D5E95}"/>
              </a:ext>
            </a:extLst>
          </p:cNvPr>
          <p:cNvSpPr txBox="1"/>
          <p:nvPr/>
        </p:nvSpPr>
        <p:spPr>
          <a:xfrm>
            <a:off x="7609668" y="584327"/>
            <a:ext cx="4482753" cy="830997"/>
          </a:xfrm>
          <a:prstGeom prst="rect">
            <a:avLst/>
          </a:prstGeom>
          <a:noFill/>
        </p:spPr>
        <p:txBody>
          <a:bodyPr wrap="square" rtlCol="0">
            <a:spAutoFit/>
          </a:bodyPr>
          <a:lstStyle/>
          <a:p>
            <a:r>
              <a:rPr lang="fr-FR" sz="2400" b="1" dirty="0"/>
              <a:t>Topic of </a:t>
            </a:r>
            <a:r>
              <a:rPr lang="fr-FR" sz="2400" b="1" dirty="0" err="1"/>
              <a:t>this</a:t>
            </a:r>
            <a:r>
              <a:rPr lang="fr-FR" sz="2400" b="1" dirty="0"/>
              <a:t> talk: </a:t>
            </a:r>
            <a:r>
              <a:rPr lang="fr-FR" sz="2400" b="1" dirty="0" err="1"/>
              <a:t>inferring</a:t>
            </a:r>
            <a:r>
              <a:rPr lang="fr-FR" sz="2400" b="1" dirty="0"/>
              <a:t> the spread of </a:t>
            </a:r>
            <a:r>
              <a:rPr lang="fr-FR" sz="2400" b="1" dirty="0" err="1"/>
              <a:t>such</a:t>
            </a:r>
            <a:r>
              <a:rPr lang="fr-FR" sz="2400" b="1" dirty="0"/>
              <a:t> </a:t>
            </a:r>
            <a:r>
              <a:rPr lang="fr-FR" sz="2400" b="1" dirty="0" err="1"/>
              <a:t>diseases</a:t>
            </a:r>
            <a:r>
              <a:rPr lang="fr-FR" sz="2400" b="1" dirty="0"/>
              <a:t> and </a:t>
            </a:r>
            <a:r>
              <a:rPr lang="fr-FR" sz="2400" b="1" dirty="0" err="1"/>
              <a:t>pests</a:t>
            </a:r>
            <a:endParaRPr lang="fr-FR" sz="2400" b="1" dirty="0"/>
          </a:p>
        </p:txBody>
      </p:sp>
    </p:spTree>
    <p:extLst>
      <p:ext uri="{BB962C8B-B14F-4D97-AF65-F5344CB8AC3E}">
        <p14:creationId xmlns:p14="http://schemas.microsoft.com/office/powerpoint/2010/main" val="246635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1BC7F-BD08-D3D9-D8FF-D43E904AE29C}"/>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C5DFCC0B-2F3A-6A26-5FB8-C6FFDB3D8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51" y="1199292"/>
            <a:ext cx="3127150" cy="3127150"/>
          </a:xfrm>
          <a:prstGeom prst="rect">
            <a:avLst/>
          </a:prstGeom>
        </p:spPr>
      </p:pic>
      <p:sp>
        <p:nvSpPr>
          <p:cNvPr id="8" name="Title 1">
            <a:extLst>
              <a:ext uri="{FF2B5EF4-FFF2-40B4-BE49-F238E27FC236}">
                <a16:creationId xmlns:a16="http://schemas.microsoft.com/office/drawing/2014/main" id="{BDA33FA2-57F8-A83C-A37A-3E737243F2AD}"/>
              </a:ext>
            </a:extLst>
          </p:cNvPr>
          <p:cNvSpPr txBox="1">
            <a:spLocks/>
          </p:cNvSpPr>
          <p:nvPr/>
        </p:nvSpPr>
        <p:spPr>
          <a:xfrm>
            <a:off x="535052" y="167793"/>
            <a:ext cx="10995991"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400" b="1" i="0" u="none" strike="noStrike" dirty="0">
              <a:solidFill>
                <a:srgbClr val="00A8AC"/>
              </a:solidFill>
              <a:effectLst/>
              <a:latin typeface="+mn-lt"/>
            </a:endParaRPr>
          </a:p>
        </p:txBody>
      </p:sp>
      <p:sp>
        <p:nvSpPr>
          <p:cNvPr id="7" name="Content Placeholder 2">
            <a:extLst>
              <a:ext uri="{FF2B5EF4-FFF2-40B4-BE49-F238E27FC236}">
                <a16:creationId xmlns:a16="http://schemas.microsoft.com/office/drawing/2014/main" id="{F57D0DA4-9FEE-81E0-40F4-A426DAA151AF}"/>
              </a:ext>
            </a:extLst>
          </p:cNvPr>
          <p:cNvSpPr txBox="1">
            <a:spLocks/>
          </p:cNvSpPr>
          <p:nvPr/>
        </p:nvSpPr>
        <p:spPr>
          <a:xfrm>
            <a:off x="83787" y="1199292"/>
            <a:ext cx="2958520" cy="580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defRPr/>
            </a:pPr>
            <a:r>
              <a:rPr lang="en-US" sz="2600" dirty="0">
                <a:solidFill>
                  <a:sysClr val="windowText" lastClr="000000"/>
                </a:solidFill>
                <a:latin typeface="Calibri" panose="020F0502020204030204" pitchFamily="34" charset="0"/>
                <a:cs typeface="Calibri" panose="020F0502020204030204" pitchFamily="34" charset="0"/>
              </a:rPr>
              <a:t>Dispersal kernels</a:t>
            </a:r>
          </a:p>
        </p:txBody>
      </p:sp>
      <p:grpSp>
        <p:nvGrpSpPr>
          <p:cNvPr id="14" name="Groupe 13">
            <a:extLst>
              <a:ext uri="{FF2B5EF4-FFF2-40B4-BE49-F238E27FC236}">
                <a16:creationId xmlns:a16="http://schemas.microsoft.com/office/drawing/2014/main" id="{F09D8712-445F-2314-789C-521DF2BF5DF2}"/>
              </a:ext>
            </a:extLst>
          </p:cNvPr>
          <p:cNvGrpSpPr>
            <a:grpSpLocks noChangeAspect="1"/>
          </p:cNvGrpSpPr>
          <p:nvPr/>
        </p:nvGrpSpPr>
        <p:grpSpPr>
          <a:xfrm>
            <a:off x="2893231" y="1952374"/>
            <a:ext cx="3920774" cy="1620000"/>
            <a:chOff x="6889717" y="4641218"/>
            <a:chExt cx="5365125" cy="2216782"/>
          </a:xfrm>
        </p:grpSpPr>
        <p:pic>
          <p:nvPicPr>
            <p:cNvPr id="10" name="Image 9">
              <a:extLst>
                <a:ext uri="{FF2B5EF4-FFF2-40B4-BE49-F238E27FC236}">
                  <a16:creationId xmlns:a16="http://schemas.microsoft.com/office/drawing/2014/main" id="{C1AC48DA-5A2B-E8C1-AE10-D4A5C78CB334}"/>
                </a:ext>
              </a:extLst>
            </p:cNvPr>
            <p:cNvPicPr>
              <a:picLocks noChangeAspect="1"/>
            </p:cNvPicPr>
            <p:nvPr/>
          </p:nvPicPr>
          <p:blipFill rotWithShape="1">
            <a:blip r:embed="rId4"/>
            <a:srcRect l="18089" t="64688"/>
            <a:stretch/>
          </p:blipFill>
          <p:spPr>
            <a:xfrm>
              <a:off x="6889717" y="4641218"/>
              <a:ext cx="5365125" cy="2216782"/>
            </a:xfrm>
            <a:prstGeom prst="rect">
              <a:avLst/>
            </a:prstGeom>
          </p:spPr>
        </p:pic>
        <p:cxnSp>
          <p:nvCxnSpPr>
            <p:cNvPr id="12" name="Connecteur droit avec flèche 11">
              <a:extLst>
                <a:ext uri="{FF2B5EF4-FFF2-40B4-BE49-F238E27FC236}">
                  <a16:creationId xmlns:a16="http://schemas.microsoft.com/office/drawing/2014/main" id="{469E0438-DD0E-94C0-C102-01AD5E75097C}"/>
                </a:ext>
              </a:extLst>
            </p:cNvPr>
            <p:cNvCxnSpPr>
              <a:cxnSpLocks/>
            </p:cNvCxnSpPr>
            <p:nvPr/>
          </p:nvCxnSpPr>
          <p:spPr>
            <a:xfrm flipH="1">
              <a:off x="10446001" y="4705472"/>
              <a:ext cx="126809" cy="904850"/>
            </a:xfrm>
            <a:prstGeom prst="straightConnector1">
              <a:avLst/>
            </a:prstGeom>
            <a:ln w="82550">
              <a:solidFill>
                <a:srgbClr val="FF0000">
                  <a:alpha val="75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2F186D11-5F6D-96A1-AD2F-3068A3F4AEAC}"/>
                </a:ext>
              </a:extLst>
            </p:cNvPr>
            <p:cNvCxnSpPr>
              <a:cxnSpLocks/>
            </p:cNvCxnSpPr>
            <p:nvPr/>
          </p:nvCxnSpPr>
          <p:spPr>
            <a:xfrm rot="-600000">
              <a:off x="10077441" y="5048053"/>
              <a:ext cx="409576" cy="154811"/>
            </a:xfrm>
            <a:prstGeom prst="straightConnector1">
              <a:avLst/>
            </a:prstGeom>
            <a:ln w="508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4" name="Groupe 43">
              <a:extLst>
                <a:ext uri="{FF2B5EF4-FFF2-40B4-BE49-F238E27FC236}">
                  <a16:creationId xmlns:a16="http://schemas.microsoft.com/office/drawing/2014/main" id="{5EAD9875-9CEE-2FEE-3259-2101A5CC8239}"/>
                </a:ext>
              </a:extLst>
            </p:cNvPr>
            <p:cNvGrpSpPr>
              <a:grpSpLocks noChangeAspect="1"/>
            </p:cNvGrpSpPr>
            <p:nvPr/>
          </p:nvGrpSpPr>
          <p:grpSpPr>
            <a:xfrm>
              <a:off x="9534629" y="4842793"/>
              <a:ext cx="362574" cy="360000"/>
              <a:chOff x="8963356" y="4750222"/>
              <a:chExt cx="433730" cy="430651"/>
            </a:xfrm>
          </p:grpSpPr>
          <p:cxnSp>
            <p:nvCxnSpPr>
              <p:cNvPr id="33" name="Connecteur droit avec flèche 32">
                <a:extLst>
                  <a:ext uri="{FF2B5EF4-FFF2-40B4-BE49-F238E27FC236}">
                    <a16:creationId xmlns:a16="http://schemas.microsoft.com/office/drawing/2014/main" id="{F3109359-F899-BCFD-C061-7ACF6CE4E91C}"/>
                  </a:ext>
                </a:extLst>
              </p:cNvPr>
              <p:cNvCxnSpPr>
                <a:cxnSpLocks/>
              </p:cNvCxnSpPr>
              <p:nvPr/>
            </p:nvCxnSpPr>
            <p:spPr>
              <a:xfrm>
                <a:off x="8963356" y="4969308"/>
                <a:ext cx="428636" cy="0"/>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67B8E438-2687-1EB4-0CB0-5CE2F59A0544}"/>
                  </a:ext>
                </a:extLst>
              </p:cNvPr>
              <p:cNvCxnSpPr>
                <a:cxnSpLocks/>
              </p:cNvCxnSpPr>
              <p:nvPr/>
            </p:nvCxnSpPr>
            <p:spPr>
              <a:xfrm rot="2700000">
                <a:off x="8958588" y="4964540"/>
                <a:ext cx="428636" cy="0"/>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245D1B5C-BE17-D9DF-B8DA-4ECB9F2A5127}"/>
                  </a:ext>
                </a:extLst>
              </p:cNvPr>
              <p:cNvCxnSpPr>
                <a:cxnSpLocks/>
              </p:cNvCxnSpPr>
              <p:nvPr/>
            </p:nvCxnSpPr>
            <p:spPr>
              <a:xfrm rot="5400000">
                <a:off x="8958925" y="4966555"/>
                <a:ext cx="428636" cy="0"/>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9EE3C6F0-39A9-7A85-C6F4-BA62645D91A6}"/>
                  </a:ext>
                </a:extLst>
              </p:cNvPr>
              <p:cNvCxnSpPr>
                <a:cxnSpLocks/>
              </p:cNvCxnSpPr>
              <p:nvPr/>
            </p:nvCxnSpPr>
            <p:spPr>
              <a:xfrm rot="8100000">
                <a:off x="8968450" y="4961787"/>
                <a:ext cx="428636" cy="0"/>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39" name="Connecteur droit avec flèche 38">
              <a:extLst>
                <a:ext uri="{FF2B5EF4-FFF2-40B4-BE49-F238E27FC236}">
                  <a16:creationId xmlns:a16="http://schemas.microsoft.com/office/drawing/2014/main" id="{2D10E4A0-B1BA-6634-C3D7-DA48C8409A4D}"/>
                </a:ext>
              </a:extLst>
            </p:cNvPr>
            <p:cNvCxnSpPr>
              <a:cxnSpLocks/>
            </p:cNvCxnSpPr>
            <p:nvPr/>
          </p:nvCxnSpPr>
          <p:spPr>
            <a:xfrm rot="-600000">
              <a:off x="10529889" y="5129013"/>
              <a:ext cx="409576" cy="154811"/>
            </a:xfrm>
            <a:prstGeom prst="straightConnector1">
              <a:avLst/>
            </a:prstGeom>
            <a:ln w="508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4" name="Groupe 53">
              <a:extLst>
                <a:ext uri="{FF2B5EF4-FFF2-40B4-BE49-F238E27FC236}">
                  <a16:creationId xmlns:a16="http://schemas.microsoft.com/office/drawing/2014/main" id="{851ECB4D-12E7-9A3B-0CEE-1BF35864C3EB}"/>
                </a:ext>
              </a:extLst>
            </p:cNvPr>
            <p:cNvGrpSpPr>
              <a:grpSpLocks noChangeAspect="1"/>
            </p:cNvGrpSpPr>
            <p:nvPr/>
          </p:nvGrpSpPr>
          <p:grpSpPr>
            <a:xfrm>
              <a:off x="11137706" y="5123203"/>
              <a:ext cx="362574" cy="360000"/>
              <a:chOff x="8963356" y="4750222"/>
              <a:chExt cx="433730" cy="430651"/>
            </a:xfrm>
          </p:grpSpPr>
          <p:cxnSp>
            <p:nvCxnSpPr>
              <p:cNvPr id="55" name="Connecteur droit avec flèche 54">
                <a:extLst>
                  <a:ext uri="{FF2B5EF4-FFF2-40B4-BE49-F238E27FC236}">
                    <a16:creationId xmlns:a16="http://schemas.microsoft.com/office/drawing/2014/main" id="{81479417-AFA4-D394-CDDB-263D27E5C620}"/>
                  </a:ext>
                </a:extLst>
              </p:cNvPr>
              <p:cNvCxnSpPr>
                <a:cxnSpLocks/>
              </p:cNvCxnSpPr>
              <p:nvPr/>
            </p:nvCxnSpPr>
            <p:spPr>
              <a:xfrm>
                <a:off x="8963356" y="4969308"/>
                <a:ext cx="428636" cy="0"/>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957BDC87-DCAD-3898-1574-870E9EDA5934}"/>
                  </a:ext>
                </a:extLst>
              </p:cNvPr>
              <p:cNvCxnSpPr>
                <a:cxnSpLocks/>
              </p:cNvCxnSpPr>
              <p:nvPr/>
            </p:nvCxnSpPr>
            <p:spPr>
              <a:xfrm rot="2700000">
                <a:off x="8958588" y="4964540"/>
                <a:ext cx="428636" cy="0"/>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3D577AB4-DA35-7994-5D7C-182588F592FE}"/>
                  </a:ext>
                </a:extLst>
              </p:cNvPr>
              <p:cNvCxnSpPr>
                <a:cxnSpLocks/>
              </p:cNvCxnSpPr>
              <p:nvPr/>
            </p:nvCxnSpPr>
            <p:spPr>
              <a:xfrm rot="5400000">
                <a:off x="8958925" y="4966555"/>
                <a:ext cx="428636" cy="0"/>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75924D15-E9EC-CCC4-4CBF-83BFAD4D9FC6}"/>
                  </a:ext>
                </a:extLst>
              </p:cNvPr>
              <p:cNvCxnSpPr>
                <a:cxnSpLocks/>
              </p:cNvCxnSpPr>
              <p:nvPr/>
            </p:nvCxnSpPr>
            <p:spPr>
              <a:xfrm rot="8100000">
                <a:off x="8968450" y="4961787"/>
                <a:ext cx="428636" cy="0"/>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13" name="Content Placeholder 2">
            <a:extLst>
              <a:ext uri="{FF2B5EF4-FFF2-40B4-BE49-F238E27FC236}">
                <a16:creationId xmlns:a16="http://schemas.microsoft.com/office/drawing/2014/main" id="{5E625833-156B-3B8F-886E-0FA0B8AC838F}"/>
              </a:ext>
            </a:extLst>
          </p:cNvPr>
          <p:cNvSpPr txBox="1">
            <a:spLocks/>
          </p:cNvSpPr>
          <p:nvPr/>
        </p:nvSpPr>
        <p:spPr>
          <a:xfrm>
            <a:off x="4510719" y="1199292"/>
            <a:ext cx="2973789" cy="580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defRPr/>
            </a:pPr>
            <a:r>
              <a:rPr lang="en-US" sz="2600" dirty="0">
                <a:solidFill>
                  <a:sysClr val="windowText" lastClr="000000"/>
                </a:solidFill>
                <a:latin typeface="Calibri" panose="020F0502020204030204" pitchFamily="34" charset="0"/>
                <a:cs typeface="Calibri" panose="020F0502020204030204" pitchFamily="34" charset="0"/>
              </a:rPr>
              <a:t>Diffusion models</a:t>
            </a:r>
          </a:p>
        </p:txBody>
      </p:sp>
      <p:sp>
        <p:nvSpPr>
          <p:cNvPr id="16" name="ZoneTexte 15">
            <a:extLst>
              <a:ext uri="{FF2B5EF4-FFF2-40B4-BE49-F238E27FC236}">
                <a16:creationId xmlns:a16="http://schemas.microsoft.com/office/drawing/2014/main" id="{C1CC886D-C42D-61CA-BB41-A3E4CC87670C}"/>
              </a:ext>
            </a:extLst>
          </p:cNvPr>
          <p:cNvSpPr txBox="1"/>
          <p:nvPr/>
        </p:nvSpPr>
        <p:spPr>
          <a:xfrm>
            <a:off x="74174" y="4335800"/>
            <a:ext cx="6100762" cy="1292662"/>
          </a:xfrm>
          <a:prstGeom prst="rect">
            <a:avLst/>
          </a:prstGeom>
          <a:noFill/>
        </p:spPr>
        <p:txBody>
          <a:bodyPr wrap="square">
            <a:spAutoFit/>
          </a:bodyPr>
          <a:lstStyle/>
          <a:p>
            <a:r>
              <a:rPr lang="en-US" sz="2600" dirty="0">
                <a:effectLst/>
                <a:latin typeface="Calibri" panose="020F0502020204030204" pitchFamily="34" charset="0"/>
                <a:cs typeface="Calibri" panose="020F0502020204030204" pitchFamily="34" charset="0"/>
              </a:rPr>
              <a:t>Weighted lines, Least-cost paths,</a:t>
            </a:r>
          </a:p>
          <a:p>
            <a:r>
              <a:rPr lang="en-US" sz="2600" dirty="0">
                <a:effectLst/>
                <a:latin typeface="Calibri" panose="020F0502020204030204" pitchFamily="34" charset="0"/>
                <a:cs typeface="Calibri" panose="020F0502020204030204" pitchFamily="34" charset="0"/>
              </a:rPr>
              <a:t>Resistance </a:t>
            </a:r>
            <a:br>
              <a:rPr lang="en-US" sz="2600" dirty="0">
                <a:effectLst/>
                <a:latin typeface="Calibri" panose="020F0502020204030204" pitchFamily="34" charset="0"/>
                <a:cs typeface="Calibri" panose="020F0502020204030204" pitchFamily="34" charset="0"/>
              </a:rPr>
            </a:br>
            <a:r>
              <a:rPr lang="en-US" sz="2600" dirty="0">
                <a:effectLst/>
                <a:latin typeface="Calibri" panose="020F0502020204030204" pitchFamily="34" charset="0"/>
                <a:cs typeface="Calibri" panose="020F0502020204030204" pitchFamily="34" charset="0"/>
              </a:rPr>
              <a:t>distances </a:t>
            </a:r>
          </a:p>
        </p:txBody>
      </p:sp>
      <p:pic>
        <p:nvPicPr>
          <p:cNvPr id="18" name="Image 17">
            <a:extLst>
              <a:ext uri="{FF2B5EF4-FFF2-40B4-BE49-F238E27FC236}">
                <a16:creationId xmlns:a16="http://schemas.microsoft.com/office/drawing/2014/main" id="{61044032-2BAF-EE38-A611-97BEF9935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4936" y="1667084"/>
            <a:ext cx="2798606" cy="2042226"/>
          </a:xfrm>
          <a:prstGeom prst="rect">
            <a:avLst/>
          </a:prstGeom>
        </p:spPr>
      </p:pic>
      <p:sp>
        <p:nvSpPr>
          <p:cNvPr id="19" name="Content Placeholder 2">
            <a:extLst>
              <a:ext uri="{FF2B5EF4-FFF2-40B4-BE49-F238E27FC236}">
                <a16:creationId xmlns:a16="http://schemas.microsoft.com/office/drawing/2014/main" id="{45636046-DA00-B0EC-FA3D-2A41AE2478FC}"/>
              </a:ext>
            </a:extLst>
          </p:cNvPr>
          <p:cNvSpPr txBox="1">
            <a:spLocks/>
          </p:cNvSpPr>
          <p:nvPr/>
        </p:nvSpPr>
        <p:spPr>
          <a:xfrm>
            <a:off x="9505529" y="1173823"/>
            <a:ext cx="3031715" cy="5807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defRPr/>
            </a:pPr>
            <a:r>
              <a:rPr lang="en-US" sz="2600" dirty="0">
                <a:solidFill>
                  <a:sysClr val="windowText" lastClr="000000"/>
                </a:solidFill>
                <a:latin typeface="Calibri" panose="020F0502020204030204" pitchFamily="34" charset="0"/>
                <a:cs typeface="Calibri" panose="020F0502020204030204" pitchFamily="34" charset="0"/>
              </a:rPr>
              <a:t>Trajectories</a:t>
            </a:r>
          </a:p>
        </p:txBody>
      </p:sp>
      <p:sp>
        <p:nvSpPr>
          <p:cNvPr id="20" name="Content Placeholder 2">
            <a:extLst>
              <a:ext uri="{FF2B5EF4-FFF2-40B4-BE49-F238E27FC236}">
                <a16:creationId xmlns:a16="http://schemas.microsoft.com/office/drawing/2014/main" id="{383C4BFF-A8B2-12CA-2985-9D4A4956C502}"/>
              </a:ext>
            </a:extLst>
          </p:cNvPr>
          <p:cNvSpPr txBox="1">
            <a:spLocks/>
          </p:cNvSpPr>
          <p:nvPr/>
        </p:nvSpPr>
        <p:spPr>
          <a:xfrm>
            <a:off x="7778041" y="4144579"/>
            <a:ext cx="2973789" cy="580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defRPr/>
            </a:pPr>
            <a:r>
              <a:rPr lang="en-US" sz="2600" dirty="0">
                <a:solidFill>
                  <a:sysClr val="windowText" lastClr="000000"/>
                </a:solidFill>
                <a:latin typeface="Calibri" panose="020F0502020204030204" pitchFamily="34" charset="0"/>
                <a:cs typeface="Calibri" panose="020F0502020204030204" pitchFamily="34" charset="0"/>
              </a:rPr>
              <a:t>Contact networks</a:t>
            </a:r>
          </a:p>
        </p:txBody>
      </p:sp>
      <p:pic>
        <p:nvPicPr>
          <p:cNvPr id="1026" name="Picture 2" descr="[screen shot]">
            <a:extLst>
              <a:ext uri="{FF2B5EF4-FFF2-40B4-BE49-F238E27FC236}">
                <a16:creationId xmlns:a16="http://schemas.microsoft.com/office/drawing/2014/main" id="{D444AE25-BFCD-4AEF-5BCD-4ED3B1A75E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9671" y="471529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reen shot]">
            <a:extLst>
              <a:ext uri="{FF2B5EF4-FFF2-40B4-BE49-F238E27FC236}">
                <a16:creationId xmlns:a16="http://schemas.microsoft.com/office/drawing/2014/main" id="{B5C20273-724C-5CDB-69D9-20FE6A2D03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0562" y="4712812"/>
            <a:ext cx="1802487" cy="18024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creen shot]">
            <a:extLst>
              <a:ext uri="{FF2B5EF4-FFF2-40B4-BE49-F238E27FC236}">
                <a16:creationId xmlns:a16="http://schemas.microsoft.com/office/drawing/2014/main" id="{8608F05F-88D2-2DB9-6AE1-1A7D1B019B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6864" y="168953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creen shot]">
            <a:extLst>
              <a:ext uri="{FF2B5EF4-FFF2-40B4-BE49-F238E27FC236}">
                <a16:creationId xmlns:a16="http://schemas.microsoft.com/office/drawing/2014/main" id="{FABB213A-6526-2D09-DBC3-55EBFF27AD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03940" y="4712812"/>
            <a:ext cx="1802487" cy="18024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a:extLst>
              <a:ext uri="{FF2B5EF4-FFF2-40B4-BE49-F238E27FC236}">
                <a16:creationId xmlns:a16="http://schemas.microsoft.com/office/drawing/2014/main" id="{BC90BBE9-E3E6-4131-1266-27DA7F78C1B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25" t="3340" r="35218" b="61138"/>
          <a:stretch/>
        </p:blipFill>
        <p:spPr bwMode="auto">
          <a:xfrm>
            <a:off x="1763764" y="4841024"/>
            <a:ext cx="4048566" cy="1800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C377DA12-A785-A4CF-EC69-E1221D920736}"/>
              </a:ext>
            </a:extLst>
          </p:cNvPr>
          <p:cNvSpPr/>
          <p:nvPr/>
        </p:nvSpPr>
        <p:spPr>
          <a:xfrm>
            <a:off x="-449452" y="1596549"/>
            <a:ext cx="12841097" cy="2455042"/>
          </a:xfrm>
          <a:prstGeom prst="rect">
            <a:avLst/>
          </a:prstGeom>
          <a:solidFill>
            <a:schemeClr val="bg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 2">
            <a:extLst>
              <a:ext uri="{FF2B5EF4-FFF2-40B4-BE49-F238E27FC236}">
                <a16:creationId xmlns:a16="http://schemas.microsoft.com/office/drawing/2014/main" id="{332234DF-AAF6-4AC7-6093-8C97847313BF}"/>
              </a:ext>
            </a:extLst>
          </p:cNvPr>
          <p:cNvPicPr>
            <a:picLocks noChangeAspect="1"/>
          </p:cNvPicPr>
          <p:nvPr/>
        </p:nvPicPr>
        <p:blipFill>
          <a:blip r:embed="rId11"/>
          <a:stretch>
            <a:fillRect/>
          </a:stretch>
        </p:blipFill>
        <p:spPr>
          <a:xfrm>
            <a:off x="172814" y="3073862"/>
            <a:ext cx="2836189" cy="697029"/>
          </a:xfrm>
          <a:prstGeom prst="rect">
            <a:avLst/>
          </a:prstGeom>
          <a:solidFill>
            <a:schemeClr val="bg1"/>
          </a:solidFill>
          <a:ln>
            <a:solidFill>
              <a:schemeClr val="bg1">
                <a:lumMod val="50000"/>
              </a:schemeClr>
            </a:solidFill>
          </a:ln>
        </p:spPr>
      </p:pic>
      <p:pic>
        <p:nvPicPr>
          <p:cNvPr id="4" name="Image 3">
            <a:extLst>
              <a:ext uri="{FF2B5EF4-FFF2-40B4-BE49-F238E27FC236}">
                <a16:creationId xmlns:a16="http://schemas.microsoft.com/office/drawing/2014/main" id="{41F96D5D-98B2-FFC8-CC88-A902981A1A04}"/>
              </a:ext>
            </a:extLst>
          </p:cNvPr>
          <p:cNvPicPr>
            <a:picLocks noChangeAspect="1"/>
          </p:cNvPicPr>
          <p:nvPr/>
        </p:nvPicPr>
        <p:blipFill>
          <a:blip r:embed="rId12"/>
          <a:stretch>
            <a:fillRect/>
          </a:stretch>
        </p:blipFill>
        <p:spPr>
          <a:xfrm>
            <a:off x="3124555" y="2747062"/>
            <a:ext cx="5653507" cy="1121546"/>
          </a:xfrm>
          <a:prstGeom prst="rect">
            <a:avLst/>
          </a:prstGeom>
          <a:solidFill>
            <a:schemeClr val="bg1"/>
          </a:solidFill>
          <a:ln>
            <a:solidFill>
              <a:schemeClr val="bg1">
                <a:lumMod val="50000"/>
              </a:schemeClr>
            </a:solidFill>
          </a:ln>
        </p:spPr>
      </p:pic>
      <p:pic>
        <p:nvPicPr>
          <p:cNvPr id="5" name="Image 4">
            <a:extLst>
              <a:ext uri="{FF2B5EF4-FFF2-40B4-BE49-F238E27FC236}">
                <a16:creationId xmlns:a16="http://schemas.microsoft.com/office/drawing/2014/main" id="{33853A69-850B-6146-423C-B4262B0E41EB}"/>
              </a:ext>
            </a:extLst>
          </p:cNvPr>
          <p:cNvPicPr>
            <a:picLocks noChangeAspect="1"/>
          </p:cNvPicPr>
          <p:nvPr/>
        </p:nvPicPr>
        <p:blipFill>
          <a:blip r:embed="rId13"/>
          <a:stretch>
            <a:fillRect/>
          </a:stretch>
        </p:blipFill>
        <p:spPr>
          <a:xfrm>
            <a:off x="8785666" y="2096831"/>
            <a:ext cx="3344155" cy="451913"/>
          </a:xfrm>
          <a:prstGeom prst="rect">
            <a:avLst/>
          </a:prstGeom>
          <a:solidFill>
            <a:schemeClr val="bg1"/>
          </a:solidFill>
          <a:ln>
            <a:solidFill>
              <a:schemeClr val="bg1">
                <a:lumMod val="50000"/>
              </a:schemeClr>
            </a:solidFill>
          </a:ln>
        </p:spPr>
      </p:pic>
      <p:sp>
        <p:nvSpPr>
          <p:cNvPr id="23" name="Rectangle 22">
            <a:extLst>
              <a:ext uri="{FF2B5EF4-FFF2-40B4-BE49-F238E27FC236}">
                <a16:creationId xmlns:a16="http://schemas.microsoft.com/office/drawing/2014/main" id="{FFEBC931-FC96-0318-2C7A-5876CF6B8EEC}"/>
              </a:ext>
            </a:extLst>
          </p:cNvPr>
          <p:cNvSpPr/>
          <p:nvPr/>
        </p:nvSpPr>
        <p:spPr>
          <a:xfrm>
            <a:off x="1759122" y="4692638"/>
            <a:ext cx="12841097" cy="2455042"/>
          </a:xfrm>
          <a:prstGeom prst="rect">
            <a:avLst/>
          </a:prstGeom>
          <a:solidFill>
            <a:schemeClr val="bg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e 16">
            <a:extLst>
              <a:ext uri="{FF2B5EF4-FFF2-40B4-BE49-F238E27FC236}">
                <a16:creationId xmlns:a16="http://schemas.microsoft.com/office/drawing/2014/main" id="{792248DD-7869-E2FB-62A4-200714A32BFF}"/>
              </a:ext>
            </a:extLst>
          </p:cNvPr>
          <p:cNvGrpSpPr/>
          <p:nvPr/>
        </p:nvGrpSpPr>
        <p:grpSpPr>
          <a:xfrm>
            <a:off x="7002858" y="5029697"/>
            <a:ext cx="4293790" cy="1181185"/>
            <a:chOff x="7002858" y="5029697"/>
            <a:chExt cx="4293790" cy="1181185"/>
          </a:xfrm>
        </p:grpSpPr>
        <p:sp>
          <p:nvSpPr>
            <p:cNvPr id="6" name="Rectangle 5">
              <a:extLst>
                <a:ext uri="{FF2B5EF4-FFF2-40B4-BE49-F238E27FC236}">
                  <a16:creationId xmlns:a16="http://schemas.microsoft.com/office/drawing/2014/main" id="{4EC43498-C5E8-C615-890A-7E19C9DC3A0F}"/>
                </a:ext>
              </a:extLst>
            </p:cNvPr>
            <p:cNvSpPr/>
            <p:nvPr/>
          </p:nvSpPr>
          <p:spPr>
            <a:xfrm>
              <a:off x="7002858" y="5029697"/>
              <a:ext cx="4293790" cy="1181185"/>
            </a:xfrm>
            <a:prstGeom prst="rect">
              <a:avLst/>
            </a:prstGeom>
            <a:solidFill>
              <a:schemeClr val="bg1"/>
            </a:solidFill>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Image 8">
              <a:extLst>
                <a:ext uri="{FF2B5EF4-FFF2-40B4-BE49-F238E27FC236}">
                  <a16:creationId xmlns:a16="http://schemas.microsoft.com/office/drawing/2014/main" id="{C327B500-B279-713A-2311-9FE1EA23D723}"/>
                </a:ext>
              </a:extLst>
            </p:cNvPr>
            <p:cNvPicPr>
              <a:picLocks noChangeAspect="1"/>
            </p:cNvPicPr>
            <p:nvPr/>
          </p:nvPicPr>
          <p:blipFill>
            <a:blip r:embed="rId14"/>
            <a:stretch>
              <a:fillRect/>
            </a:stretch>
          </p:blipFill>
          <p:spPr>
            <a:xfrm>
              <a:off x="7232284" y="5440248"/>
              <a:ext cx="4048866" cy="740364"/>
            </a:xfrm>
            <a:prstGeom prst="rect">
              <a:avLst/>
            </a:prstGeom>
          </p:spPr>
        </p:pic>
        <p:pic>
          <p:nvPicPr>
            <p:cNvPr id="15" name="Image 14">
              <a:extLst>
                <a:ext uri="{FF2B5EF4-FFF2-40B4-BE49-F238E27FC236}">
                  <a16:creationId xmlns:a16="http://schemas.microsoft.com/office/drawing/2014/main" id="{9636BB40-6547-E60D-3353-CD324EB731FD}"/>
                </a:ext>
              </a:extLst>
            </p:cNvPr>
            <p:cNvPicPr>
              <a:picLocks noChangeAspect="1"/>
            </p:cNvPicPr>
            <p:nvPr/>
          </p:nvPicPr>
          <p:blipFill>
            <a:blip r:embed="rId15"/>
            <a:stretch>
              <a:fillRect/>
            </a:stretch>
          </p:blipFill>
          <p:spPr>
            <a:xfrm>
              <a:off x="7067288" y="5077036"/>
              <a:ext cx="1386809" cy="363212"/>
            </a:xfrm>
            <a:prstGeom prst="rect">
              <a:avLst/>
            </a:prstGeom>
          </p:spPr>
        </p:pic>
      </p:grpSp>
      <p:pic>
        <p:nvPicPr>
          <p:cNvPr id="21" name="Image 20">
            <a:extLst>
              <a:ext uri="{FF2B5EF4-FFF2-40B4-BE49-F238E27FC236}">
                <a16:creationId xmlns:a16="http://schemas.microsoft.com/office/drawing/2014/main" id="{B582D5F5-67A9-6028-9E7A-2D43C7F3A488}"/>
              </a:ext>
            </a:extLst>
          </p:cNvPr>
          <p:cNvPicPr>
            <a:picLocks noChangeAspect="1"/>
          </p:cNvPicPr>
          <p:nvPr/>
        </p:nvPicPr>
        <p:blipFill>
          <a:blip r:embed="rId16"/>
          <a:stretch>
            <a:fillRect/>
          </a:stretch>
        </p:blipFill>
        <p:spPr>
          <a:xfrm>
            <a:off x="2776293" y="5255464"/>
            <a:ext cx="1964426" cy="811394"/>
          </a:xfrm>
          <a:prstGeom prst="rect">
            <a:avLst/>
          </a:prstGeom>
          <a:solidFill>
            <a:schemeClr val="bg1"/>
          </a:solidFill>
          <a:ln>
            <a:solidFill>
              <a:schemeClr val="bg1">
                <a:lumMod val="50000"/>
              </a:schemeClr>
            </a:solidFill>
          </a:ln>
        </p:spPr>
      </p:pic>
      <p:sp>
        <p:nvSpPr>
          <p:cNvPr id="24" name="Titre 1">
            <a:extLst>
              <a:ext uri="{FF2B5EF4-FFF2-40B4-BE49-F238E27FC236}">
                <a16:creationId xmlns:a16="http://schemas.microsoft.com/office/drawing/2014/main" id="{6728EDF5-458F-982B-DF02-2CB447C28D7F}"/>
              </a:ext>
            </a:extLst>
          </p:cNvPr>
          <p:cNvSpPr txBox="1">
            <a:spLocks/>
          </p:cNvSpPr>
          <p:nvPr/>
        </p:nvSpPr>
        <p:spPr>
          <a:xfrm>
            <a:off x="743192" y="149639"/>
            <a:ext cx="10216343" cy="6451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400" dirty="0">
                <a:solidFill>
                  <a:srgbClr val="009296"/>
                </a:solidFill>
              </a:rPr>
              <a:t>Various ways to represent or model dispersal</a:t>
            </a:r>
          </a:p>
        </p:txBody>
      </p:sp>
    </p:spTree>
    <p:extLst>
      <p:ext uri="{BB962C8B-B14F-4D97-AF65-F5344CB8AC3E}">
        <p14:creationId xmlns:p14="http://schemas.microsoft.com/office/powerpoint/2010/main" val="257517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82991-7036-B868-2BC9-D24AD51C24E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BC01DC-ECD5-0FBF-ECEE-A728F9CA4BE4}"/>
              </a:ext>
            </a:extLst>
          </p:cNvPr>
          <p:cNvSpPr>
            <a:spLocks noGrp="1"/>
          </p:cNvSpPr>
          <p:nvPr>
            <p:ph type="title"/>
          </p:nvPr>
        </p:nvSpPr>
        <p:spPr>
          <a:xfrm>
            <a:off x="743192" y="149638"/>
            <a:ext cx="10566161" cy="1086317"/>
          </a:xfrm>
        </p:spPr>
        <p:txBody>
          <a:bodyPr>
            <a:normAutofit/>
          </a:bodyPr>
          <a:lstStyle/>
          <a:p>
            <a:r>
              <a:rPr lang="en-US" noProof="0" dirty="0">
                <a:solidFill>
                  <a:srgbClr val="00A8AC"/>
                </a:solidFill>
              </a:rPr>
              <a:t>Challenges related to methodology and application</a:t>
            </a:r>
          </a:p>
        </p:txBody>
      </p:sp>
      <p:sp>
        <p:nvSpPr>
          <p:cNvPr id="12" name="ZoneTexte 11">
            <a:extLst>
              <a:ext uri="{FF2B5EF4-FFF2-40B4-BE49-F238E27FC236}">
                <a16:creationId xmlns:a16="http://schemas.microsoft.com/office/drawing/2014/main" id="{011C975A-73D8-7465-53BA-6DFE891DB544}"/>
              </a:ext>
            </a:extLst>
          </p:cNvPr>
          <p:cNvSpPr txBox="1"/>
          <p:nvPr/>
        </p:nvSpPr>
        <p:spPr>
          <a:xfrm>
            <a:off x="7721575" y="3728060"/>
            <a:ext cx="2309892" cy="830997"/>
          </a:xfrm>
          <a:prstGeom prst="rect">
            <a:avLst/>
          </a:prstGeom>
          <a:noFill/>
        </p:spPr>
        <p:txBody>
          <a:bodyPr wrap="square">
            <a:spAutoFit/>
          </a:bodyPr>
          <a:lstStyle/>
          <a:p>
            <a:pPr algn="ctr"/>
            <a:r>
              <a:rPr lang="en-US" sz="2400" noProof="1"/>
              <a:t>When the model is uncertain</a:t>
            </a:r>
          </a:p>
        </p:txBody>
      </p:sp>
      <p:sp>
        <p:nvSpPr>
          <p:cNvPr id="3" name="ZoneTexte 2">
            <a:extLst>
              <a:ext uri="{FF2B5EF4-FFF2-40B4-BE49-F238E27FC236}">
                <a16:creationId xmlns:a16="http://schemas.microsoft.com/office/drawing/2014/main" id="{D3320334-5682-9344-814B-80F21324A521}"/>
              </a:ext>
            </a:extLst>
          </p:cNvPr>
          <p:cNvSpPr txBox="1"/>
          <p:nvPr/>
        </p:nvSpPr>
        <p:spPr>
          <a:xfrm>
            <a:off x="5834156" y="1195602"/>
            <a:ext cx="2287425" cy="830997"/>
          </a:xfrm>
          <a:prstGeom prst="rect">
            <a:avLst/>
          </a:prstGeom>
          <a:noFill/>
        </p:spPr>
        <p:txBody>
          <a:bodyPr wrap="square">
            <a:spAutoFit/>
          </a:bodyPr>
          <a:lstStyle/>
          <a:p>
            <a:pPr algn="ctr"/>
            <a:r>
              <a:rPr lang="en-US" sz="2400" noProof="1"/>
              <a:t>When dispersal is non-stationary</a:t>
            </a:r>
          </a:p>
        </p:txBody>
      </p:sp>
      <p:sp>
        <p:nvSpPr>
          <p:cNvPr id="4" name="ZoneTexte 3">
            <a:extLst>
              <a:ext uri="{FF2B5EF4-FFF2-40B4-BE49-F238E27FC236}">
                <a16:creationId xmlns:a16="http://schemas.microsoft.com/office/drawing/2014/main" id="{1F80F89E-B4BC-0706-73C0-CE1CE0FF24CF}"/>
              </a:ext>
            </a:extLst>
          </p:cNvPr>
          <p:cNvSpPr txBox="1"/>
          <p:nvPr/>
        </p:nvSpPr>
        <p:spPr>
          <a:xfrm>
            <a:off x="6748722" y="5176897"/>
            <a:ext cx="3206646" cy="830997"/>
          </a:xfrm>
          <a:prstGeom prst="rect">
            <a:avLst/>
          </a:prstGeom>
          <a:noFill/>
        </p:spPr>
        <p:txBody>
          <a:bodyPr wrap="square">
            <a:spAutoFit/>
          </a:bodyPr>
          <a:lstStyle/>
          <a:p>
            <a:pPr algn="ctr"/>
            <a:r>
              <a:rPr lang="en-US" sz="2400" noProof="1"/>
              <a:t>When data do not cover the pest introduction</a:t>
            </a:r>
          </a:p>
        </p:txBody>
      </p:sp>
      <p:sp>
        <p:nvSpPr>
          <p:cNvPr id="5" name="ZoneTexte 4">
            <a:extLst>
              <a:ext uri="{FF2B5EF4-FFF2-40B4-BE49-F238E27FC236}">
                <a16:creationId xmlns:a16="http://schemas.microsoft.com/office/drawing/2014/main" id="{3F899BB8-F3DB-3A44-9E67-9EE399C7B929}"/>
              </a:ext>
            </a:extLst>
          </p:cNvPr>
          <p:cNvSpPr txBox="1"/>
          <p:nvPr/>
        </p:nvSpPr>
        <p:spPr>
          <a:xfrm>
            <a:off x="1178241" y="2770751"/>
            <a:ext cx="2799394" cy="830997"/>
          </a:xfrm>
          <a:prstGeom prst="rect">
            <a:avLst/>
          </a:prstGeom>
          <a:noFill/>
        </p:spPr>
        <p:txBody>
          <a:bodyPr wrap="square">
            <a:spAutoFit/>
          </a:bodyPr>
          <a:lstStyle/>
          <a:p>
            <a:pPr algn="ctr"/>
            <a:r>
              <a:rPr lang="en-US" sz="2400" noProof="1"/>
              <a:t>When distinct data types must be fused</a:t>
            </a:r>
          </a:p>
        </p:txBody>
      </p:sp>
      <p:sp>
        <p:nvSpPr>
          <p:cNvPr id="6" name="ZoneTexte 5">
            <a:extLst>
              <a:ext uri="{FF2B5EF4-FFF2-40B4-BE49-F238E27FC236}">
                <a16:creationId xmlns:a16="http://schemas.microsoft.com/office/drawing/2014/main" id="{11144BC3-6D88-8CD8-DEE0-30856302FC3B}"/>
              </a:ext>
            </a:extLst>
          </p:cNvPr>
          <p:cNvSpPr txBox="1"/>
          <p:nvPr/>
        </p:nvSpPr>
        <p:spPr>
          <a:xfrm>
            <a:off x="3372306" y="5385033"/>
            <a:ext cx="2799394" cy="830997"/>
          </a:xfrm>
          <a:prstGeom prst="rect">
            <a:avLst/>
          </a:prstGeom>
          <a:noFill/>
        </p:spPr>
        <p:txBody>
          <a:bodyPr wrap="square">
            <a:spAutoFit/>
          </a:bodyPr>
          <a:lstStyle/>
          <a:p>
            <a:pPr algn="ctr"/>
            <a:r>
              <a:rPr lang="en-US" sz="2400" noProof="1"/>
              <a:t>When the epidemic initiation is unknown</a:t>
            </a:r>
          </a:p>
        </p:txBody>
      </p:sp>
      <p:sp>
        <p:nvSpPr>
          <p:cNvPr id="7" name="ZoneTexte 6">
            <a:extLst>
              <a:ext uri="{FF2B5EF4-FFF2-40B4-BE49-F238E27FC236}">
                <a16:creationId xmlns:a16="http://schemas.microsoft.com/office/drawing/2014/main" id="{986D5BA3-B2FA-B64F-745D-90EE1ECD2854}"/>
              </a:ext>
            </a:extLst>
          </p:cNvPr>
          <p:cNvSpPr txBox="1"/>
          <p:nvPr/>
        </p:nvSpPr>
        <p:spPr>
          <a:xfrm>
            <a:off x="2018902" y="1458819"/>
            <a:ext cx="3206646" cy="830997"/>
          </a:xfrm>
          <a:prstGeom prst="rect">
            <a:avLst/>
          </a:prstGeom>
          <a:noFill/>
        </p:spPr>
        <p:txBody>
          <a:bodyPr wrap="square">
            <a:spAutoFit/>
          </a:bodyPr>
          <a:lstStyle/>
          <a:p>
            <a:pPr algn="ctr"/>
            <a:r>
              <a:rPr lang="en-US" sz="2400" noProof="1"/>
              <a:t>When observations and model outputs differ</a:t>
            </a:r>
          </a:p>
        </p:txBody>
      </p:sp>
      <p:sp>
        <p:nvSpPr>
          <p:cNvPr id="8" name="ZoneTexte 7">
            <a:extLst>
              <a:ext uri="{FF2B5EF4-FFF2-40B4-BE49-F238E27FC236}">
                <a16:creationId xmlns:a16="http://schemas.microsoft.com/office/drawing/2014/main" id="{32B21712-F2B3-BA5A-C3D2-DB0DF88E351A}"/>
              </a:ext>
            </a:extLst>
          </p:cNvPr>
          <p:cNvSpPr txBox="1"/>
          <p:nvPr/>
        </p:nvSpPr>
        <p:spPr>
          <a:xfrm>
            <a:off x="1649090" y="4143559"/>
            <a:ext cx="2799394" cy="830997"/>
          </a:xfrm>
          <a:prstGeom prst="rect">
            <a:avLst/>
          </a:prstGeom>
          <a:noFill/>
        </p:spPr>
        <p:txBody>
          <a:bodyPr wrap="square">
            <a:spAutoFit/>
          </a:bodyPr>
          <a:lstStyle/>
          <a:p>
            <a:pPr algn="ctr"/>
            <a:r>
              <a:rPr lang="en-US" sz="2400" noProof="1"/>
              <a:t>When significant processes are hidden</a:t>
            </a:r>
          </a:p>
        </p:txBody>
      </p:sp>
      <p:sp>
        <p:nvSpPr>
          <p:cNvPr id="9" name="ZoneTexte 8">
            <a:extLst>
              <a:ext uri="{FF2B5EF4-FFF2-40B4-BE49-F238E27FC236}">
                <a16:creationId xmlns:a16="http://schemas.microsoft.com/office/drawing/2014/main" id="{787F0CE2-58C0-20BC-E0C9-C34957EDAC9B}"/>
              </a:ext>
            </a:extLst>
          </p:cNvPr>
          <p:cNvSpPr txBox="1"/>
          <p:nvPr/>
        </p:nvSpPr>
        <p:spPr>
          <a:xfrm>
            <a:off x="7721584" y="2397770"/>
            <a:ext cx="2941250" cy="830997"/>
          </a:xfrm>
          <a:prstGeom prst="rect">
            <a:avLst/>
          </a:prstGeom>
          <a:noFill/>
        </p:spPr>
        <p:txBody>
          <a:bodyPr wrap="square">
            <a:spAutoFit/>
          </a:bodyPr>
          <a:lstStyle/>
          <a:p>
            <a:pPr algn="ctr"/>
            <a:r>
              <a:rPr lang="en-US" sz="2400" noProof="1"/>
              <a:t>When long-distance dispersal is significant</a:t>
            </a:r>
          </a:p>
        </p:txBody>
      </p:sp>
      <p:sp>
        <p:nvSpPr>
          <p:cNvPr id="10" name="Bouée 9">
            <a:extLst>
              <a:ext uri="{FF2B5EF4-FFF2-40B4-BE49-F238E27FC236}">
                <a16:creationId xmlns:a16="http://schemas.microsoft.com/office/drawing/2014/main" id="{DBC9376F-2C7F-D561-A07A-81194A1BC0A5}"/>
              </a:ext>
            </a:extLst>
          </p:cNvPr>
          <p:cNvSpPr/>
          <p:nvPr/>
        </p:nvSpPr>
        <p:spPr>
          <a:xfrm>
            <a:off x="4654810" y="2312991"/>
            <a:ext cx="2556749" cy="2577514"/>
          </a:xfrm>
          <a:prstGeom prst="donut">
            <a:avLst>
              <a:gd name="adj" fmla="val 7412"/>
            </a:avLst>
          </a:prstGeom>
          <a:solidFill>
            <a:srgbClr val="05A8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ZoneTexte 10">
            <a:extLst>
              <a:ext uri="{FF2B5EF4-FFF2-40B4-BE49-F238E27FC236}">
                <a16:creationId xmlns:a16="http://schemas.microsoft.com/office/drawing/2014/main" id="{811D6283-D2F3-CD70-4A7E-C6E986FF0A90}"/>
              </a:ext>
            </a:extLst>
          </p:cNvPr>
          <p:cNvSpPr txBox="1"/>
          <p:nvPr/>
        </p:nvSpPr>
        <p:spPr>
          <a:xfrm>
            <a:off x="4789471" y="2783279"/>
            <a:ext cx="2287425" cy="1569660"/>
          </a:xfrm>
          <a:prstGeom prst="rect">
            <a:avLst/>
          </a:prstGeom>
          <a:noFill/>
        </p:spPr>
        <p:txBody>
          <a:bodyPr wrap="square">
            <a:spAutoFit/>
          </a:bodyPr>
          <a:lstStyle/>
          <a:p>
            <a:pPr algn="ctr"/>
            <a:r>
              <a:rPr lang="en-US" sz="2400" b="1" noProof="1"/>
              <a:t>Spread modeling </a:t>
            </a:r>
            <a:br>
              <a:rPr lang="en-US" sz="2400" b="1" noProof="1"/>
            </a:br>
            <a:r>
              <a:rPr lang="en-US" sz="2400" b="1" noProof="1"/>
              <a:t>and Statistical inference</a:t>
            </a:r>
          </a:p>
        </p:txBody>
      </p:sp>
    </p:spTree>
    <p:extLst>
      <p:ext uri="{BB962C8B-B14F-4D97-AF65-F5344CB8AC3E}">
        <p14:creationId xmlns:p14="http://schemas.microsoft.com/office/powerpoint/2010/main" val="2116007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A99B2-6F5A-35B5-A552-57052E25751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1426E3C-591E-BB9B-D68C-99DC505A70A8}"/>
              </a:ext>
            </a:extLst>
          </p:cNvPr>
          <p:cNvSpPr>
            <a:spLocks noGrp="1"/>
          </p:cNvSpPr>
          <p:nvPr>
            <p:ph type="title"/>
          </p:nvPr>
        </p:nvSpPr>
        <p:spPr>
          <a:xfrm>
            <a:off x="743192" y="149638"/>
            <a:ext cx="10566161" cy="1086317"/>
          </a:xfrm>
        </p:spPr>
        <p:txBody>
          <a:bodyPr>
            <a:normAutofit/>
          </a:bodyPr>
          <a:lstStyle/>
          <a:p>
            <a:r>
              <a:rPr lang="en-US" dirty="0">
                <a:solidFill>
                  <a:srgbClr val="00A8AC"/>
                </a:solidFill>
              </a:rPr>
              <a:t>Poplar rust, a fungal plant disease</a:t>
            </a:r>
            <a:endParaRPr lang="en-US" noProof="0" dirty="0">
              <a:solidFill>
                <a:srgbClr val="00A8AC"/>
              </a:solidFill>
            </a:endParaRPr>
          </a:p>
        </p:txBody>
      </p:sp>
      <p:sp>
        <p:nvSpPr>
          <p:cNvPr id="4" name="ZoneTexte 3">
            <a:extLst>
              <a:ext uri="{FF2B5EF4-FFF2-40B4-BE49-F238E27FC236}">
                <a16:creationId xmlns:a16="http://schemas.microsoft.com/office/drawing/2014/main" id="{3562168C-61E0-F4A6-CBFC-501D70EA5B9D}"/>
              </a:ext>
            </a:extLst>
          </p:cNvPr>
          <p:cNvSpPr txBox="1"/>
          <p:nvPr/>
        </p:nvSpPr>
        <p:spPr>
          <a:xfrm>
            <a:off x="1856790" y="1460927"/>
            <a:ext cx="1494192" cy="461665"/>
          </a:xfrm>
          <a:prstGeom prst="rect">
            <a:avLst/>
          </a:prstGeom>
          <a:noFill/>
        </p:spPr>
        <p:txBody>
          <a:bodyPr wrap="none" rtlCol="0">
            <a:spAutoFit/>
          </a:bodyPr>
          <a:lstStyle/>
          <a:p>
            <a:pPr algn="ctr"/>
            <a:r>
              <a:rPr lang="en-US" sz="2400" noProof="0" dirty="0"/>
              <a:t>Symptoms</a:t>
            </a:r>
          </a:p>
        </p:txBody>
      </p:sp>
      <p:sp>
        <p:nvSpPr>
          <p:cNvPr id="6" name="ZoneTexte 5">
            <a:extLst>
              <a:ext uri="{FF2B5EF4-FFF2-40B4-BE49-F238E27FC236}">
                <a16:creationId xmlns:a16="http://schemas.microsoft.com/office/drawing/2014/main" id="{7D28AFB0-03E9-B6AF-2DC3-C6179B86674B}"/>
              </a:ext>
            </a:extLst>
          </p:cNvPr>
          <p:cNvSpPr txBox="1"/>
          <p:nvPr/>
        </p:nvSpPr>
        <p:spPr>
          <a:xfrm>
            <a:off x="5776680" y="2394451"/>
            <a:ext cx="996683" cy="461665"/>
          </a:xfrm>
          <a:prstGeom prst="rect">
            <a:avLst/>
          </a:prstGeom>
          <a:noFill/>
        </p:spPr>
        <p:txBody>
          <a:bodyPr wrap="none" rtlCol="0">
            <a:spAutoFit/>
          </a:bodyPr>
          <a:lstStyle/>
          <a:p>
            <a:r>
              <a:rPr lang="en-US" sz="2400" noProof="0" dirty="0"/>
              <a:t>Vector</a:t>
            </a:r>
          </a:p>
        </p:txBody>
      </p:sp>
      <p:sp>
        <p:nvSpPr>
          <p:cNvPr id="7" name="ZoneTexte 6">
            <a:extLst>
              <a:ext uri="{FF2B5EF4-FFF2-40B4-BE49-F238E27FC236}">
                <a16:creationId xmlns:a16="http://schemas.microsoft.com/office/drawing/2014/main" id="{9F55C393-86E1-8D6E-46E6-4A46C21B382D}"/>
              </a:ext>
            </a:extLst>
          </p:cNvPr>
          <p:cNvSpPr txBox="1"/>
          <p:nvPr/>
        </p:nvSpPr>
        <p:spPr>
          <a:xfrm>
            <a:off x="7848813" y="5558761"/>
            <a:ext cx="2304926" cy="461665"/>
          </a:xfrm>
          <a:prstGeom prst="rect">
            <a:avLst/>
          </a:prstGeom>
          <a:noFill/>
        </p:spPr>
        <p:txBody>
          <a:bodyPr wrap="none" rtlCol="0">
            <a:spAutoFit/>
          </a:bodyPr>
          <a:lstStyle/>
          <a:p>
            <a:r>
              <a:rPr lang="en-US" sz="2400" noProof="0" dirty="0"/>
              <a:t>Host distribution</a:t>
            </a:r>
          </a:p>
        </p:txBody>
      </p:sp>
      <p:pic>
        <p:nvPicPr>
          <p:cNvPr id="39940" name="Picture 4" descr="What is wind? | Royal Meteorological ...">
            <a:extLst>
              <a:ext uri="{FF2B5EF4-FFF2-40B4-BE49-F238E27FC236}">
                <a16:creationId xmlns:a16="http://schemas.microsoft.com/office/drawing/2014/main" id="{5C637AAC-EF96-DD6A-1A7D-FEC1F9810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525" y="3108264"/>
            <a:ext cx="2768991" cy="179637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2B10C9E9-48EE-B15A-BC03-99D2960D2703}"/>
              </a:ext>
            </a:extLst>
          </p:cNvPr>
          <p:cNvSpPr txBox="1"/>
          <p:nvPr/>
        </p:nvSpPr>
        <p:spPr>
          <a:xfrm>
            <a:off x="1110385" y="4681598"/>
            <a:ext cx="3093344" cy="1107996"/>
          </a:xfrm>
          <a:prstGeom prst="rect">
            <a:avLst/>
          </a:prstGeom>
          <a:noFill/>
        </p:spPr>
        <p:txBody>
          <a:bodyPr wrap="square">
            <a:spAutoFit/>
          </a:bodyPr>
          <a:lstStyle/>
          <a:p>
            <a:pPr>
              <a:tabLst>
                <a:tab pos="614363" algn="l"/>
              </a:tabLst>
            </a:pPr>
            <a:r>
              <a:rPr lang="en-US" sz="2200" noProof="1"/>
              <a:t>An annual epidemic wave along the Durance river valley forming a corridor</a:t>
            </a:r>
          </a:p>
        </p:txBody>
      </p:sp>
      <p:pic>
        <p:nvPicPr>
          <p:cNvPr id="5" name="Image 4">
            <a:extLst>
              <a:ext uri="{FF2B5EF4-FFF2-40B4-BE49-F238E27FC236}">
                <a16:creationId xmlns:a16="http://schemas.microsoft.com/office/drawing/2014/main" id="{4A75DF6E-0FF6-89CD-DFF6-FD41873414E4}"/>
              </a:ext>
            </a:extLst>
          </p:cNvPr>
          <p:cNvPicPr>
            <a:picLocks noChangeAspect="1"/>
          </p:cNvPicPr>
          <p:nvPr/>
        </p:nvPicPr>
        <p:blipFill>
          <a:blip r:embed="rId4"/>
          <a:srcRect r="72586" b="57347"/>
          <a:stretch>
            <a:fillRect/>
          </a:stretch>
        </p:blipFill>
        <p:spPr>
          <a:xfrm>
            <a:off x="7848813" y="-14766"/>
            <a:ext cx="4111012" cy="5264482"/>
          </a:xfrm>
          <a:prstGeom prst="rect">
            <a:avLst/>
          </a:prstGeom>
        </p:spPr>
      </p:pic>
      <p:pic>
        <p:nvPicPr>
          <p:cNvPr id="3" name="Image 2">
            <a:extLst>
              <a:ext uri="{FF2B5EF4-FFF2-40B4-BE49-F238E27FC236}">
                <a16:creationId xmlns:a16="http://schemas.microsoft.com/office/drawing/2014/main" id="{CF8C56FD-55C6-D6AE-9E9E-08CA7E2F0260}"/>
              </a:ext>
            </a:extLst>
          </p:cNvPr>
          <p:cNvPicPr>
            <a:picLocks noChangeAspect="1"/>
          </p:cNvPicPr>
          <p:nvPr/>
        </p:nvPicPr>
        <p:blipFill>
          <a:blip r:embed="rId5"/>
          <a:stretch>
            <a:fillRect/>
          </a:stretch>
        </p:blipFill>
        <p:spPr>
          <a:xfrm>
            <a:off x="10268378" y="3881725"/>
            <a:ext cx="1472521" cy="2735981"/>
          </a:xfrm>
          <a:prstGeom prst="rect">
            <a:avLst/>
          </a:prstGeom>
        </p:spPr>
      </p:pic>
      <p:pic>
        <p:nvPicPr>
          <p:cNvPr id="9" name="Image 8">
            <a:extLst>
              <a:ext uri="{FF2B5EF4-FFF2-40B4-BE49-F238E27FC236}">
                <a16:creationId xmlns:a16="http://schemas.microsoft.com/office/drawing/2014/main" id="{E2E3EEC3-0F25-2488-9368-F0BD34711F3A}"/>
              </a:ext>
            </a:extLst>
          </p:cNvPr>
          <p:cNvPicPr>
            <a:picLocks noChangeAspect="1"/>
          </p:cNvPicPr>
          <p:nvPr/>
        </p:nvPicPr>
        <p:blipFill>
          <a:blip r:embed="rId6"/>
          <a:stretch>
            <a:fillRect/>
          </a:stretch>
        </p:blipFill>
        <p:spPr>
          <a:xfrm>
            <a:off x="1187361" y="2132278"/>
            <a:ext cx="2833046" cy="1850153"/>
          </a:xfrm>
          <a:prstGeom prst="rect">
            <a:avLst/>
          </a:prstGeom>
        </p:spPr>
      </p:pic>
    </p:spTree>
    <p:extLst>
      <p:ext uri="{BB962C8B-B14F-4D97-AF65-F5344CB8AC3E}">
        <p14:creationId xmlns:p14="http://schemas.microsoft.com/office/powerpoint/2010/main" val="381500776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44561</TotalTime>
  <Words>2678</Words>
  <Application>Microsoft Macintosh PowerPoint</Application>
  <PresentationFormat>Grand écran</PresentationFormat>
  <Paragraphs>348</Paragraphs>
  <Slides>41</Slides>
  <Notes>26</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41</vt:i4>
      </vt:variant>
    </vt:vector>
  </HeadingPairs>
  <TitlesOfParts>
    <vt:vector size="49" baseType="lpstr">
      <vt:lpstr>Arial</vt:lpstr>
      <vt:lpstr>AvenirNext LT Pro Cn</vt:lpstr>
      <vt:lpstr>Calibri</vt:lpstr>
      <vt:lpstr>Calibri Light</vt:lpstr>
      <vt:lpstr>Helvetica</vt:lpstr>
      <vt:lpstr>Helvetica Neue</vt:lpstr>
      <vt:lpstr>Symbol</vt:lpstr>
      <vt:lpstr>Thème Office</vt:lpstr>
      <vt:lpstr>Leveraging surveillance data for inferring the spread of diseases and pests    Samuel Soubeyrand, INRAE, BioSP</vt:lpstr>
      <vt:lpstr>Health surveillance data</vt:lpstr>
      <vt:lpstr>Health surveillance data</vt:lpstr>
      <vt:lpstr>Various types of surveillance data</vt:lpstr>
      <vt:lpstr>Various types of surveillance matrices</vt:lpstr>
      <vt:lpstr>Three illustrative case studies</vt:lpstr>
      <vt:lpstr>Présentation PowerPoint</vt:lpstr>
      <vt:lpstr>Challenges related to methodology and application</vt:lpstr>
      <vt:lpstr>Poplar rust, a fungal plant disease</vt:lpstr>
      <vt:lpstr>Mechanistic-statistical approach</vt:lpstr>
      <vt:lpstr>Mechanistic-statistical approach</vt:lpstr>
      <vt:lpstr>Présentation PowerPoint</vt:lpstr>
      <vt:lpstr>Poplar rust case study: model selection and invasion front</vt:lpstr>
      <vt:lpstr>Xylella fastidiosa, a bacterial plant pathogen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Spodoptera frugiperda, an insect pest of plants</vt:lpstr>
      <vt:lpstr>What’s going on in the troposphere?</vt:lpstr>
      <vt:lpstr>Tropospheric networks</vt:lpstr>
      <vt:lpstr>Weighted oriented contact networks</vt:lpstr>
      <vt:lpstr>Handling non-stationary dispersal with networks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 a few research avenues</vt:lpstr>
      <vt:lpstr>Complementary axes of epidemiological surveillance</vt:lpstr>
      <vt:lpstr>Multiple surveillance sources and data integration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Combining network analysis and machine learning  for designing surveillance strategies </dc:title>
  <dc:creator>Samuel Soubeyrand</dc:creator>
  <cp:lastModifiedBy>Samuel Soubeyrand</cp:lastModifiedBy>
  <cp:revision>54</cp:revision>
  <dcterms:created xsi:type="dcterms:W3CDTF">2023-08-24T07:41:32Z</dcterms:created>
  <dcterms:modified xsi:type="dcterms:W3CDTF">2025-10-22T08:12:31Z</dcterms:modified>
</cp:coreProperties>
</file>