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1"/>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355" r:id="rId14"/>
    <p:sldId id="356" r:id="rId15"/>
    <p:sldId id="357" r:id="rId16"/>
    <p:sldId id="358" r:id="rId17"/>
    <p:sldId id="359" r:id="rId18"/>
    <p:sldId id="360" r:id="rId19"/>
    <p:sldId id="361" r:id="rId20"/>
    <p:sldId id="362" r:id="rId21"/>
    <p:sldId id="363" r:id="rId22"/>
    <p:sldId id="364" r:id="rId23"/>
    <p:sldId id="365" r:id="rId24"/>
    <p:sldId id="367" r:id="rId25"/>
    <p:sldId id="366" r:id="rId26"/>
    <p:sldId id="368" r:id="rId27"/>
    <p:sldId id="369" r:id="rId28"/>
    <p:sldId id="370" r:id="rId29"/>
    <p:sldId id="37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86" autoAdjust="0"/>
  </p:normalViewPr>
  <p:slideViewPr>
    <p:cSldViewPr snapToGrid="0">
      <p:cViewPr>
        <p:scale>
          <a:sx n="50" d="100"/>
          <a:sy n="50" d="100"/>
        </p:scale>
        <p:origin x="652" y="308"/>
      </p:cViewPr>
      <p:guideLst/>
    </p:cSldViewPr>
  </p:slideViewPr>
  <p:notesTextViewPr>
    <p:cViewPr>
      <p:scale>
        <a:sx n="125" d="100"/>
        <a:sy n="125" d="100"/>
      </p:scale>
      <p:origin x="0" y="0"/>
    </p:cViewPr>
  </p:notesTextViewPr>
  <p:sorterViewPr>
    <p:cViewPr>
      <p:scale>
        <a:sx n="100" d="100"/>
        <a:sy n="100" d="100"/>
      </p:scale>
      <p:origin x="0" y="-41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3E858-D3DC-4AA7-96F7-3F2C96A4F968}" type="datetimeFigureOut">
              <a:rPr lang="fr-FR" smtClean="0"/>
              <a:t>30/05/2024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4AA7F-EEAD-4D29-B992-DE1CE6AE5DF6}" type="slidenum">
              <a:rPr lang="fr-FR" smtClean="0"/>
              <a:t>‹N°›</a:t>
            </a:fld>
            <a:endParaRPr lang="fr-FR"/>
          </a:p>
        </p:txBody>
      </p:sp>
    </p:spTree>
    <p:extLst>
      <p:ext uri="{BB962C8B-B14F-4D97-AF65-F5344CB8AC3E}">
        <p14:creationId xmlns:p14="http://schemas.microsoft.com/office/powerpoint/2010/main" val="335445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panose="020F0502020204030204" pitchFamily="34" charset="0"/>
                <a:ea typeface="Arial Unicode MS"/>
              </a:rPr>
              <a:t>T</a:t>
            </a:r>
            <a:r>
              <a:rPr lang="en-GB" sz="1800" i="1" baseline="-25000" dirty="0">
                <a:effectLst/>
                <a:latin typeface="Calibri" panose="020F0502020204030204" pitchFamily="34" charset="0"/>
                <a:ea typeface="Arial Unicode MS"/>
              </a:rPr>
              <a:t>h,c1w1</a:t>
            </a:r>
            <a:r>
              <a:rPr lang="en-GB" sz="1800" i="1" baseline="-25000" dirty="0">
                <a:effectLst/>
                <a:latin typeface="Wingdings" panose="05000000000000000000" pitchFamily="2" charset="2"/>
                <a:ea typeface="Wingdings" panose="05000000000000000000" pitchFamily="2" charset="2"/>
                <a:cs typeface="Wingdings" panose="05000000000000000000" pitchFamily="2" charset="2"/>
              </a:rPr>
              <a:t>-&gt;</a:t>
            </a:r>
            <a:r>
              <a:rPr lang="en-GB" sz="1800" i="1" baseline="-25000" dirty="0">
                <a:effectLst/>
                <a:latin typeface="Calibri" panose="020F0502020204030204" pitchFamily="34" charset="0"/>
                <a:ea typeface="Arial Unicode MS"/>
              </a:rPr>
              <a:t>c2w2</a:t>
            </a:r>
            <a:r>
              <a:rPr lang="en-GB" sz="1800" dirty="0">
                <a:effectLst/>
                <a:latin typeface="Calibri" panose="020F0502020204030204" pitchFamily="34" charset="0"/>
                <a:ea typeface="Arial Unicode MS"/>
              </a:rPr>
              <a:t> is the average per-person contact rate at the hour </a:t>
            </a:r>
            <a:r>
              <a:rPr lang="en-GB" sz="1800" i="1" dirty="0">
                <a:effectLst/>
                <a:latin typeface="Calibri" panose="020F0502020204030204" pitchFamily="34" charset="0"/>
                <a:ea typeface="Arial Unicode MS"/>
              </a:rPr>
              <a:t>h</a:t>
            </a:r>
            <a:r>
              <a:rPr lang="en-GB" sz="1800" dirty="0">
                <a:effectLst/>
                <a:latin typeface="Calibri" panose="020F0502020204030204" pitchFamily="34" charset="0"/>
                <a:ea typeface="Arial Unicode MS"/>
              </a:rPr>
              <a:t> between individuals from category </a:t>
            </a:r>
            <a:r>
              <a:rPr lang="en-GB" sz="1800" i="1" dirty="0">
                <a:effectLst/>
                <a:latin typeface="Calibri" panose="020F0502020204030204" pitchFamily="34" charset="0"/>
                <a:ea typeface="Arial Unicode MS"/>
              </a:rPr>
              <a:t>C</a:t>
            </a:r>
            <a:r>
              <a:rPr lang="en-GB" sz="1800" i="1" baseline="-25000" dirty="0">
                <a:effectLst/>
                <a:latin typeface="Calibri" panose="020F0502020204030204" pitchFamily="34" charset="0"/>
                <a:ea typeface="Arial Unicode MS"/>
              </a:rPr>
              <a:t>1</a:t>
            </a:r>
            <a:r>
              <a:rPr lang="en-GB" sz="1800" dirty="0">
                <a:effectLst/>
                <a:latin typeface="Calibri" panose="020F0502020204030204" pitchFamily="34" charset="0"/>
                <a:ea typeface="Arial Unicode MS"/>
              </a:rPr>
              <a:t> belonging to ward </a:t>
            </a:r>
            <a:r>
              <a:rPr lang="en-GB" sz="1800" i="1" dirty="0">
                <a:effectLst/>
                <a:latin typeface="Calibri" panose="020F0502020204030204" pitchFamily="34" charset="0"/>
                <a:ea typeface="Arial Unicode MS"/>
              </a:rPr>
              <a:t>W</a:t>
            </a:r>
            <a:r>
              <a:rPr lang="en-GB" sz="1800" i="1" baseline="-25000" dirty="0">
                <a:effectLst/>
                <a:latin typeface="Calibri" panose="020F0502020204030204" pitchFamily="34" charset="0"/>
                <a:ea typeface="Arial Unicode MS"/>
              </a:rPr>
              <a:t>1</a:t>
            </a:r>
            <a:r>
              <a:rPr lang="en-GB" sz="1800" dirty="0">
                <a:effectLst/>
                <a:latin typeface="Calibri" panose="020F0502020204030204" pitchFamily="34" charset="0"/>
                <a:ea typeface="Arial Unicode MS"/>
              </a:rPr>
              <a:t> and individuals from category </a:t>
            </a:r>
            <a:r>
              <a:rPr lang="en-GB" sz="1800" i="1" dirty="0">
                <a:effectLst/>
                <a:latin typeface="Calibri" panose="020F0502020204030204" pitchFamily="34" charset="0"/>
                <a:ea typeface="Arial Unicode MS"/>
              </a:rPr>
              <a:t>C</a:t>
            </a:r>
            <a:r>
              <a:rPr lang="en-GB" sz="1800" i="1" baseline="-25000" dirty="0">
                <a:effectLst/>
                <a:latin typeface="Calibri" panose="020F0502020204030204" pitchFamily="34" charset="0"/>
                <a:ea typeface="Arial Unicode MS"/>
              </a:rPr>
              <a:t>2</a:t>
            </a:r>
            <a:r>
              <a:rPr lang="en-GB" sz="1800" dirty="0">
                <a:effectLst/>
                <a:latin typeface="Calibri" panose="020F0502020204030204" pitchFamily="34" charset="0"/>
                <a:ea typeface="Arial Unicode MS"/>
              </a:rPr>
              <a:t> belonging to ward </a:t>
            </a:r>
            <a:r>
              <a:rPr lang="en-GB" sz="1800" i="1" dirty="0">
                <a:effectLst/>
                <a:latin typeface="Calibri" panose="020F0502020204030204" pitchFamily="34" charset="0"/>
                <a:ea typeface="Arial Unicode MS"/>
              </a:rPr>
              <a:t>W</a:t>
            </a:r>
            <a:r>
              <a:rPr lang="en-GB" sz="1800" i="1" baseline="-25000" dirty="0">
                <a:effectLst/>
                <a:latin typeface="Calibri" panose="020F0502020204030204" pitchFamily="34" charset="0"/>
                <a:ea typeface="Arial Unicode MS"/>
              </a:rPr>
              <a:t>2</a:t>
            </a:r>
            <a:r>
              <a:rPr lang="en-GB" sz="1800" dirty="0">
                <a:effectLst/>
                <a:latin typeface="Calibri" panose="020F0502020204030204" pitchFamily="34" charset="0"/>
                <a:ea typeface="Arial Unicode MS"/>
              </a:rPr>
              <a:t>. For given hour </a:t>
            </a:r>
            <a:r>
              <a:rPr lang="en-GB" sz="1800" i="1" dirty="0">
                <a:effectLst/>
                <a:latin typeface="Calibri" panose="020F0502020204030204" pitchFamily="34" charset="0"/>
                <a:ea typeface="Arial Unicode MS"/>
              </a:rPr>
              <a:t>h</a:t>
            </a:r>
            <a:r>
              <a:rPr lang="en-GB" sz="1800" dirty="0">
                <a:effectLst/>
                <a:latin typeface="Calibri" panose="020F0502020204030204" pitchFamily="34" charset="0"/>
                <a:ea typeface="Arial Unicode MS"/>
              </a:rPr>
              <a:t> and individual </a:t>
            </a:r>
            <a:r>
              <a:rPr lang="en-GB" sz="1800" i="1" dirty="0" err="1">
                <a:effectLst/>
                <a:latin typeface="Calibri" panose="020F0502020204030204" pitchFamily="34" charset="0"/>
                <a:ea typeface="Arial Unicode MS"/>
              </a:rPr>
              <a:t>i</a:t>
            </a:r>
            <a:r>
              <a:rPr lang="en-GB" sz="1800" dirty="0">
                <a:effectLst/>
                <a:latin typeface="Calibri" panose="020F0502020204030204" pitchFamily="34" charset="0"/>
                <a:ea typeface="Arial Unicode MS"/>
              </a:rPr>
              <a:t>, </a:t>
            </a:r>
            <a:r>
              <a:rPr lang="en-GB" sz="1800" i="1" dirty="0" err="1">
                <a:effectLst/>
                <a:latin typeface="Calibri" panose="020F0502020204030204" pitchFamily="34" charset="0"/>
                <a:ea typeface="Arial Unicode MS"/>
              </a:rPr>
              <a:t>N</a:t>
            </a:r>
            <a:r>
              <a:rPr lang="en-GB" sz="1800" i="1" baseline="-25000" dirty="0" err="1">
                <a:effectLst/>
                <a:latin typeface="Calibri" panose="020F0502020204030204" pitchFamily="34" charset="0"/>
                <a:ea typeface="Arial Unicode MS"/>
              </a:rPr>
              <a:t>h,i</a:t>
            </a:r>
            <a:r>
              <a:rPr lang="en-GB" sz="1800" i="1" dirty="0">
                <a:effectLst/>
                <a:latin typeface="Calibri" panose="020F0502020204030204" pitchFamily="34" charset="0"/>
                <a:ea typeface="Arial Unicode MS"/>
              </a:rPr>
              <a:t> </a:t>
            </a:r>
            <a:r>
              <a:rPr lang="en-GB" sz="1800" dirty="0">
                <a:effectLst/>
                <a:latin typeface="Calibri" panose="020F0502020204030204" pitchFamily="34" charset="0"/>
                <a:ea typeface="Arial Unicode MS"/>
              </a:rPr>
              <a:t>is the number of instances of the hour </a:t>
            </a:r>
            <a:r>
              <a:rPr lang="en-GB" sz="1800" i="1" dirty="0">
                <a:effectLst/>
                <a:latin typeface="Calibri" panose="020F0502020204030204" pitchFamily="34" charset="0"/>
                <a:ea typeface="Arial Unicode MS"/>
              </a:rPr>
              <a:t>h</a:t>
            </a:r>
            <a:r>
              <a:rPr lang="en-GB" sz="1800" dirty="0">
                <a:effectLst/>
                <a:latin typeface="Calibri" panose="020F0502020204030204" pitchFamily="34" charset="0"/>
                <a:ea typeface="Arial Unicode MS"/>
              </a:rPr>
              <a:t> where at least one contact was recorded for individual </a:t>
            </a:r>
            <a:r>
              <a:rPr lang="en-GB" sz="1800" i="1" dirty="0" err="1">
                <a:effectLst/>
                <a:latin typeface="Calibri" panose="020F0502020204030204" pitchFamily="34" charset="0"/>
                <a:ea typeface="Arial Unicode MS"/>
              </a:rPr>
              <a:t>i</a:t>
            </a:r>
            <a:r>
              <a:rPr lang="en-GB" sz="1800" dirty="0">
                <a:effectLst/>
                <a:latin typeface="Calibri" panose="020F0502020204030204" pitchFamily="34" charset="0"/>
                <a:ea typeface="Arial Unicode MS"/>
              </a:rPr>
              <a:t>. For example, if </a:t>
            </a:r>
            <a:r>
              <a:rPr lang="en-GB" sz="1800" i="1" dirty="0" err="1">
                <a:effectLst/>
                <a:latin typeface="Calibri" panose="020F0502020204030204" pitchFamily="34" charset="0"/>
                <a:ea typeface="Arial Unicode MS"/>
              </a:rPr>
              <a:t>i</a:t>
            </a:r>
            <a:r>
              <a:rPr lang="en-GB" sz="1800" dirty="0">
                <a:effectLst/>
                <a:latin typeface="Calibri" panose="020F0502020204030204" pitchFamily="34" charset="0"/>
                <a:ea typeface="Arial Unicode MS"/>
              </a:rPr>
              <a:t> had a contact recorded on Tuesday 11</a:t>
            </a:r>
            <a:r>
              <a:rPr lang="en-GB" sz="1800" baseline="30000" dirty="0">
                <a:effectLst/>
                <a:latin typeface="Calibri" panose="020F0502020204030204" pitchFamily="34" charset="0"/>
                <a:ea typeface="Arial Unicode MS"/>
              </a:rPr>
              <a:t>th</a:t>
            </a:r>
            <a:r>
              <a:rPr lang="en-GB" sz="1800" dirty="0">
                <a:effectLst/>
                <a:latin typeface="Calibri" panose="020F0502020204030204" pitchFamily="34" charset="0"/>
                <a:ea typeface="Arial Unicode MS"/>
              </a:rPr>
              <a:t> August at 10h, and on Tuesday 18</a:t>
            </a:r>
            <a:r>
              <a:rPr lang="en-GB" sz="1800" baseline="30000" dirty="0">
                <a:effectLst/>
                <a:latin typeface="Calibri" panose="020F0502020204030204" pitchFamily="34" charset="0"/>
                <a:ea typeface="Arial Unicode MS"/>
              </a:rPr>
              <a:t>th</a:t>
            </a:r>
            <a:r>
              <a:rPr lang="en-GB" sz="1800" dirty="0">
                <a:effectLst/>
                <a:latin typeface="Calibri" panose="020F0502020204030204" pitchFamily="34" charset="0"/>
                <a:ea typeface="Arial Unicode MS"/>
              </a:rPr>
              <a:t> August at 10h, </a:t>
            </a:r>
            <a:r>
              <a:rPr lang="en-GB" sz="1800" i="1" dirty="0">
                <a:effectLst/>
                <a:latin typeface="Calibri" panose="020F0502020204030204" pitchFamily="34" charset="0"/>
                <a:ea typeface="Arial Unicode MS"/>
              </a:rPr>
              <a:t>N</a:t>
            </a:r>
            <a:r>
              <a:rPr lang="en-GB" sz="1800" i="1" baseline="-25000" dirty="0">
                <a:effectLst/>
                <a:latin typeface="Calibri" panose="020F0502020204030204" pitchFamily="34" charset="0"/>
                <a:ea typeface="Arial Unicode MS"/>
              </a:rPr>
              <a:t>10,i</a:t>
            </a:r>
            <a:r>
              <a:rPr lang="en-GB" sz="1800" dirty="0">
                <a:effectLst/>
                <a:latin typeface="Calibri" panose="020F0502020204030204" pitchFamily="34" charset="0"/>
                <a:ea typeface="Arial Unicode MS"/>
              </a:rPr>
              <a:t> would be equal to 2. For two individuals </a:t>
            </a:r>
            <a:r>
              <a:rPr lang="en-GB" sz="1800" i="1" dirty="0" err="1">
                <a:effectLst/>
                <a:latin typeface="Calibri" panose="020F0502020204030204" pitchFamily="34" charset="0"/>
                <a:ea typeface="Arial Unicode MS"/>
              </a:rPr>
              <a:t>i</a:t>
            </a:r>
            <a:r>
              <a:rPr lang="en-GB" sz="1800" i="1" dirty="0">
                <a:effectLst/>
                <a:latin typeface="Calibri" panose="020F0502020204030204" pitchFamily="34" charset="0"/>
                <a:ea typeface="Arial Unicode MS"/>
              </a:rPr>
              <a:t> </a:t>
            </a:r>
            <a:r>
              <a:rPr lang="en-GB" sz="1800" dirty="0">
                <a:effectLst/>
                <a:latin typeface="Calibri" panose="020F0502020204030204" pitchFamily="34" charset="0"/>
                <a:ea typeface="Arial Unicode MS"/>
              </a:rPr>
              <a:t>from C1W1 and </a:t>
            </a:r>
            <a:r>
              <a:rPr lang="en-GB" sz="1800" i="1" dirty="0">
                <a:effectLst/>
                <a:latin typeface="Calibri" panose="020F0502020204030204" pitchFamily="34" charset="0"/>
                <a:ea typeface="Arial Unicode MS"/>
              </a:rPr>
              <a:t>j</a:t>
            </a:r>
            <a:r>
              <a:rPr lang="en-GB" sz="1800" dirty="0">
                <a:effectLst/>
                <a:latin typeface="Calibri" panose="020F0502020204030204" pitchFamily="34" charset="0"/>
                <a:ea typeface="Arial Unicode MS"/>
              </a:rPr>
              <a:t> from C2W2, </a:t>
            </a:r>
            <a:r>
              <a:rPr lang="en-GB" sz="1800" i="1" dirty="0" err="1">
                <a:effectLst/>
                <a:latin typeface="Calibri" panose="020F0502020204030204" pitchFamily="34" charset="0"/>
                <a:ea typeface="Arial Unicode MS"/>
              </a:rPr>
              <a:t>V</a:t>
            </a:r>
            <a:r>
              <a:rPr lang="en-GB" sz="1800" i="1" baseline="-25000" dirty="0" err="1">
                <a:effectLst/>
                <a:latin typeface="Calibri" panose="020F0502020204030204" pitchFamily="34" charset="0"/>
                <a:ea typeface="Arial Unicode MS"/>
              </a:rPr>
              <a:t>i,j,k</a:t>
            </a:r>
            <a:r>
              <a:rPr lang="en-GB" sz="1800" dirty="0">
                <a:effectLst/>
                <a:latin typeface="Calibri" panose="020F0502020204030204" pitchFamily="34" charset="0"/>
                <a:ea typeface="Arial Unicode MS"/>
              </a:rPr>
              <a:t> indicates whether contacts have been recorded between them on </a:t>
            </a:r>
            <a:r>
              <a:rPr lang="en-GB" sz="1800" dirty="0">
                <a:effectLst/>
                <a:latin typeface="Calibri" panose="020F0502020204030204" pitchFamily="34" charset="0"/>
                <a:ea typeface="Times New Roman" panose="02020603050405020304" pitchFamily="18" charset="0"/>
              </a:rPr>
              <a:t>instance </a:t>
            </a:r>
            <a:r>
              <a:rPr lang="en-GB" sz="1800" i="1" dirty="0">
                <a:effectLst/>
                <a:latin typeface="Calibri" panose="020F0502020204030204" pitchFamily="34" charset="0"/>
                <a:ea typeface="Arial Unicode MS"/>
              </a:rPr>
              <a:t>k</a:t>
            </a:r>
            <a:r>
              <a:rPr lang="en-GB" sz="1800" dirty="0">
                <a:effectLst/>
                <a:latin typeface="Calibri" panose="020F0502020204030204" pitchFamily="34" charset="0"/>
                <a:ea typeface="Arial Unicode MS"/>
              </a:rPr>
              <a:t> of the hour </a:t>
            </a:r>
            <a:r>
              <a:rPr lang="en-GB" sz="1800" i="1" dirty="0">
                <a:effectLst/>
                <a:latin typeface="Calibri" panose="020F0502020204030204" pitchFamily="34" charset="0"/>
                <a:ea typeface="Arial Unicode MS"/>
              </a:rPr>
              <a:t>h</a:t>
            </a:r>
            <a:r>
              <a:rPr lang="en-GB" sz="1800" dirty="0">
                <a:effectLst/>
                <a:latin typeface="Calibri" panose="020F0502020204030204" pitchFamily="34" charset="0"/>
                <a:ea typeface="Arial Unicode MS"/>
              </a:rPr>
              <a:t>: it equals 1 if </a:t>
            </a:r>
            <a:r>
              <a:rPr lang="en-GB" sz="1800" i="1" dirty="0" err="1">
                <a:effectLst/>
                <a:latin typeface="Calibri" panose="020F0502020204030204" pitchFamily="34" charset="0"/>
                <a:ea typeface="Arial Unicode MS"/>
              </a:rPr>
              <a:t>i</a:t>
            </a:r>
            <a:r>
              <a:rPr lang="en-GB" sz="1800" dirty="0">
                <a:effectLst/>
                <a:latin typeface="Calibri" panose="020F0502020204030204" pitchFamily="34" charset="0"/>
                <a:ea typeface="Arial Unicode MS"/>
              </a:rPr>
              <a:t> and </a:t>
            </a:r>
            <a:r>
              <a:rPr lang="en-GB" sz="1800" i="1" dirty="0">
                <a:effectLst/>
                <a:latin typeface="Calibri" panose="020F0502020204030204" pitchFamily="34" charset="0"/>
                <a:ea typeface="Arial Unicode MS"/>
              </a:rPr>
              <a:t>j</a:t>
            </a:r>
            <a:r>
              <a:rPr lang="en-GB" sz="1800" dirty="0">
                <a:effectLst/>
                <a:latin typeface="Calibri" panose="020F0502020204030204" pitchFamily="34" charset="0"/>
                <a:ea typeface="Arial Unicode MS"/>
              </a:rPr>
              <a:t> had at least one contact recorded at that time, and 0 otherwise. Finally, </a:t>
            </a:r>
            <a:r>
              <a:rPr lang="en-GB" sz="1800" i="1" dirty="0">
                <a:effectLst/>
                <a:latin typeface="Calibri" panose="020F0502020204030204" pitchFamily="34" charset="0"/>
                <a:ea typeface="Times New Roman" panose="02020603050405020304" pitchFamily="18" charset="0"/>
              </a:rPr>
              <a:t>N</a:t>
            </a:r>
            <a:r>
              <a:rPr lang="en-GB" sz="1800" i="1" baseline="-25000" dirty="0">
                <a:effectLst/>
                <a:latin typeface="Calibri" panose="020F0502020204030204" pitchFamily="34" charset="0"/>
                <a:ea typeface="Times New Roman" panose="02020603050405020304" pitchFamily="18" charset="0"/>
              </a:rPr>
              <a:t>h</a:t>
            </a:r>
            <a:r>
              <a:rPr lang="en-GB" sz="1800" dirty="0">
                <a:effectLst/>
                <a:latin typeface="Calibri" panose="020F0502020204030204" pitchFamily="34" charset="0"/>
                <a:ea typeface="Times New Roman" panose="02020603050405020304" pitchFamily="18" charset="0"/>
              </a:rPr>
              <a:t> is the total number of instances of the hour </a:t>
            </a:r>
            <a:r>
              <a:rPr lang="en-GB" sz="1800" i="1" dirty="0">
                <a:effectLst/>
                <a:latin typeface="Calibri" panose="020F0502020204030204" pitchFamily="34" charset="0"/>
                <a:ea typeface="Times New Roman" panose="02020603050405020304" pitchFamily="18" charset="0"/>
              </a:rPr>
              <a:t>h</a:t>
            </a:r>
            <a:r>
              <a:rPr lang="en-GB" sz="1800" dirty="0">
                <a:effectLst/>
                <a:latin typeface="Calibri" panose="020F0502020204030204" pitchFamily="34" charset="0"/>
                <a:ea typeface="Times New Roman" panose="02020603050405020304" pitchFamily="18" charset="0"/>
              </a:rPr>
              <a:t> in the full dataset and, for a given</a:t>
            </a:r>
            <a:r>
              <a:rPr lang="en-GB" sz="1800" i="1" dirty="0">
                <a:effectLst/>
                <a:latin typeface="Calibri" panose="020F0502020204030204" pitchFamily="34" charset="0"/>
                <a:ea typeface="Arial Unicode MS"/>
              </a:rPr>
              <a:t> </a:t>
            </a:r>
            <a:r>
              <a:rPr lang="en-GB" sz="1800" dirty="0">
                <a:effectLst/>
                <a:latin typeface="Calibri" panose="020F0502020204030204" pitchFamily="34" charset="0"/>
                <a:ea typeface="Times New Roman" panose="02020603050405020304" pitchFamily="18" charset="0"/>
              </a:rPr>
              <a:t>instance </a:t>
            </a:r>
            <a:r>
              <a:rPr lang="en-GB" sz="1800" i="1" dirty="0">
                <a:effectLst/>
                <a:latin typeface="Calibri" panose="020F0502020204030204" pitchFamily="34" charset="0"/>
                <a:ea typeface="Times New Roman" panose="02020603050405020304" pitchFamily="18" charset="0"/>
              </a:rPr>
              <a:t>l</a:t>
            </a:r>
            <a:r>
              <a:rPr lang="en-GB" sz="1800" dirty="0">
                <a:effectLst/>
                <a:latin typeface="Calibri" panose="020F0502020204030204" pitchFamily="34" charset="0"/>
                <a:ea typeface="Times New Roman" panose="02020603050405020304" pitchFamily="18" charset="0"/>
              </a:rPr>
              <a:t> of the hour </a:t>
            </a:r>
            <a:r>
              <a:rPr lang="en-GB" sz="1800" i="1" dirty="0">
                <a:effectLst/>
                <a:latin typeface="Calibri" panose="020F0502020204030204" pitchFamily="34" charset="0"/>
                <a:ea typeface="Times New Roman" panose="02020603050405020304" pitchFamily="18" charset="0"/>
              </a:rPr>
              <a:t>h,</a:t>
            </a:r>
            <a:r>
              <a:rPr lang="en-GB" sz="1800" i="1" dirty="0">
                <a:effectLst/>
                <a:latin typeface="Calibri" panose="020F0502020204030204" pitchFamily="34" charset="0"/>
                <a:ea typeface="Arial Unicode MS"/>
              </a:rPr>
              <a:t> N</a:t>
            </a:r>
            <a:r>
              <a:rPr lang="en-GB" sz="1800" i="1" baseline="-25000" dirty="0">
                <a:effectLst/>
                <a:latin typeface="Calibri" panose="020F0502020204030204" pitchFamily="34" charset="0"/>
                <a:ea typeface="Arial Unicode MS"/>
              </a:rPr>
              <a:t>C1W1,l</a:t>
            </a:r>
            <a:r>
              <a:rPr lang="en-GB" sz="1800" dirty="0">
                <a:effectLst/>
                <a:latin typeface="Calibri" panose="020F0502020204030204" pitchFamily="34" charset="0"/>
                <a:ea typeface="Arial Unicode MS"/>
              </a:rPr>
              <a:t> </a:t>
            </a:r>
            <a:r>
              <a:rPr lang="en-GB" sz="1800" dirty="0">
                <a:effectLst/>
                <a:latin typeface="Calibri" panose="020F0502020204030204" pitchFamily="34" charset="0"/>
                <a:ea typeface="Times New Roman" panose="02020603050405020304" pitchFamily="18" charset="0"/>
              </a:rPr>
              <a:t>is the number of individuals from </a:t>
            </a:r>
            <a:r>
              <a:rPr lang="en-GB" sz="1800" i="1" dirty="0">
                <a:effectLst/>
                <a:latin typeface="Calibri" panose="020F0502020204030204" pitchFamily="34" charset="0"/>
                <a:ea typeface="Times New Roman" panose="02020603050405020304" pitchFamily="18" charset="0"/>
              </a:rPr>
              <a:t>C</a:t>
            </a:r>
            <a:r>
              <a:rPr lang="en-GB" sz="1800" i="1" baseline="-25000" dirty="0">
                <a:effectLst/>
                <a:latin typeface="Calibri" panose="020F0502020204030204" pitchFamily="34" charset="0"/>
                <a:ea typeface="Times New Roman" panose="02020603050405020304" pitchFamily="18" charset="0"/>
              </a:rPr>
              <a:t>1</a:t>
            </a:r>
            <a:r>
              <a:rPr lang="en-GB" sz="1800" i="1" dirty="0">
                <a:effectLst/>
                <a:latin typeface="Calibri" panose="020F0502020204030204" pitchFamily="34" charset="0"/>
                <a:ea typeface="Times New Roman" panose="02020603050405020304" pitchFamily="18" charset="0"/>
              </a:rPr>
              <a:t>W</a:t>
            </a:r>
            <a:r>
              <a:rPr lang="en-GB" sz="1800" i="1" baseline="-25000" dirty="0">
                <a:effectLst/>
                <a:latin typeface="Calibri" panose="020F0502020204030204" pitchFamily="34" charset="0"/>
                <a:ea typeface="Times New Roman" panose="02020603050405020304" pitchFamily="18" charset="0"/>
              </a:rPr>
              <a:t>1</a:t>
            </a:r>
            <a:r>
              <a:rPr lang="en-GB" sz="1800" dirty="0">
                <a:effectLst/>
                <a:latin typeface="Calibri" panose="020F0502020204030204" pitchFamily="34" charset="0"/>
                <a:ea typeface="Times New Roman" panose="02020603050405020304" pitchFamily="18" charset="0"/>
              </a:rPr>
              <a:t> that had any contact recorded during that hour.</a:t>
            </a:r>
            <a:endParaRPr lang="fr-FR" sz="1800" dirty="0">
              <a:effectLst/>
              <a:latin typeface="Calibri" panose="020F0502020204030204" pitchFamily="34" charset="0"/>
              <a:ea typeface="Arial Unicode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err="1">
                <a:effectLst/>
                <a:latin typeface="Calibri" panose="020F0502020204030204" pitchFamily="34" charset="0"/>
                <a:ea typeface="Times New Roman" panose="02020603050405020304" pitchFamily="18" charset="0"/>
              </a:rPr>
              <a:t>U</a:t>
            </a:r>
            <a:r>
              <a:rPr lang="en-GB" sz="1800" i="1" baseline="-25000" dirty="0" err="1">
                <a:effectLst/>
                <a:latin typeface="Calibri" panose="020F0502020204030204" pitchFamily="34" charset="0"/>
                <a:ea typeface="Times New Roman" panose="02020603050405020304" pitchFamily="18" charset="0"/>
              </a:rPr>
              <a:t>i,d</a:t>
            </a:r>
            <a:r>
              <a:rPr lang="en-GB" sz="1800" dirty="0">
                <a:effectLst/>
                <a:latin typeface="Calibri" panose="020F0502020204030204" pitchFamily="34" charset="0"/>
                <a:ea typeface="Times New Roman" panose="02020603050405020304" pitchFamily="18" charset="0"/>
              </a:rPr>
              <a:t> is the set of unique individuals with whom </a:t>
            </a:r>
            <a:r>
              <a:rPr lang="en-GB" sz="1800" i="1" dirty="0" err="1">
                <a:effectLst/>
                <a:latin typeface="Calibri" panose="020F0502020204030204" pitchFamily="34" charset="0"/>
                <a:ea typeface="Times New Roman" panose="02020603050405020304" pitchFamily="18" charset="0"/>
              </a:rPr>
              <a:t>i</a:t>
            </a:r>
            <a:r>
              <a:rPr lang="en-GB" sz="1800" dirty="0">
                <a:effectLst/>
                <a:latin typeface="Calibri" panose="020F0502020204030204" pitchFamily="34" charset="0"/>
                <a:ea typeface="Times New Roman" panose="02020603050405020304" pitchFamily="18" charset="0"/>
              </a:rPr>
              <a:t> had a contact on day </a:t>
            </a:r>
            <a:r>
              <a:rPr lang="en-GB" sz="1800" i="1" dirty="0">
                <a:effectLst/>
                <a:latin typeface="Calibri" panose="020F0502020204030204" pitchFamily="34" charset="0"/>
                <a:ea typeface="Times New Roman" panose="02020603050405020304" pitchFamily="18" charset="0"/>
              </a:rPr>
              <a:t>d</a:t>
            </a:r>
            <a:r>
              <a:rPr lang="en-GB" sz="1800" dirty="0">
                <a:effectLst/>
                <a:latin typeface="Calibri" panose="020F0502020204030204" pitchFamily="34" charset="0"/>
                <a:ea typeface="Times New Roman" panose="02020603050405020304" pitchFamily="18" charset="0"/>
              </a:rPr>
              <a:t>, </a:t>
            </a:r>
            <a:r>
              <a:rPr lang="en-GB" sz="1800" i="1" dirty="0">
                <a:effectLst/>
                <a:latin typeface="Calibri" panose="020F0502020204030204" pitchFamily="34" charset="0"/>
                <a:ea typeface="Times New Roman" panose="02020603050405020304" pitchFamily="18" charset="0"/>
              </a:rPr>
              <a:t>U</a:t>
            </a:r>
            <a:r>
              <a:rPr lang="en-GB" sz="1800" i="1" baseline="-25000" dirty="0">
                <a:effectLst/>
                <a:latin typeface="Calibri" panose="020F0502020204030204" pitchFamily="34" charset="0"/>
                <a:ea typeface="Times New Roman" panose="02020603050405020304" pitchFamily="18" charset="0"/>
              </a:rPr>
              <a:t>i,[d0,d[</a:t>
            </a:r>
            <a:r>
              <a:rPr lang="en-GB" sz="1800" i="1" dirty="0">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is the set of unique individuals with whom </a:t>
            </a:r>
            <a:r>
              <a:rPr lang="en-GB" sz="1800" i="1" dirty="0" err="1">
                <a:effectLst/>
                <a:latin typeface="Calibri" panose="020F0502020204030204" pitchFamily="34" charset="0"/>
                <a:ea typeface="Times New Roman" panose="02020603050405020304" pitchFamily="18" charset="0"/>
              </a:rPr>
              <a:t>i</a:t>
            </a:r>
            <a:r>
              <a:rPr lang="en-GB" sz="1800" i="1" dirty="0">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had at least one contact on any day between the first day </a:t>
            </a:r>
            <a:r>
              <a:rPr lang="en-GB" sz="1800" i="1" dirty="0">
                <a:effectLst/>
                <a:latin typeface="Calibri" panose="020F0502020204030204" pitchFamily="34" charset="0"/>
                <a:ea typeface="Times New Roman" panose="02020603050405020304" pitchFamily="18" charset="0"/>
              </a:rPr>
              <a:t>d</a:t>
            </a:r>
            <a:r>
              <a:rPr lang="en-GB" sz="1800" i="1" baseline="-25000" dirty="0">
                <a:effectLst/>
                <a:latin typeface="Calibri" panose="020F0502020204030204" pitchFamily="34" charset="0"/>
                <a:ea typeface="Times New Roman" panose="02020603050405020304" pitchFamily="18" charset="0"/>
              </a:rPr>
              <a:t>0</a:t>
            </a:r>
            <a:r>
              <a:rPr lang="en-GB" sz="1800" dirty="0">
                <a:effectLst/>
                <a:latin typeface="Calibri" panose="020F0502020204030204" pitchFamily="34" charset="0"/>
                <a:ea typeface="Times New Roman" panose="02020603050405020304" pitchFamily="18" charset="0"/>
              </a:rPr>
              <a:t> and the current day </a:t>
            </a:r>
            <a:r>
              <a:rPr lang="en-GB" sz="1800" i="1" dirty="0">
                <a:effectLst/>
                <a:latin typeface="Calibri" panose="020F0502020204030204" pitchFamily="34" charset="0"/>
                <a:ea typeface="Times New Roman" panose="02020603050405020304" pitchFamily="18" charset="0"/>
              </a:rPr>
              <a:t>d </a:t>
            </a:r>
            <a:r>
              <a:rPr lang="en-GB" sz="1800" dirty="0">
                <a:effectLst/>
                <a:latin typeface="Calibri" panose="020F0502020204030204" pitchFamily="34" charset="0"/>
                <a:ea typeface="Times New Roman" panose="02020603050405020304" pitchFamily="18" charset="0"/>
              </a:rPr>
              <a:t>(</a:t>
            </a:r>
            <a:r>
              <a:rPr lang="en-GB" sz="1800" i="1" dirty="0">
                <a:effectLst/>
                <a:latin typeface="Calibri" panose="020F0502020204030204" pitchFamily="34" charset="0"/>
                <a:ea typeface="Times New Roman" panose="02020603050405020304" pitchFamily="18" charset="0"/>
              </a:rPr>
              <a:t>d </a:t>
            </a:r>
            <a:r>
              <a:rPr lang="en-GB" sz="1800" dirty="0">
                <a:effectLst/>
                <a:latin typeface="Calibri" panose="020F0502020204030204" pitchFamily="34" charset="0"/>
                <a:ea typeface="Times New Roman" panose="02020603050405020304" pitchFamily="18" charset="0"/>
              </a:rPr>
              <a:t>non-included), and the notation |</a:t>
            </a:r>
            <a:r>
              <a:rPr lang="en-GB" sz="1800" i="1" dirty="0">
                <a:effectLst/>
                <a:latin typeface="Calibri" panose="020F0502020204030204" pitchFamily="34" charset="0"/>
                <a:ea typeface="Times New Roman" panose="02020603050405020304" pitchFamily="18" charset="0"/>
              </a:rPr>
              <a:t>x</a:t>
            </a:r>
            <a:r>
              <a:rPr lang="en-GB" sz="1800" dirty="0">
                <a:effectLst/>
                <a:latin typeface="Calibri" panose="020F0502020204030204" pitchFamily="34" charset="0"/>
                <a:ea typeface="Times New Roman" panose="02020603050405020304" pitchFamily="18" charset="0"/>
              </a:rPr>
              <a:t>| indicates the cardinality of the set </a:t>
            </a:r>
            <a:r>
              <a:rPr lang="en-GB" sz="1800" i="1" dirty="0">
                <a:effectLst/>
                <a:latin typeface="Calibri" panose="020F0502020204030204" pitchFamily="34" charset="0"/>
                <a:ea typeface="Times New Roman" panose="02020603050405020304" pitchFamily="18" charset="0"/>
              </a:rPr>
              <a:t>x</a:t>
            </a:r>
            <a:r>
              <a:rPr lang="en-GB" sz="1800" dirty="0">
                <a:effectLst/>
                <a:latin typeface="Calibri" panose="020F0502020204030204" pitchFamily="34" charset="0"/>
                <a:ea typeface="Times New Roman" panose="02020603050405020304" pitchFamily="18" charset="0"/>
              </a:rPr>
              <a:t>. For example, if </a:t>
            </a:r>
            <a:r>
              <a:rPr lang="en-GB" sz="1800" i="1" dirty="0" err="1">
                <a:effectLst/>
                <a:latin typeface="Calibri" panose="020F0502020204030204" pitchFamily="34" charset="0"/>
                <a:ea typeface="Times New Roman" panose="02020603050405020304" pitchFamily="18" charset="0"/>
              </a:rPr>
              <a:t>i</a:t>
            </a:r>
            <a:r>
              <a:rPr lang="en-GB" sz="1800" i="1" dirty="0">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had a contact with four unique individuals on day </a:t>
            </a:r>
            <a:r>
              <a:rPr lang="en-GB" sz="1800" i="1" dirty="0">
                <a:effectLst/>
                <a:latin typeface="Calibri" panose="020F0502020204030204" pitchFamily="34" charset="0"/>
                <a:ea typeface="Times New Roman" panose="02020603050405020304" pitchFamily="18" charset="0"/>
              </a:rPr>
              <a:t>d</a:t>
            </a:r>
            <a:r>
              <a:rPr lang="en-GB" sz="1800" dirty="0">
                <a:effectLst/>
                <a:latin typeface="Calibri" panose="020F0502020204030204" pitchFamily="34" charset="0"/>
                <a:ea typeface="Times New Roman" panose="02020603050405020304" pitchFamily="18" charset="0"/>
              </a:rPr>
              <a:t>, and previously had a contact with two of those on any day between </a:t>
            </a:r>
            <a:r>
              <a:rPr lang="en-GB" sz="1800" i="1" dirty="0">
                <a:effectLst/>
                <a:latin typeface="Calibri" panose="020F0502020204030204" pitchFamily="34" charset="0"/>
                <a:ea typeface="Times New Roman" panose="02020603050405020304" pitchFamily="18" charset="0"/>
              </a:rPr>
              <a:t>d</a:t>
            </a:r>
            <a:r>
              <a:rPr lang="en-GB" sz="1800" i="1" baseline="-25000" dirty="0">
                <a:effectLst/>
                <a:latin typeface="Calibri" panose="020F0502020204030204" pitchFamily="34" charset="0"/>
                <a:ea typeface="Times New Roman" panose="02020603050405020304" pitchFamily="18" charset="0"/>
              </a:rPr>
              <a:t>0</a:t>
            </a:r>
            <a:r>
              <a:rPr lang="en-GB" sz="1800" i="1" dirty="0">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and </a:t>
            </a:r>
            <a:r>
              <a:rPr lang="en-GB" sz="1800" i="1" dirty="0">
                <a:effectLst/>
                <a:latin typeface="Calibri" panose="020F0502020204030204" pitchFamily="34" charset="0"/>
                <a:ea typeface="Times New Roman" panose="02020603050405020304" pitchFamily="18" charset="0"/>
              </a:rPr>
              <a:t>d</a:t>
            </a:r>
            <a:r>
              <a:rPr lang="en-GB" sz="1800" dirty="0">
                <a:effectLst/>
                <a:latin typeface="Calibri" panose="020F0502020204030204" pitchFamily="34" charset="0"/>
                <a:ea typeface="Times New Roman" panose="02020603050405020304" pitchFamily="18" charset="0"/>
              </a:rPr>
              <a:t>, the probability of recurring contact for day </a:t>
            </a:r>
            <a:r>
              <a:rPr lang="en-GB" sz="1800" i="1" dirty="0" err="1">
                <a:effectLst/>
                <a:latin typeface="Calibri" panose="020F0502020204030204" pitchFamily="34" charset="0"/>
                <a:ea typeface="Times New Roman" panose="02020603050405020304" pitchFamily="18" charset="0"/>
              </a:rPr>
              <a:t>p</a:t>
            </a:r>
            <a:r>
              <a:rPr lang="en-GB" sz="1800" i="1" baseline="-25000" dirty="0" err="1">
                <a:effectLst/>
                <a:latin typeface="Calibri" panose="020F0502020204030204" pitchFamily="34" charset="0"/>
                <a:ea typeface="Times New Roman" panose="02020603050405020304" pitchFamily="18" charset="0"/>
              </a:rPr>
              <a:t>i,d</a:t>
            </a:r>
            <a:r>
              <a:rPr lang="en-GB" sz="1800" i="1" dirty="0">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Times New Roman" panose="02020603050405020304" pitchFamily="18" charset="0"/>
              </a:rPr>
              <a:t>would be 2/4 = 0.5.</a:t>
            </a:r>
            <a:endParaRPr lang="fr-FR" sz="1800" dirty="0">
              <a:effectLst/>
              <a:latin typeface="Calibri" panose="020F0502020204030204" pitchFamily="34" charset="0"/>
              <a:ea typeface="Arial Unicode MS"/>
            </a:endParaRPr>
          </a:p>
          <a:p>
            <a:endParaRPr lang="fr-FR" dirty="0"/>
          </a:p>
        </p:txBody>
      </p:sp>
      <p:sp>
        <p:nvSpPr>
          <p:cNvPr id="4" name="Espace réservé du numéro de diapositive 3"/>
          <p:cNvSpPr>
            <a:spLocks noGrp="1"/>
          </p:cNvSpPr>
          <p:nvPr>
            <p:ph type="sldNum" sz="quarter" idx="5"/>
          </p:nvPr>
        </p:nvSpPr>
        <p:spPr/>
        <p:txBody>
          <a:bodyPr/>
          <a:lstStyle/>
          <a:p>
            <a:fld id="{F204AA7F-EEAD-4D29-B992-DE1CE6AE5DF6}" type="slidenum">
              <a:rPr lang="fr-FR" smtClean="0"/>
              <a:t>7</a:t>
            </a:fld>
            <a:endParaRPr lang="fr-FR"/>
          </a:p>
        </p:txBody>
      </p:sp>
    </p:spTree>
    <p:extLst>
      <p:ext uri="{BB962C8B-B14F-4D97-AF65-F5344CB8AC3E}">
        <p14:creationId xmlns:p14="http://schemas.microsoft.com/office/powerpoint/2010/main" val="161569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04AA7F-EEAD-4D29-B992-DE1CE6AE5DF6}" type="slidenum">
              <a:rPr lang="fr-FR" smtClean="0"/>
              <a:t>8</a:t>
            </a:fld>
            <a:endParaRPr lang="fr-FR"/>
          </a:p>
        </p:txBody>
      </p:sp>
    </p:spTree>
    <p:extLst>
      <p:ext uri="{BB962C8B-B14F-4D97-AF65-F5344CB8AC3E}">
        <p14:creationId xmlns:p14="http://schemas.microsoft.com/office/powerpoint/2010/main" val="326872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libri" panose="020F0502020204030204" pitchFamily="34" charset="0"/>
                <a:ea typeface="Arial Unicode MS"/>
              </a:rPr>
              <a:t>Olive points correspond to the observed weekly incidence during the </a:t>
            </a:r>
            <a:r>
              <a:rPr lang="en-GB" sz="1800" dirty="0" err="1">
                <a:effectLst/>
                <a:latin typeface="Calibri" panose="020F0502020204030204" pitchFamily="34" charset="0"/>
                <a:ea typeface="Arial Unicode MS"/>
              </a:rPr>
              <a:t>i</a:t>
            </a:r>
            <a:r>
              <a:rPr lang="en-GB" sz="1800" dirty="0">
                <a:effectLst/>
                <a:latin typeface="Calibri" panose="020F0502020204030204" pitchFamily="34" charset="0"/>
                <a:ea typeface="Arial Unicode MS"/>
              </a:rPr>
              <a:t>-Bird study, with lines indicating the margin of error, estimated using the number of individuals swabbed that week. Simulated results are obtained from 15,000 stochastic model simulations (500 simulations of 50 simulated networks). The dark green line shows the median incidence, and the shaded area shows the 95% prediction interval, defined as the interval between the 2.5</a:t>
            </a:r>
            <a:r>
              <a:rPr lang="en-GB" sz="1800" baseline="30000" dirty="0">
                <a:effectLst/>
                <a:latin typeface="Calibri" panose="020F0502020204030204" pitchFamily="34" charset="0"/>
                <a:ea typeface="Arial Unicode MS"/>
              </a:rPr>
              <a:t>th</a:t>
            </a:r>
            <a:r>
              <a:rPr lang="en-GB" sz="1800" dirty="0">
                <a:effectLst/>
                <a:latin typeface="Calibri" panose="020F0502020204030204" pitchFamily="34" charset="0"/>
                <a:ea typeface="Arial Unicode MS"/>
              </a:rPr>
              <a:t> and 97.5</a:t>
            </a:r>
            <a:r>
              <a:rPr lang="en-GB" sz="1800" baseline="30000" dirty="0">
                <a:effectLst/>
                <a:latin typeface="Calibri" panose="020F0502020204030204" pitchFamily="34" charset="0"/>
                <a:ea typeface="Arial Unicode MS"/>
              </a:rPr>
              <a:t>th</a:t>
            </a:r>
            <a:r>
              <a:rPr lang="en-GB" sz="1800" dirty="0">
                <a:effectLst/>
                <a:latin typeface="Calibri" panose="020F0502020204030204" pitchFamily="34" charset="0"/>
                <a:ea typeface="Arial Unicode MS"/>
              </a:rPr>
              <a:t> percentiles. </a:t>
            </a:r>
            <a:endParaRPr lang="fr-FR" dirty="0"/>
          </a:p>
        </p:txBody>
      </p:sp>
      <p:sp>
        <p:nvSpPr>
          <p:cNvPr id="4" name="Espace réservé du numéro de diapositive 3"/>
          <p:cNvSpPr>
            <a:spLocks noGrp="1"/>
          </p:cNvSpPr>
          <p:nvPr>
            <p:ph type="sldNum" sz="quarter" idx="5"/>
          </p:nvPr>
        </p:nvSpPr>
        <p:spPr/>
        <p:txBody>
          <a:bodyPr/>
          <a:lstStyle/>
          <a:p>
            <a:fld id="{F204AA7F-EEAD-4D29-B992-DE1CE6AE5DF6}" type="slidenum">
              <a:rPr lang="fr-FR" smtClean="0"/>
              <a:t>11</a:t>
            </a:fld>
            <a:endParaRPr lang="fr-FR"/>
          </a:p>
        </p:txBody>
      </p:sp>
    </p:spTree>
    <p:extLst>
      <p:ext uri="{BB962C8B-B14F-4D97-AF65-F5344CB8AC3E}">
        <p14:creationId xmlns:p14="http://schemas.microsoft.com/office/powerpoint/2010/main" val="4005564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Dashed</a:t>
            </a:r>
            <a:r>
              <a:rPr lang="fr-FR" dirty="0"/>
              <a:t> </a:t>
            </a:r>
            <a:r>
              <a:rPr lang="fr-FR" dirty="0" err="1"/>
              <a:t>lines</a:t>
            </a:r>
            <a:r>
              <a:rPr lang="fr-FR" dirty="0"/>
              <a:t> = </a:t>
            </a:r>
            <a:r>
              <a:rPr lang="fr-FR" dirty="0" err="1"/>
              <a:t>effectiveness</a:t>
            </a:r>
            <a:r>
              <a:rPr lang="fr-FR" dirty="0"/>
              <a:t> of </a:t>
            </a:r>
            <a:r>
              <a:rPr lang="fr-FR" dirty="0" err="1"/>
              <a:t>reallocation</a:t>
            </a:r>
            <a:r>
              <a:rPr lang="fr-FR" dirty="0"/>
              <a:t> of all staff, assistants </a:t>
            </a:r>
            <a:r>
              <a:rPr lang="fr-FR" dirty="0" err="1"/>
              <a:t>only</a:t>
            </a:r>
            <a:r>
              <a:rPr lang="fr-FR" dirty="0"/>
              <a:t>, nurses </a:t>
            </a:r>
            <a:r>
              <a:rPr lang="fr-FR" dirty="0" err="1"/>
              <a:t>only</a:t>
            </a:r>
            <a:r>
              <a:rPr lang="fr-FR" dirty="0"/>
              <a:t>….</a:t>
            </a:r>
          </a:p>
        </p:txBody>
      </p:sp>
      <p:sp>
        <p:nvSpPr>
          <p:cNvPr id="4" name="Espace réservé du numéro de diapositive 3"/>
          <p:cNvSpPr>
            <a:spLocks noGrp="1"/>
          </p:cNvSpPr>
          <p:nvPr>
            <p:ph type="sldNum" sz="quarter" idx="5"/>
          </p:nvPr>
        </p:nvSpPr>
        <p:spPr/>
        <p:txBody>
          <a:bodyPr/>
          <a:lstStyle/>
          <a:p>
            <a:fld id="{F204AA7F-EEAD-4D29-B992-DE1CE6AE5DF6}" type="slidenum">
              <a:rPr lang="fr-FR" smtClean="0"/>
              <a:t>16</a:t>
            </a:fld>
            <a:endParaRPr lang="fr-FR"/>
          </a:p>
        </p:txBody>
      </p:sp>
    </p:spTree>
    <p:extLst>
      <p:ext uri="{BB962C8B-B14F-4D97-AF65-F5344CB8AC3E}">
        <p14:creationId xmlns:p14="http://schemas.microsoft.com/office/powerpoint/2010/main" val="911322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81A7AAB-7861-4EF1-9305-76F27E7D11FE}" type="datetime1">
              <a:rPr lang="fr-FR" smtClean="0"/>
              <a:t>30/05/2024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626980-133D-4664-9198-24C5F0CFB0A2}"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053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1F84261-9248-4C9E-986C-F062B95DDE40}" type="datetime1">
              <a:rPr lang="fr-FR" smtClean="0"/>
              <a:t>30/05/2024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64141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873F349-FB35-46FE-9A96-90B7CC526809}" type="datetime1">
              <a:rPr lang="fr-FR" smtClean="0"/>
              <a:t>30/05/2024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48724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FCB4D6-9C0C-43BF-9B35-F3630D259C23}" type="datetime1">
              <a:rPr lang="fr-FR" smtClean="0"/>
              <a:t>30/05/2024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212306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B294E8A-091F-4F60-B22C-6AD660E0F914}" type="datetime1">
              <a:rPr lang="fr-FR" smtClean="0"/>
              <a:t>30/05/2024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B626980-133D-4664-9198-24C5F0CFB0A2}"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404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F7E95C3-4A35-4DD1-A5CD-02239319E2BB}" type="datetime1">
              <a:rPr lang="fr-FR" smtClean="0"/>
              <a:t>30/05/2024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361904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EED9C49-863D-4530-AF62-6904A2D533E5}" type="datetime1">
              <a:rPr lang="fr-FR" smtClean="0"/>
              <a:t>30/05/2024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371267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C418161-4A6A-4876-843B-B7B798FF6A8B}" type="datetime1">
              <a:rPr lang="fr-FR" smtClean="0"/>
              <a:t>30/05/2024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412860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1D67DCB-B4B1-45BD-BA53-D8DDBA886313}" type="datetime1">
              <a:rPr lang="fr-FR" smtClean="0"/>
              <a:t>30/05/2024</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265521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F194005-06BB-4940-BD65-130C73748658}" type="datetime1">
              <a:rPr lang="fr-FR" smtClean="0"/>
              <a:t>30/05/2024</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626980-133D-4664-9198-24C5F0CFB0A2}" type="slidenum">
              <a:rPr lang="fr-FR" smtClean="0"/>
              <a:t>‹N°›</a:t>
            </a:fld>
            <a:endParaRPr lang="fr-FR"/>
          </a:p>
        </p:txBody>
      </p:sp>
    </p:spTree>
    <p:extLst>
      <p:ext uri="{BB962C8B-B14F-4D97-AF65-F5344CB8AC3E}">
        <p14:creationId xmlns:p14="http://schemas.microsoft.com/office/powerpoint/2010/main" val="84196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3CA9670-4B71-4295-8688-A26964075D57}" type="datetime1">
              <a:rPr lang="fr-FR" smtClean="0"/>
              <a:t>30/05/2024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B626980-133D-4664-9198-24C5F0CFB0A2}" type="slidenum">
              <a:rPr lang="fr-FR" smtClean="0"/>
              <a:t>‹N°›</a:t>
            </a:fld>
            <a:endParaRPr lang="fr-FR"/>
          </a:p>
        </p:txBody>
      </p:sp>
    </p:spTree>
    <p:extLst>
      <p:ext uri="{BB962C8B-B14F-4D97-AF65-F5344CB8AC3E}">
        <p14:creationId xmlns:p14="http://schemas.microsoft.com/office/powerpoint/2010/main" val="423774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140F281-A36E-45D9-B4A6-2D01D9FFD35B}" type="datetime1">
              <a:rPr lang="fr-FR" smtClean="0"/>
              <a:t>30/05/2024</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B626980-133D-4664-9198-24C5F0CFB0A2}"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3368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22.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8.svg"/><Relationship Id="rId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3.pn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4D72A0-0E4D-4561-E27C-423DF11EE4A3}"/>
              </a:ext>
            </a:extLst>
          </p:cNvPr>
          <p:cNvSpPr>
            <a:spLocks noGrp="1"/>
          </p:cNvSpPr>
          <p:nvPr>
            <p:ph type="ctrTitle"/>
          </p:nvPr>
        </p:nvSpPr>
        <p:spPr/>
        <p:txBody>
          <a:bodyPr>
            <a:noAutofit/>
          </a:bodyPr>
          <a:lstStyle/>
          <a:p>
            <a:r>
              <a:rPr lang="en-US" sz="4800" b="1" dirty="0">
                <a:solidFill>
                  <a:srgbClr val="222222"/>
                </a:solidFill>
                <a:effectLst/>
                <a:highlight>
                  <a:srgbClr val="FFFFFF"/>
                </a:highlight>
                <a:latin typeface="Verdana" panose="020B0604030504040204" pitchFamily="34" charset="0"/>
              </a:rPr>
              <a:t>Modelling pathogen spread over inter-individual contact networks within hospitals</a:t>
            </a:r>
            <a:endParaRPr lang="fr-FR" sz="4800" b="1" dirty="0"/>
          </a:p>
        </p:txBody>
      </p:sp>
      <p:sp>
        <p:nvSpPr>
          <p:cNvPr id="3" name="Sous-titre 2">
            <a:extLst>
              <a:ext uri="{FF2B5EF4-FFF2-40B4-BE49-F238E27FC236}">
                <a16:creationId xmlns:a16="http://schemas.microsoft.com/office/drawing/2014/main" id="{CB0CA5C2-9167-B099-9084-62C59FBB4375}"/>
              </a:ext>
            </a:extLst>
          </p:cNvPr>
          <p:cNvSpPr>
            <a:spLocks noGrp="1"/>
          </p:cNvSpPr>
          <p:nvPr>
            <p:ph type="subTitle" idx="1"/>
          </p:nvPr>
        </p:nvSpPr>
        <p:spPr/>
        <p:txBody>
          <a:bodyPr/>
          <a:lstStyle/>
          <a:p>
            <a:r>
              <a:rPr lang="fr-FR" dirty="0"/>
              <a:t>Laura Temime, </a:t>
            </a:r>
            <a:r>
              <a:rPr lang="fr-FR" dirty="0" err="1"/>
              <a:t>MESuRS</a:t>
            </a:r>
            <a:r>
              <a:rPr lang="fr-FR" dirty="0"/>
              <a:t>, Cnam</a:t>
            </a:r>
          </a:p>
        </p:txBody>
      </p:sp>
      <p:pic>
        <p:nvPicPr>
          <p:cNvPr id="4" name="Picture 2">
            <a:extLst>
              <a:ext uri="{FF2B5EF4-FFF2-40B4-BE49-F238E27FC236}">
                <a16:creationId xmlns:a16="http://schemas.microsoft.com/office/drawing/2014/main" id="{2B028780-AA31-E32D-303E-8E4951B01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1" y="304576"/>
            <a:ext cx="2272146" cy="45437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9">
            <a:extLst>
              <a:ext uri="{FF2B5EF4-FFF2-40B4-BE49-F238E27FC236}">
                <a16:creationId xmlns:a16="http://schemas.microsoft.com/office/drawing/2014/main" id="{F2DB74D9-44B6-FDE8-95F3-0FA57353C598}"/>
              </a:ext>
            </a:extLst>
          </p:cNvPr>
          <p:cNvPicPr>
            <a:picLocks noChangeAspect="1"/>
          </p:cNvPicPr>
          <p:nvPr/>
        </p:nvPicPr>
        <p:blipFill>
          <a:blip r:embed="rId3"/>
          <a:stretch>
            <a:fillRect/>
          </a:stretch>
        </p:blipFill>
        <p:spPr>
          <a:xfrm>
            <a:off x="223259" y="868156"/>
            <a:ext cx="2347338" cy="782446"/>
          </a:xfrm>
          <a:prstGeom prst="rect">
            <a:avLst/>
          </a:prstGeom>
        </p:spPr>
      </p:pic>
    </p:spTree>
    <p:extLst>
      <p:ext uri="{BB962C8B-B14F-4D97-AF65-F5344CB8AC3E}">
        <p14:creationId xmlns:p14="http://schemas.microsoft.com/office/powerpoint/2010/main" val="1121059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2ABE2-3ABC-5B76-B2EC-E8293D51D2F7}"/>
              </a:ext>
            </a:extLst>
          </p:cNvPr>
          <p:cNvSpPr>
            <a:spLocks noGrp="1"/>
          </p:cNvSpPr>
          <p:nvPr>
            <p:ph type="title"/>
          </p:nvPr>
        </p:nvSpPr>
        <p:spPr/>
        <p:txBody>
          <a:bodyPr/>
          <a:lstStyle/>
          <a:p>
            <a:r>
              <a:rPr lang="fr-FR" dirty="0"/>
              <a:t>Transmission model: simulations</a:t>
            </a:r>
          </a:p>
        </p:txBody>
      </p:sp>
      <p:sp>
        <p:nvSpPr>
          <p:cNvPr id="4" name="Espace réservé du numéro de diapositive 3">
            <a:extLst>
              <a:ext uri="{FF2B5EF4-FFF2-40B4-BE49-F238E27FC236}">
                <a16:creationId xmlns:a16="http://schemas.microsoft.com/office/drawing/2014/main" id="{E7087447-DD83-F78F-5FEB-048BF358524A}"/>
              </a:ext>
            </a:extLst>
          </p:cNvPr>
          <p:cNvSpPr>
            <a:spLocks noGrp="1"/>
          </p:cNvSpPr>
          <p:nvPr>
            <p:ph type="sldNum" sz="quarter" idx="12"/>
          </p:nvPr>
        </p:nvSpPr>
        <p:spPr/>
        <p:txBody>
          <a:bodyPr/>
          <a:lstStyle/>
          <a:p>
            <a:fld id="{FB626980-133D-4664-9198-24C5F0CFB0A2}" type="slidenum">
              <a:rPr lang="fr-FR" smtClean="0"/>
              <a:t>10</a:t>
            </a:fld>
            <a:endParaRPr lang="fr-FR"/>
          </a:p>
        </p:txBody>
      </p:sp>
      <p:sp>
        <p:nvSpPr>
          <p:cNvPr id="5" name="Espace réservé du texte 5">
            <a:extLst>
              <a:ext uri="{FF2B5EF4-FFF2-40B4-BE49-F238E27FC236}">
                <a16:creationId xmlns:a16="http://schemas.microsoft.com/office/drawing/2014/main" id="{D5D5D919-A2BD-E32E-F795-84C405032E67}"/>
              </a:ext>
            </a:extLst>
          </p:cNvPr>
          <p:cNvSpPr>
            <a:spLocks noGrp="1"/>
          </p:cNvSpPr>
          <p:nvPr>
            <p:ph idx="1"/>
          </p:nvPr>
        </p:nvSpPr>
        <p:spPr>
          <a:xfrm>
            <a:off x="1096962" y="1846263"/>
            <a:ext cx="10115521" cy="4022725"/>
          </a:xfrm>
        </p:spPr>
        <p:txBody>
          <a:bodyPr>
            <a:normAutofit/>
          </a:bodyPr>
          <a:lstStyle/>
          <a:p>
            <a:pPr marL="0" indent="0">
              <a:buNone/>
            </a:pPr>
            <a:r>
              <a:rPr lang="en-US" sz="2400" dirty="0"/>
              <a:t>For each contact between a susceptible and a colonized individual:</a:t>
            </a:r>
          </a:p>
          <a:p>
            <a:pPr marL="342900" indent="-342900">
              <a:buFont typeface="Arial" panose="020B0604020202020204" pitchFamily="34" charset="0"/>
              <a:buChar char="•"/>
            </a:pPr>
            <a:r>
              <a:rPr lang="en-US" sz="2400" dirty="0"/>
              <a:t>Transmission probability per 30 sec of contact (patient-patient, staff-staff, patient-staff, staff-patient), estimated from the observed data:</a:t>
            </a:r>
          </a:p>
          <a:p>
            <a:pPr marL="0" indent="0">
              <a:buNone/>
            </a:pPr>
            <a:endParaRPr lang="en-US" sz="2400" dirty="0"/>
          </a:p>
          <a:p>
            <a:pPr marL="0" indent="0">
              <a:buNone/>
            </a:pPr>
            <a:endParaRPr lang="en-US" sz="2400" dirty="0"/>
          </a:p>
          <a:p>
            <a:pPr marL="342900" indent="-342900">
              <a:buFont typeface="Arial" panose="020B0604020202020204" pitchFamily="34" charset="0"/>
              <a:buChar char="•"/>
            </a:pPr>
            <a:r>
              <a:rPr lang="en-US" sz="2400" b="1" dirty="0"/>
              <a:t>Saturating probability </a:t>
            </a:r>
            <a:r>
              <a:rPr lang="en-US" sz="2400" dirty="0"/>
              <a:t>after 1h of contact</a:t>
            </a:r>
          </a:p>
        </p:txBody>
      </p:sp>
      <mc:AlternateContent xmlns:mc="http://schemas.openxmlformats.org/markup-compatibility/2006">
        <mc:Choice xmlns:a14="http://schemas.microsoft.com/office/drawing/2010/main" Requires="a14">
          <p:sp>
            <p:nvSpPr>
              <p:cNvPr id="6" name="TextBox 3">
                <a:extLst>
                  <a:ext uri="{FF2B5EF4-FFF2-40B4-BE49-F238E27FC236}">
                    <a16:creationId xmlns:a16="http://schemas.microsoft.com/office/drawing/2014/main" id="{DCDE597B-3F65-F097-515F-D913749F26E3}"/>
                  </a:ext>
                </a:extLst>
              </p:cNvPr>
              <p:cNvSpPr txBox="1"/>
              <p:nvPr/>
            </p:nvSpPr>
            <p:spPr>
              <a:xfrm>
                <a:off x="2598261" y="3071669"/>
                <a:ext cx="6813839" cy="9612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836967"/>
                              </a:solidFill>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𝑔</m:t>
                          </m:r>
                          <m:r>
                            <a:rPr lang="en-GB" i="0">
                              <a:latin typeface="Cambria Math" panose="02040503050406030204" pitchFamily="18" charset="0"/>
                            </a:rPr>
                            <m:t>1→</m:t>
                          </m:r>
                          <m:r>
                            <a:rPr lang="en-GB" i="1">
                              <a:latin typeface="Cambria Math" panose="02040503050406030204" pitchFamily="18" charset="0"/>
                            </a:rPr>
                            <m:t>𝑔</m:t>
                          </m:r>
                          <m:r>
                            <a:rPr lang="en-GB" i="0">
                              <a:latin typeface="Cambria Math" panose="02040503050406030204" pitchFamily="18" charset="0"/>
                            </a:rPr>
                            <m:t>2</m:t>
                          </m:r>
                        </m:sub>
                      </m:sSub>
                      <m:r>
                        <a:rPr lang="en-GB" i="0">
                          <a:latin typeface="Cambria Math" panose="02040503050406030204" pitchFamily="18" charset="0"/>
                        </a:rPr>
                        <m:t>=</m:t>
                      </m:r>
                      <m:f>
                        <m:fPr>
                          <m:ctrlPr>
                            <a:rPr lang="en-GB" i="1">
                              <a:solidFill>
                                <a:srgbClr val="836967"/>
                              </a:solidFill>
                              <a:latin typeface="Cambria Math" panose="02040503050406030204" pitchFamily="18" charset="0"/>
                            </a:rPr>
                          </m:ctrlPr>
                        </m:fPr>
                        <m:num>
                          <m:r>
                            <a:rPr lang="en-GB" i="0">
                              <a:latin typeface="Cambria Math" panose="02040503050406030204" pitchFamily="18" charset="0"/>
                            </a:rPr>
                            <m:t>1</m:t>
                          </m:r>
                        </m:num>
                        <m:den>
                          <m:d>
                            <m:dPr>
                              <m:ctrlPr>
                                <a:rPr lang="en-GB" i="1">
                                  <a:latin typeface="Cambria Math" panose="02040503050406030204" pitchFamily="18" charset="0"/>
                                </a:rPr>
                              </m:ctrlPr>
                            </m:dPr>
                            <m:e>
                              <m:sSup>
                                <m:sSupPr>
                                  <m:ctrlPr>
                                    <a:rPr lang="en-GB" i="1">
                                      <a:solidFill>
                                        <a:srgbClr val="836967"/>
                                      </a:solidFill>
                                      <a:latin typeface="Cambria Math" panose="02040503050406030204" pitchFamily="18" charset="0"/>
                                    </a:rPr>
                                  </m:ctrlPr>
                                </m:sSupPr>
                                <m:e>
                                  <m:r>
                                    <a:rPr lang="en-GB" i="1">
                                      <a:latin typeface="Cambria Math" panose="02040503050406030204" pitchFamily="18" charset="0"/>
                                    </a:rPr>
                                    <m:t>𝑁</m:t>
                                  </m:r>
                                </m:e>
                                <m:sup>
                                  <m:r>
                                    <a:rPr lang="en-GB" i="1">
                                      <a:latin typeface="Cambria Math" panose="02040503050406030204" pitchFamily="18" charset="0"/>
                                    </a:rPr>
                                    <m:t>𝑤</m:t>
                                  </m:r>
                                </m:sup>
                              </m:sSup>
                              <m:r>
                                <a:rPr lang="en-GB" i="0">
                                  <a:latin typeface="Cambria Math" panose="02040503050406030204" pitchFamily="18" charset="0"/>
                                </a:rPr>
                                <m:t>−</m:t>
                              </m:r>
                              <m:r>
                                <a:rPr lang="en-GB" i="1">
                                  <a:latin typeface="Cambria Math" panose="02040503050406030204" pitchFamily="18" charset="0"/>
                                </a:rPr>
                                <m:t>𝑛</m:t>
                              </m:r>
                            </m:e>
                          </m:d>
                        </m:den>
                      </m:f>
                      <m:nary>
                        <m:naryPr>
                          <m:chr m:val="∑"/>
                          <m:limLoc m:val="undOvr"/>
                          <m:ctrlPr>
                            <a:rPr lang="en-GB" i="1">
                              <a:latin typeface="Cambria Math" panose="02040503050406030204" pitchFamily="18" charset="0"/>
                            </a:rPr>
                          </m:ctrlPr>
                        </m:naryPr>
                        <m:sub>
                          <m:r>
                            <a:rPr lang="en-GB" i="1">
                              <a:latin typeface="Cambria Math" panose="02040503050406030204" pitchFamily="18" charset="0"/>
                            </a:rPr>
                            <m:t>𝑤</m:t>
                          </m:r>
                          <m:r>
                            <a:rPr lang="en-GB" i="0">
                              <a:latin typeface="Cambria Math" panose="02040503050406030204" pitchFamily="18" charset="0"/>
                            </a:rPr>
                            <m:t>=</m:t>
                          </m:r>
                          <m:r>
                            <a:rPr lang="en-GB" i="1">
                              <a:latin typeface="Cambria Math" panose="02040503050406030204" pitchFamily="18" charset="0"/>
                            </a:rPr>
                            <m:t>𝑛</m:t>
                          </m:r>
                          <m:r>
                            <a:rPr lang="en-GB" i="0">
                              <a:latin typeface="Cambria Math" panose="02040503050406030204" pitchFamily="18" charset="0"/>
                            </a:rPr>
                            <m:t>+1</m:t>
                          </m:r>
                        </m:sub>
                        <m:sup>
                          <m:sSup>
                            <m:sSupPr>
                              <m:ctrlPr>
                                <a:rPr lang="en-GB" i="1">
                                  <a:solidFill>
                                    <a:srgbClr val="836967"/>
                                  </a:solidFill>
                                  <a:latin typeface="Cambria Math" panose="02040503050406030204" pitchFamily="18" charset="0"/>
                                </a:rPr>
                              </m:ctrlPr>
                            </m:sSupPr>
                            <m:e>
                              <m:r>
                                <a:rPr lang="en-GB" i="1">
                                  <a:latin typeface="Cambria Math" panose="02040503050406030204" pitchFamily="18" charset="0"/>
                                </a:rPr>
                                <m:t>𝑁</m:t>
                              </m:r>
                            </m:e>
                            <m:sup>
                              <m:r>
                                <a:rPr lang="en-GB" i="1">
                                  <a:latin typeface="Cambria Math" panose="02040503050406030204" pitchFamily="18" charset="0"/>
                                </a:rPr>
                                <m:t>𝑤</m:t>
                              </m:r>
                            </m:sup>
                          </m:sSup>
                        </m:sup>
                        <m:e>
                          <m:f>
                            <m:fPr>
                              <m:ctrlPr>
                                <a:rPr lang="en-GB" i="1">
                                  <a:solidFill>
                                    <a:srgbClr val="836967"/>
                                  </a:solidFill>
                                  <a:latin typeface="Cambria Math" panose="02040503050406030204" pitchFamily="18" charset="0"/>
                                </a:rPr>
                              </m:ctrlPr>
                            </m:fPr>
                            <m:num>
                              <m:nary>
                                <m:naryPr>
                                  <m:chr m:val="∑"/>
                                  <m:limLoc m:val="undOvr"/>
                                  <m:ctrlPr>
                                    <a:rPr lang="en-GB" i="1">
                                      <a:latin typeface="Cambria Math" panose="02040503050406030204" pitchFamily="18" charset="0"/>
                                    </a:rPr>
                                  </m:ctrlPr>
                                </m:naryPr>
                                <m:sub>
                                  <m:r>
                                    <a:rPr lang="en-GB" i="1">
                                      <a:latin typeface="Cambria Math" panose="02040503050406030204" pitchFamily="18" charset="0"/>
                                    </a:rPr>
                                    <m:t>𝑖</m:t>
                                  </m:r>
                                  <m:r>
                                    <a:rPr lang="en-GB" i="0">
                                      <a:latin typeface="Cambria Math" panose="02040503050406030204" pitchFamily="18" charset="0"/>
                                    </a:rPr>
                                    <m:t>=1</m:t>
                                  </m:r>
                                </m:sub>
                                <m:sup>
                                  <m:sSubSup>
                                    <m:sSubSupPr>
                                      <m:ctrlPr>
                                        <a:rPr lang="en-GB" i="1">
                                          <a:solidFill>
                                            <a:srgbClr val="836967"/>
                                          </a:solidFill>
                                          <a:latin typeface="Cambria Math" panose="02040503050406030204" pitchFamily="18" charset="0"/>
                                        </a:rPr>
                                      </m:ctrlPr>
                                    </m:sSubSupPr>
                                    <m:e>
                                      <m:r>
                                        <a:rPr lang="en-GB" i="1">
                                          <a:latin typeface="Cambria Math" panose="02040503050406030204" pitchFamily="18" charset="0"/>
                                        </a:rPr>
                                        <m:t>𝐶</m:t>
                                      </m:r>
                                    </m:e>
                                    <m:sub>
                                      <m:r>
                                        <a:rPr lang="en-GB" i="1">
                                          <a:latin typeface="Cambria Math" panose="02040503050406030204" pitchFamily="18" charset="0"/>
                                        </a:rPr>
                                        <m:t>𝑤</m:t>
                                      </m:r>
                                      <m:r>
                                        <a:rPr lang="en-GB" i="0">
                                          <a:latin typeface="Cambria Math" panose="02040503050406030204" pitchFamily="18" charset="0"/>
                                        </a:rPr>
                                        <m:t>−</m:t>
                                      </m:r>
                                      <m:r>
                                        <a:rPr lang="en-GB" i="1">
                                          <a:latin typeface="Cambria Math" panose="02040503050406030204" pitchFamily="18" charset="0"/>
                                        </a:rPr>
                                        <m:t>𝑛</m:t>
                                      </m:r>
                                      <m:r>
                                        <a:rPr lang="en-GB" i="0">
                                          <a:latin typeface="Cambria Math" panose="02040503050406030204" pitchFamily="18" charset="0"/>
                                        </a:rPr>
                                        <m:t>→</m:t>
                                      </m:r>
                                      <m:r>
                                        <a:rPr lang="en-GB" i="1">
                                          <a:latin typeface="Cambria Math" panose="02040503050406030204" pitchFamily="18" charset="0"/>
                                        </a:rPr>
                                        <m:t>𝑤</m:t>
                                      </m:r>
                                      <m:r>
                                        <a:rPr lang="en-GB" i="0">
                                          <a:latin typeface="Cambria Math" panose="02040503050406030204" pitchFamily="18" charset="0"/>
                                        </a:rPr>
                                        <m:t>−1</m:t>
                                      </m:r>
                                    </m:sub>
                                    <m:sup>
                                      <m:r>
                                        <a:rPr lang="en-GB" i="1">
                                          <a:latin typeface="Cambria Math" panose="02040503050406030204" pitchFamily="18" charset="0"/>
                                        </a:rPr>
                                        <m:t>𝑔</m:t>
                                      </m:r>
                                      <m:r>
                                        <a:rPr lang="en-GB" i="0">
                                          <a:latin typeface="Cambria Math" panose="02040503050406030204" pitchFamily="18" charset="0"/>
                                        </a:rPr>
                                        <m:t>1</m:t>
                                      </m:r>
                                    </m:sup>
                                  </m:sSubSup>
                                </m:sup>
                                <m:e>
                                  <m:nary>
                                    <m:naryPr>
                                      <m:chr m:val="∑"/>
                                      <m:limLoc m:val="undOvr"/>
                                      <m:ctrlPr>
                                        <a:rPr lang="en-GB" i="1">
                                          <a:latin typeface="Cambria Math" panose="02040503050406030204" pitchFamily="18" charset="0"/>
                                        </a:rPr>
                                      </m:ctrlPr>
                                    </m:naryPr>
                                    <m:sub>
                                      <m:r>
                                        <a:rPr lang="en-GB" i="1">
                                          <a:latin typeface="Cambria Math" panose="02040503050406030204" pitchFamily="18" charset="0"/>
                                        </a:rPr>
                                        <m:t>𝑗</m:t>
                                      </m:r>
                                      <m:r>
                                        <a:rPr lang="en-GB" i="0">
                                          <a:latin typeface="Cambria Math" panose="02040503050406030204" pitchFamily="18" charset="0"/>
                                        </a:rPr>
                                        <m:t>=1</m:t>
                                      </m:r>
                                    </m:sub>
                                    <m:sup>
                                      <m:sSubSup>
                                        <m:sSubSupPr>
                                          <m:ctrlPr>
                                            <a:rPr lang="en-GB" i="1">
                                              <a:solidFill>
                                                <a:srgbClr val="836967"/>
                                              </a:solidFill>
                                              <a:latin typeface="Cambria Math" panose="02040503050406030204" pitchFamily="18" charset="0"/>
                                            </a:rPr>
                                          </m:ctrlPr>
                                        </m:sSubSupPr>
                                        <m:e>
                                          <m:r>
                                            <a:rPr lang="en-GB" i="1">
                                              <a:latin typeface="Cambria Math" panose="02040503050406030204" pitchFamily="18" charset="0"/>
                                            </a:rPr>
                                            <m:t>𝑆</m:t>
                                          </m:r>
                                        </m:e>
                                        <m:sub>
                                          <m:r>
                                            <a:rPr lang="en-GB" i="1">
                                              <a:latin typeface="Cambria Math" panose="02040503050406030204" pitchFamily="18" charset="0"/>
                                            </a:rPr>
                                            <m:t>𝑤</m:t>
                                          </m:r>
                                          <m:r>
                                            <a:rPr lang="en-GB" i="0">
                                              <a:latin typeface="Cambria Math" panose="02040503050406030204" pitchFamily="18" charset="0"/>
                                            </a:rPr>
                                            <m:t>−</m:t>
                                          </m:r>
                                          <m:r>
                                            <a:rPr lang="en-GB" i="1">
                                              <a:latin typeface="Cambria Math" panose="02040503050406030204" pitchFamily="18" charset="0"/>
                                            </a:rPr>
                                            <m:t>𝑛</m:t>
                                          </m:r>
                                          <m:r>
                                            <a:rPr lang="en-GB" i="0">
                                              <a:latin typeface="Cambria Math" panose="02040503050406030204" pitchFamily="18" charset="0"/>
                                            </a:rPr>
                                            <m:t>→</m:t>
                                          </m:r>
                                          <m:r>
                                            <a:rPr lang="en-GB" i="1">
                                              <a:latin typeface="Cambria Math" panose="02040503050406030204" pitchFamily="18" charset="0"/>
                                            </a:rPr>
                                            <m:t>𝑤</m:t>
                                          </m:r>
                                          <m:r>
                                            <a:rPr lang="en-GB" i="0">
                                              <a:latin typeface="Cambria Math" panose="02040503050406030204" pitchFamily="18" charset="0"/>
                                            </a:rPr>
                                            <m:t>−1</m:t>
                                          </m:r>
                                        </m:sub>
                                        <m:sup>
                                          <m:r>
                                            <a:rPr lang="en-GB" i="1">
                                              <a:latin typeface="Cambria Math" panose="02040503050406030204" pitchFamily="18" charset="0"/>
                                            </a:rPr>
                                            <m:t>𝑔</m:t>
                                          </m:r>
                                          <m:r>
                                            <a:rPr lang="en-GB" i="0">
                                              <a:latin typeface="Cambria Math" panose="02040503050406030204" pitchFamily="18" charset="0"/>
                                            </a:rPr>
                                            <m:t>2</m:t>
                                          </m:r>
                                        </m:sup>
                                      </m:sSubSup>
                                    </m:sup>
                                    <m:e>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𝑖</m:t>
                                          </m:r>
                                          <m:r>
                                            <a:rPr lang="en-GB" i="0">
                                              <a:latin typeface="Cambria Math" panose="02040503050406030204" pitchFamily="18" charset="0"/>
                                            </a:rPr>
                                            <m:t>,</m:t>
                                          </m:r>
                                          <m:r>
                                            <a:rPr lang="en-GB" i="1">
                                              <a:latin typeface="Cambria Math" panose="02040503050406030204" pitchFamily="18" charset="0"/>
                                            </a:rPr>
                                            <m:t>𝑗</m:t>
                                          </m:r>
                                          <m:r>
                                            <a:rPr lang="en-GB" i="0">
                                              <a:latin typeface="Cambria Math" panose="02040503050406030204" pitchFamily="18" charset="0"/>
                                            </a:rPr>
                                            <m:t>,</m:t>
                                          </m:r>
                                          <m:r>
                                            <a:rPr lang="en-GB" i="1">
                                              <a:latin typeface="Cambria Math" panose="02040503050406030204" pitchFamily="18" charset="0"/>
                                            </a:rPr>
                                            <m:t>𝑤</m:t>
                                          </m:r>
                                          <m:r>
                                            <a:rPr lang="en-GB" i="0">
                                              <a:latin typeface="Cambria Math" panose="02040503050406030204" pitchFamily="18" charset="0"/>
                                            </a:rPr>
                                            <m:t>−</m:t>
                                          </m:r>
                                          <m:r>
                                            <a:rPr lang="en-GB" i="1">
                                              <a:latin typeface="Cambria Math" panose="02040503050406030204" pitchFamily="18" charset="0"/>
                                            </a:rPr>
                                            <m:t>𝑛</m:t>
                                          </m:r>
                                          <m:r>
                                            <a:rPr lang="en-GB" i="0">
                                              <a:latin typeface="Cambria Math" panose="02040503050406030204" pitchFamily="18" charset="0"/>
                                            </a:rPr>
                                            <m:t>→</m:t>
                                          </m:r>
                                          <m:r>
                                            <a:rPr lang="en-GB" i="1">
                                              <a:latin typeface="Cambria Math" panose="02040503050406030204" pitchFamily="18" charset="0"/>
                                            </a:rPr>
                                            <m:t>𝑤</m:t>
                                          </m:r>
                                          <m:r>
                                            <a:rPr lang="en-GB" i="0">
                                              <a:latin typeface="Cambria Math" panose="02040503050406030204" pitchFamily="18" charset="0"/>
                                            </a:rPr>
                                            <m:t>−1</m:t>
                                          </m:r>
                                        </m:sub>
                                      </m:sSub>
                                      <m:r>
                                        <a:rPr lang="en-GB" i="0">
                                          <a:latin typeface="Cambria Math" panose="02040503050406030204" pitchFamily="18" charset="0"/>
                                        </a:rPr>
                                        <m:t> × </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𝑤</m:t>
                                          </m:r>
                                          <m:r>
                                            <a:rPr lang="en-GB" i="0">
                                              <a:latin typeface="Cambria Math" panose="02040503050406030204" pitchFamily="18" charset="0"/>
                                            </a:rPr>
                                            <m:t>,</m:t>
                                          </m:r>
                                          <m:r>
                                            <a:rPr lang="en-GB" i="1">
                                              <a:latin typeface="Cambria Math" panose="02040503050406030204" pitchFamily="18" charset="0"/>
                                            </a:rPr>
                                            <m:t>𝑗</m:t>
                                          </m:r>
                                        </m:sub>
                                      </m:sSub>
                                    </m:e>
                                  </m:nary>
                                </m:e>
                              </m:nary>
                            </m:num>
                            <m:den>
                              <m:nary>
                                <m:naryPr>
                                  <m:chr m:val="∑"/>
                                  <m:limLoc m:val="undOvr"/>
                                  <m:ctrlPr>
                                    <a:rPr lang="en-GB" i="1">
                                      <a:latin typeface="Cambria Math" panose="02040503050406030204" pitchFamily="18" charset="0"/>
                                    </a:rPr>
                                  </m:ctrlPr>
                                </m:naryPr>
                                <m:sub>
                                  <m:r>
                                    <a:rPr lang="en-GB" i="1">
                                      <a:latin typeface="Cambria Math" panose="02040503050406030204" pitchFamily="18" charset="0"/>
                                    </a:rPr>
                                    <m:t>𝑙</m:t>
                                  </m:r>
                                  <m:r>
                                    <a:rPr lang="en-GB" i="0">
                                      <a:latin typeface="Cambria Math" panose="02040503050406030204" pitchFamily="18" charset="0"/>
                                    </a:rPr>
                                    <m:t>=</m:t>
                                  </m:r>
                                  <m:r>
                                    <a:rPr lang="en-GB" i="1">
                                      <a:latin typeface="Cambria Math" panose="02040503050406030204" pitchFamily="18" charset="0"/>
                                    </a:rPr>
                                    <m:t>𝑤</m:t>
                                  </m:r>
                                  <m:r>
                                    <a:rPr lang="en-GB" i="0">
                                      <a:latin typeface="Cambria Math" panose="02040503050406030204" pitchFamily="18" charset="0"/>
                                    </a:rPr>
                                    <m:t>−</m:t>
                                  </m:r>
                                  <m:r>
                                    <a:rPr lang="en-GB" i="1">
                                      <a:latin typeface="Cambria Math" panose="02040503050406030204" pitchFamily="18" charset="0"/>
                                    </a:rPr>
                                    <m:t>𝑛</m:t>
                                  </m:r>
                                </m:sub>
                                <m:sup>
                                  <m:r>
                                    <a:rPr lang="en-GB" i="1">
                                      <a:latin typeface="Cambria Math" panose="02040503050406030204" pitchFamily="18" charset="0"/>
                                    </a:rPr>
                                    <m:t>𝑤</m:t>
                                  </m:r>
                                  <m:r>
                                    <a:rPr lang="en-GB" i="0">
                                      <a:latin typeface="Cambria Math" panose="02040503050406030204" pitchFamily="18" charset="0"/>
                                    </a:rPr>
                                    <m:t>−1</m:t>
                                  </m:r>
                                </m:sup>
                                <m:e>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𝐷</m:t>
                                      </m:r>
                                    </m:e>
                                    <m:sub>
                                      <m:sSup>
                                        <m:sSupPr>
                                          <m:ctrlPr>
                                            <a:rPr lang="en-GB" i="1">
                                              <a:solidFill>
                                                <a:srgbClr val="836967"/>
                                              </a:solidFill>
                                              <a:latin typeface="Cambria Math" panose="02040503050406030204" pitchFamily="18" charset="0"/>
                                            </a:rPr>
                                          </m:ctrlPr>
                                        </m:sSupPr>
                                        <m:e>
                                          <m:r>
                                            <a:rPr lang="en-GB" i="1">
                                              <a:latin typeface="Cambria Math" panose="02040503050406030204" pitchFamily="18" charset="0"/>
                                            </a:rPr>
                                            <m:t>𝐶</m:t>
                                          </m:r>
                                        </m:e>
                                        <m:sup>
                                          <m:r>
                                            <a:rPr lang="en-GB" i="1">
                                              <a:latin typeface="Cambria Math" panose="02040503050406030204" pitchFamily="18" charset="0"/>
                                            </a:rPr>
                                            <m:t>𝑔</m:t>
                                          </m:r>
                                          <m:r>
                                            <a:rPr lang="en-GB" i="0">
                                              <a:latin typeface="Cambria Math" panose="02040503050406030204" pitchFamily="18" charset="0"/>
                                            </a:rPr>
                                            <m:t>1</m:t>
                                          </m:r>
                                        </m:sup>
                                      </m:sSup>
                                      <m:r>
                                        <a:rPr lang="en-GB" i="0">
                                          <a:latin typeface="Cambria Math" panose="02040503050406030204" pitchFamily="18" charset="0"/>
                                        </a:rPr>
                                        <m:t>→</m:t>
                                      </m:r>
                                      <m:sSup>
                                        <m:sSupPr>
                                          <m:ctrlPr>
                                            <a:rPr lang="en-GB" i="1">
                                              <a:solidFill>
                                                <a:srgbClr val="836967"/>
                                              </a:solidFill>
                                              <a:latin typeface="Cambria Math" panose="02040503050406030204" pitchFamily="18" charset="0"/>
                                            </a:rPr>
                                          </m:ctrlPr>
                                        </m:sSupPr>
                                        <m:e>
                                          <m:r>
                                            <a:rPr lang="en-GB" i="1">
                                              <a:latin typeface="Cambria Math" panose="02040503050406030204" pitchFamily="18" charset="0"/>
                                            </a:rPr>
                                            <m:t>𝑆</m:t>
                                          </m:r>
                                        </m:e>
                                        <m:sup>
                                          <m:r>
                                            <a:rPr lang="en-GB" i="1">
                                              <a:latin typeface="Cambria Math" panose="02040503050406030204" pitchFamily="18" charset="0"/>
                                            </a:rPr>
                                            <m:t>𝑔</m:t>
                                          </m:r>
                                          <m:r>
                                            <a:rPr lang="en-GB" i="0">
                                              <a:latin typeface="Cambria Math" panose="02040503050406030204" pitchFamily="18" charset="0"/>
                                            </a:rPr>
                                            <m:t>2</m:t>
                                          </m:r>
                                        </m:sup>
                                      </m:sSup>
                                      <m:r>
                                        <a:rPr lang="en-GB" i="0">
                                          <a:latin typeface="Cambria Math" panose="02040503050406030204" pitchFamily="18" charset="0"/>
                                        </a:rPr>
                                        <m:t>, </m:t>
                                      </m:r>
                                      <m:r>
                                        <a:rPr lang="en-GB" i="1">
                                          <a:latin typeface="Cambria Math" panose="02040503050406030204" pitchFamily="18" charset="0"/>
                                        </a:rPr>
                                        <m:t>𝑙</m:t>
                                      </m:r>
                                    </m:sub>
                                  </m:sSub>
                                </m:e>
                              </m:nary>
                            </m:den>
                          </m:f>
                        </m:e>
                      </m:nary>
                    </m:oMath>
                  </m:oMathPara>
                </a14:m>
                <a:endParaRPr lang="en-GB" dirty="0"/>
              </a:p>
            </p:txBody>
          </p:sp>
        </mc:Choice>
        <mc:Fallback>
          <p:sp>
            <p:nvSpPr>
              <p:cNvPr id="6" name="TextBox 3">
                <a:extLst>
                  <a:ext uri="{FF2B5EF4-FFF2-40B4-BE49-F238E27FC236}">
                    <a16:creationId xmlns:a16="http://schemas.microsoft.com/office/drawing/2014/main" id="{DCDE597B-3F65-F097-515F-D913749F26E3}"/>
                  </a:ext>
                </a:extLst>
              </p:cNvPr>
              <p:cNvSpPr txBox="1">
                <a:spLocks noRot="1" noChangeAspect="1" noMove="1" noResize="1" noEditPoints="1" noAdjustHandles="1" noChangeArrowheads="1" noChangeShapeType="1" noTextEdit="1"/>
              </p:cNvSpPr>
              <p:nvPr/>
            </p:nvSpPr>
            <p:spPr>
              <a:xfrm>
                <a:off x="2598261" y="3071669"/>
                <a:ext cx="6813839" cy="961289"/>
              </a:xfrm>
              <a:prstGeom prst="rect">
                <a:avLst/>
              </a:prstGeom>
              <a:blipFill>
                <a:blip r:embed="rId2"/>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583087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0C4F05-822A-8F5A-3FE3-BD6AA999EDB4}"/>
              </a:ext>
            </a:extLst>
          </p:cNvPr>
          <p:cNvSpPr>
            <a:spLocks noGrp="1"/>
          </p:cNvSpPr>
          <p:nvPr>
            <p:ph type="title"/>
          </p:nvPr>
        </p:nvSpPr>
        <p:spPr/>
        <p:txBody>
          <a:bodyPr/>
          <a:lstStyle/>
          <a:p>
            <a:r>
              <a:rPr lang="fr-FR" dirty="0"/>
              <a:t>Model validation</a:t>
            </a:r>
          </a:p>
        </p:txBody>
      </p:sp>
      <p:sp>
        <p:nvSpPr>
          <p:cNvPr id="3" name="Espace réservé du contenu 2">
            <a:extLst>
              <a:ext uri="{FF2B5EF4-FFF2-40B4-BE49-F238E27FC236}">
                <a16:creationId xmlns:a16="http://schemas.microsoft.com/office/drawing/2014/main" id="{9D65CFEE-B345-4F91-EE30-84E5FC9A10F2}"/>
              </a:ext>
            </a:extLst>
          </p:cNvPr>
          <p:cNvSpPr>
            <a:spLocks noGrp="1"/>
          </p:cNvSpPr>
          <p:nvPr>
            <p:ph idx="1"/>
          </p:nvPr>
        </p:nvSpPr>
        <p:spPr/>
        <p:txBody>
          <a:bodyPr/>
          <a:lstStyle/>
          <a:p>
            <a:r>
              <a:rPr lang="fr-FR" dirty="0"/>
              <a:t>Model simulations </a:t>
            </a:r>
            <a:r>
              <a:rPr lang="fr-FR" dirty="0" err="1"/>
              <a:t>allow</a:t>
            </a:r>
            <a:r>
              <a:rPr lang="fr-FR" dirty="0"/>
              <a:t> to </a:t>
            </a:r>
            <a:r>
              <a:rPr lang="fr-FR" dirty="0" err="1"/>
              <a:t>reproduce</a:t>
            </a:r>
            <a:r>
              <a:rPr lang="fr-FR" dirty="0"/>
              <a:t> the </a:t>
            </a:r>
            <a:r>
              <a:rPr lang="fr-FR" dirty="0" err="1"/>
              <a:t>observed</a:t>
            </a:r>
            <a:r>
              <a:rPr lang="fr-FR" dirty="0"/>
              <a:t> MRSA colonisation incidence data, in the absence of interventions:</a:t>
            </a:r>
          </a:p>
          <a:p>
            <a:endParaRPr lang="fr-FR" dirty="0"/>
          </a:p>
        </p:txBody>
      </p:sp>
      <p:sp>
        <p:nvSpPr>
          <p:cNvPr id="4" name="Espace réservé du numéro de diapositive 3">
            <a:extLst>
              <a:ext uri="{FF2B5EF4-FFF2-40B4-BE49-F238E27FC236}">
                <a16:creationId xmlns:a16="http://schemas.microsoft.com/office/drawing/2014/main" id="{61C473AC-49C6-FB12-7AB5-B8138868D24C}"/>
              </a:ext>
            </a:extLst>
          </p:cNvPr>
          <p:cNvSpPr>
            <a:spLocks noGrp="1"/>
          </p:cNvSpPr>
          <p:nvPr>
            <p:ph type="sldNum" sz="quarter" idx="12"/>
          </p:nvPr>
        </p:nvSpPr>
        <p:spPr/>
        <p:txBody>
          <a:bodyPr/>
          <a:lstStyle/>
          <a:p>
            <a:fld id="{FB626980-133D-4664-9198-24C5F0CFB0A2}" type="slidenum">
              <a:rPr lang="fr-FR" smtClean="0"/>
              <a:t>11</a:t>
            </a:fld>
            <a:endParaRPr lang="fr-FR"/>
          </a:p>
        </p:txBody>
      </p:sp>
      <p:pic>
        <p:nvPicPr>
          <p:cNvPr id="5" name="Picture 1">
            <a:extLst>
              <a:ext uri="{FF2B5EF4-FFF2-40B4-BE49-F238E27FC236}">
                <a16:creationId xmlns:a16="http://schemas.microsoft.com/office/drawing/2014/main" id="{E385919C-EAB0-9B9C-9995-47C2B26B6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2522414" y="2517170"/>
            <a:ext cx="7147172" cy="3573586"/>
          </a:xfrm>
          <a:prstGeom prst="rect">
            <a:avLst/>
          </a:prstGeom>
          <a:noFill/>
          <a:ln>
            <a:noFill/>
          </a:ln>
        </p:spPr>
      </p:pic>
    </p:spTree>
    <p:extLst>
      <p:ext uri="{BB962C8B-B14F-4D97-AF65-F5344CB8AC3E}">
        <p14:creationId xmlns:p14="http://schemas.microsoft.com/office/powerpoint/2010/main" val="124596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Exploration of control </a:t>
            </a:r>
            <a:r>
              <a:rPr lang="fr-FR" dirty="0" err="1"/>
              <a:t>strategies</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p:txBody>
          <a:bodyPr/>
          <a:lstStyle/>
          <a:p>
            <a:pPr marL="0" indent="0">
              <a:buNone/>
            </a:pPr>
            <a:r>
              <a:rPr lang="fr-FR" sz="2400" dirty="0" err="1"/>
              <a:t>Three</a:t>
            </a:r>
            <a:r>
              <a:rPr lang="fr-FR" sz="2400" dirty="0"/>
              <a:t> control </a:t>
            </a:r>
            <a:r>
              <a:rPr lang="fr-FR" sz="2400" dirty="0" err="1"/>
              <a:t>strategies</a:t>
            </a:r>
            <a:r>
              <a:rPr lang="fr-FR" sz="2400" dirty="0"/>
              <a:t> </a:t>
            </a:r>
            <a:r>
              <a:rPr lang="fr-FR" sz="2400" dirty="0" err="1"/>
              <a:t>simulated</a:t>
            </a:r>
            <a:r>
              <a:rPr lang="fr-FR" sz="2400" dirty="0"/>
              <a:t>:</a:t>
            </a:r>
            <a:endParaRPr lang="en-US" sz="2400" dirty="0"/>
          </a:p>
          <a:p>
            <a:pPr marL="342900" indent="-342900">
              <a:buFont typeface="Arial" panose="020B0604020202020204" pitchFamily="34" charset="0"/>
              <a:buChar char="•"/>
            </a:pPr>
            <a:r>
              <a:rPr lang="en-US" sz="2400" dirty="0"/>
              <a:t>Staff reallocation/</a:t>
            </a:r>
            <a:r>
              <a:rPr lang="en-US" sz="2400" dirty="0" err="1"/>
              <a:t>cohorting</a:t>
            </a:r>
            <a:endParaRPr lang="en-US" sz="2400" dirty="0"/>
          </a:p>
          <a:p>
            <a:pPr marL="342900" indent="-342900">
              <a:buFont typeface="Arial" panose="020B0604020202020204" pitchFamily="34" charset="0"/>
              <a:buChar char="•"/>
            </a:pPr>
            <a:r>
              <a:rPr lang="en-US" sz="2400" dirty="0"/>
              <a:t>Reinforced contact precautions</a:t>
            </a:r>
          </a:p>
          <a:p>
            <a:pPr marL="342900" indent="-342900">
              <a:buFont typeface="Arial" panose="020B0604020202020204" pitchFamily="34" charset="0"/>
              <a:buChar char="•"/>
            </a:pPr>
            <a:r>
              <a:rPr lang="en-US" sz="2400" dirty="0"/>
              <a:t>Vaccination (hypothetical) </a:t>
            </a:r>
            <a:endParaRPr lang="fr-FR" sz="2400" dirty="0"/>
          </a:p>
          <a:p>
            <a:r>
              <a:rPr lang="fr-FR" sz="2400" b="1" dirty="0">
                <a:solidFill>
                  <a:schemeClr val="accent1"/>
                </a:solidFill>
                <a:sym typeface="Symbol" panose="05050102010706020507" pitchFamily="18" charset="2"/>
              </a:rPr>
              <a:t></a:t>
            </a:r>
            <a:r>
              <a:rPr lang="fr-FR" sz="2400" dirty="0">
                <a:sym typeface="Symbol" panose="05050102010706020507" pitchFamily="18" charset="2"/>
              </a:rPr>
              <a:t> </a:t>
            </a:r>
            <a:r>
              <a:rPr lang="fr-FR" sz="2400" dirty="0"/>
              <a:t>For </a:t>
            </a:r>
            <a:r>
              <a:rPr lang="fr-FR" sz="2400" dirty="0" err="1"/>
              <a:t>each</a:t>
            </a:r>
            <a:r>
              <a:rPr lang="fr-FR" sz="2400" dirty="0"/>
              <a:t> control </a:t>
            </a:r>
            <a:r>
              <a:rPr lang="fr-FR" sz="2400" dirty="0" err="1"/>
              <a:t>strategy</a:t>
            </a:r>
            <a:r>
              <a:rPr lang="fr-FR" sz="2400" dirty="0"/>
              <a:t>:</a:t>
            </a:r>
          </a:p>
          <a:p>
            <a:r>
              <a:rPr lang="en-US" sz="2400" b="1" dirty="0"/>
              <a:t>Effectiveness</a:t>
            </a:r>
            <a:r>
              <a:rPr lang="en-US" sz="2400" dirty="0"/>
              <a:t> of control measures = </a:t>
            </a:r>
            <a:r>
              <a:rPr lang="en-US" sz="2400" b="1" dirty="0"/>
              <a:t>relative reduction </a:t>
            </a:r>
            <a:r>
              <a:rPr lang="en-US" sz="2400" dirty="0"/>
              <a:t>in cumulative </a:t>
            </a:r>
            <a:r>
              <a:rPr lang="en-US" sz="2400" dirty="0" err="1"/>
              <a:t>colonisation</a:t>
            </a:r>
            <a:r>
              <a:rPr lang="en-US" sz="2400" dirty="0"/>
              <a:t> incidence over the period</a:t>
            </a:r>
          </a:p>
          <a:p>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12</a:t>
            </a:fld>
            <a:endParaRPr lang="fr-FR"/>
          </a:p>
        </p:txBody>
      </p:sp>
      <p:pic>
        <p:nvPicPr>
          <p:cNvPr id="6" name="Image 5">
            <a:extLst>
              <a:ext uri="{FF2B5EF4-FFF2-40B4-BE49-F238E27FC236}">
                <a16:creationId xmlns:a16="http://schemas.microsoft.com/office/drawing/2014/main" id="{EFC77A4D-29C4-742A-B07F-1B7BA228D2D9}"/>
              </a:ext>
            </a:extLst>
          </p:cNvPr>
          <p:cNvPicPr>
            <a:picLocks noChangeAspect="1"/>
          </p:cNvPicPr>
          <p:nvPr/>
        </p:nvPicPr>
        <p:blipFill>
          <a:blip r:embed="rId2"/>
          <a:stretch>
            <a:fillRect/>
          </a:stretch>
        </p:blipFill>
        <p:spPr>
          <a:xfrm>
            <a:off x="6387455" y="2123611"/>
            <a:ext cx="5188753" cy="1813389"/>
          </a:xfrm>
          <a:prstGeom prst="rect">
            <a:avLst/>
          </a:prstGeom>
          <a:ln>
            <a:solidFill>
              <a:schemeClr val="tx1"/>
            </a:solidFill>
          </a:ln>
        </p:spPr>
      </p:pic>
    </p:spTree>
    <p:extLst>
      <p:ext uri="{BB962C8B-B14F-4D97-AF65-F5344CB8AC3E}">
        <p14:creationId xmlns:p14="http://schemas.microsoft.com/office/powerpoint/2010/main" val="68345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First intervention: staff </a:t>
            </a:r>
            <a:r>
              <a:rPr lang="fr-FR" dirty="0" err="1"/>
              <a:t>reallocation</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dirty="0"/>
              <a:t>Random allocation of fewer patients to each staff member (maintaining patient care needs)</a:t>
            </a:r>
          </a:p>
          <a:p>
            <a:pPr marL="342900" indent="-342900">
              <a:buFont typeface="Arial" panose="020B0604020202020204" pitchFamily="34" charset="0"/>
              <a:buChar char="•"/>
            </a:pPr>
            <a:r>
              <a:rPr lang="en-US" sz="2400" dirty="0"/>
              <a:t>Reduction of contacts between unique patients and staff</a:t>
            </a:r>
          </a:p>
          <a:p>
            <a:pPr marL="342900" indent="-342900">
              <a:buFont typeface="Arial" panose="020B0604020202020204" pitchFamily="34" charset="0"/>
              <a:buChar char="•"/>
            </a:pPr>
            <a:r>
              <a:rPr lang="en-US" sz="2400" dirty="0"/>
              <a:t>63 scenarios for different targeted staff categories</a:t>
            </a:r>
          </a:p>
          <a:p>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13</a:t>
            </a:fld>
            <a:endParaRPr lang="fr-FR"/>
          </a:p>
        </p:txBody>
      </p:sp>
      <p:pic>
        <p:nvPicPr>
          <p:cNvPr id="5" name="Picture 62">
            <a:extLst>
              <a:ext uri="{FF2B5EF4-FFF2-40B4-BE49-F238E27FC236}">
                <a16:creationId xmlns:a16="http://schemas.microsoft.com/office/drawing/2014/main" id="{34539D69-0A8D-78C7-98F1-CF8B3FFB0D8B}"/>
              </a:ext>
            </a:extLst>
          </p:cNvPr>
          <p:cNvPicPr>
            <a:picLocks noChangeAspect="1"/>
          </p:cNvPicPr>
          <p:nvPr/>
        </p:nvPicPr>
        <p:blipFill>
          <a:blip r:embed="rId2"/>
          <a:stretch>
            <a:fillRect/>
          </a:stretch>
        </p:blipFill>
        <p:spPr>
          <a:xfrm>
            <a:off x="3719638" y="3895337"/>
            <a:ext cx="4767303" cy="1891436"/>
          </a:xfrm>
          <a:prstGeom prst="rect">
            <a:avLst/>
          </a:prstGeom>
        </p:spPr>
      </p:pic>
      <p:sp>
        <p:nvSpPr>
          <p:cNvPr id="6" name="Rectangle: Rounded Corners 157">
            <a:extLst>
              <a:ext uri="{FF2B5EF4-FFF2-40B4-BE49-F238E27FC236}">
                <a16:creationId xmlns:a16="http://schemas.microsoft.com/office/drawing/2014/main" id="{86113D44-83CD-9AF6-F40E-7349B75D0137}"/>
              </a:ext>
            </a:extLst>
          </p:cNvPr>
          <p:cNvSpPr/>
          <p:nvPr/>
        </p:nvSpPr>
        <p:spPr bwMode="auto">
          <a:xfrm>
            <a:off x="3730366" y="3950682"/>
            <a:ext cx="4745844" cy="1796173"/>
          </a:xfrm>
          <a:prstGeom prst="roundRect">
            <a:avLst/>
          </a:prstGeom>
          <a:solidFill>
            <a:schemeClr val="bg1">
              <a:lumMod val="95000"/>
            </a:schemeClr>
          </a:solidFill>
          <a:ln w="38100" cap="sq">
            <a:solidFill>
              <a:srgbClr val="969696"/>
            </a:solidFill>
            <a:round/>
            <a:headEnd/>
            <a:tailEnd/>
          </a:ln>
        </p:spPr>
        <p:txBody>
          <a:bodyPr rtlCol="0" anchor="ctr"/>
          <a:lstStyle/>
          <a:p>
            <a:pPr algn="ctr"/>
            <a:endParaRPr lang="en-GB" sz="5988" b="1" dirty="0">
              <a:solidFill>
                <a:schemeClr val="bg1"/>
              </a:solidFill>
              <a:ea typeface="Verdana" pitchFamily="34" charset="0"/>
              <a:cs typeface="Arial" charset="0"/>
            </a:endParaRPr>
          </a:p>
        </p:txBody>
      </p:sp>
      <p:grpSp>
        <p:nvGrpSpPr>
          <p:cNvPr id="7" name="Group 158">
            <a:extLst>
              <a:ext uri="{FF2B5EF4-FFF2-40B4-BE49-F238E27FC236}">
                <a16:creationId xmlns:a16="http://schemas.microsoft.com/office/drawing/2014/main" id="{7BB7F3D2-127B-2874-0DCE-93A32F1CDF00}"/>
              </a:ext>
            </a:extLst>
          </p:cNvPr>
          <p:cNvGrpSpPr/>
          <p:nvPr/>
        </p:nvGrpSpPr>
        <p:grpSpPr>
          <a:xfrm>
            <a:off x="4425483" y="3895336"/>
            <a:ext cx="3970063" cy="1891693"/>
            <a:chOff x="5408631" y="14709394"/>
            <a:chExt cx="4376374" cy="2085296"/>
          </a:xfrm>
        </p:grpSpPr>
        <p:grpSp>
          <p:nvGrpSpPr>
            <p:cNvPr id="8" name="Group 159">
              <a:extLst>
                <a:ext uri="{FF2B5EF4-FFF2-40B4-BE49-F238E27FC236}">
                  <a16:creationId xmlns:a16="http://schemas.microsoft.com/office/drawing/2014/main" id="{37226B83-B5E5-9BBE-2920-A9846AB3820E}"/>
                </a:ext>
              </a:extLst>
            </p:cNvPr>
            <p:cNvGrpSpPr>
              <a:grpSpLocks noChangeAspect="1"/>
            </p:cNvGrpSpPr>
            <p:nvPr/>
          </p:nvGrpSpPr>
          <p:grpSpPr>
            <a:xfrm>
              <a:off x="5408631" y="14709394"/>
              <a:ext cx="4376374" cy="2085296"/>
              <a:chOff x="5251851" y="14634690"/>
              <a:chExt cx="4533154" cy="2160000"/>
            </a:xfrm>
          </p:grpSpPr>
          <p:grpSp>
            <p:nvGrpSpPr>
              <p:cNvPr id="11" name="Group 168">
                <a:extLst>
                  <a:ext uri="{FF2B5EF4-FFF2-40B4-BE49-F238E27FC236}">
                    <a16:creationId xmlns:a16="http://schemas.microsoft.com/office/drawing/2014/main" id="{B3B1DBE4-D20C-2042-31D7-BDB3E7378B2B}"/>
                  </a:ext>
                </a:extLst>
              </p:cNvPr>
              <p:cNvGrpSpPr/>
              <p:nvPr/>
            </p:nvGrpSpPr>
            <p:grpSpPr>
              <a:xfrm>
                <a:off x="5251851" y="14634690"/>
                <a:ext cx="4533154" cy="2160000"/>
                <a:chOff x="7412838" y="5832612"/>
                <a:chExt cx="3646258" cy="1812841"/>
              </a:xfrm>
            </p:grpSpPr>
            <p:pic>
              <p:nvPicPr>
                <p:cNvPr id="22" name="Graphic 187" descr="Doctor female with solid fill">
                  <a:extLst>
                    <a:ext uri="{FF2B5EF4-FFF2-40B4-BE49-F238E27FC236}">
                      <a16:creationId xmlns:a16="http://schemas.microsoft.com/office/drawing/2014/main" id="{16EAD37A-1AAE-4FE2-B0ED-3BD9FACF9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2838" y="6439581"/>
                  <a:ext cx="640080" cy="640080"/>
                </a:xfrm>
                <a:prstGeom prst="rect">
                  <a:avLst/>
                </a:prstGeom>
              </p:spPr>
            </p:pic>
            <p:pic>
              <p:nvPicPr>
                <p:cNvPr id="23" name="Graphic 188" descr="Doctor male with solid fill">
                  <a:extLst>
                    <a:ext uri="{FF2B5EF4-FFF2-40B4-BE49-F238E27FC236}">
                      <a16:creationId xmlns:a16="http://schemas.microsoft.com/office/drawing/2014/main" id="{61388718-EA2D-02D1-5F36-4A6683A672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9358" y="6356268"/>
                  <a:ext cx="640080" cy="640080"/>
                </a:xfrm>
                <a:prstGeom prst="rect">
                  <a:avLst/>
                </a:prstGeom>
              </p:spPr>
            </p:pic>
            <p:pic>
              <p:nvPicPr>
                <p:cNvPr id="24" name="Graphic 189" descr="Sleep with solid fill">
                  <a:extLst>
                    <a:ext uri="{FF2B5EF4-FFF2-40B4-BE49-F238E27FC236}">
                      <a16:creationId xmlns:a16="http://schemas.microsoft.com/office/drawing/2014/main" id="{CDC55B6B-8B78-B233-38DD-089C0225BE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7218" y="5832612"/>
                  <a:ext cx="640080" cy="640080"/>
                </a:xfrm>
                <a:prstGeom prst="rect">
                  <a:avLst/>
                </a:prstGeom>
              </p:spPr>
            </p:pic>
            <p:pic>
              <p:nvPicPr>
                <p:cNvPr id="25" name="Graphic 190" descr="Sleep with solid fill">
                  <a:extLst>
                    <a:ext uri="{FF2B5EF4-FFF2-40B4-BE49-F238E27FC236}">
                      <a16:creationId xmlns:a16="http://schemas.microsoft.com/office/drawing/2014/main" id="{F45DFBB7-ACAC-99BE-5BA7-34C1375CCB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7218" y="7005373"/>
                  <a:ext cx="640080" cy="640080"/>
                </a:xfrm>
                <a:prstGeom prst="rect">
                  <a:avLst/>
                </a:prstGeom>
              </p:spPr>
            </p:pic>
            <p:pic>
              <p:nvPicPr>
                <p:cNvPr id="26" name="Graphic 191" descr="Sleep with solid fill">
                  <a:extLst>
                    <a:ext uri="{FF2B5EF4-FFF2-40B4-BE49-F238E27FC236}">
                      <a16:creationId xmlns:a16="http://schemas.microsoft.com/office/drawing/2014/main" id="{DB739610-00F0-E1BB-F51E-4FDB9BD199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9016" y="7005373"/>
                  <a:ext cx="640080" cy="640080"/>
                </a:xfrm>
                <a:prstGeom prst="rect">
                  <a:avLst/>
                </a:prstGeom>
              </p:spPr>
            </p:pic>
            <p:pic>
              <p:nvPicPr>
                <p:cNvPr id="27" name="Graphic 192" descr="Sleep with solid fill">
                  <a:extLst>
                    <a:ext uri="{FF2B5EF4-FFF2-40B4-BE49-F238E27FC236}">
                      <a16:creationId xmlns:a16="http://schemas.microsoft.com/office/drawing/2014/main" id="{C1765337-F6B3-A200-7B50-1711FBD629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9016" y="5832612"/>
                  <a:ext cx="640080" cy="640080"/>
                </a:xfrm>
                <a:prstGeom prst="rect">
                  <a:avLst/>
                </a:prstGeom>
              </p:spPr>
            </p:pic>
            <p:cxnSp>
              <p:nvCxnSpPr>
                <p:cNvPr id="28" name="Straight Arrow Connector 193">
                  <a:extLst>
                    <a:ext uri="{FF2B5EF4-FFF2-40B4-BE49-F238E27FC236}">
                      <a16:creationId xmlns:a16="http://schemas.microsoft.com/office/drawing/2014/main" id="{CD49041E-0088-8A64-764B-6C65B110B25E}"/>
                    </a:ext>
                  </a:extLst>
                </p:cNvPr>
                <p:cNvCxnSpPr>
                  <a:cxnSpLocks/>
                </p:cNvCxnSpPr>
                <p:nvPr/>
              </p:nvCxnSpPr>
              <p:spPr>
                <a:xfrm>
                  <a:off x="8052918" y="6724696"/>
                  <a:ext cx="1449082"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194">
                  <a:extLst>
                    <a:ext uri="{FF2B5EF4-FFF2-40B4-BE49-F238E27FC236}">
                      <a16:creationId xmlns:a16="http://schemas.microsoft.com/office/drawing/2014/main" id="{660A1332-547B-7731-E9F5-131CFB2B579A}"/>
                    </a:ext>
                  </a:extLst>
                </p:cNvPr>
                <p:cNvCxnSpPr>
                  <a:cxnSpLocks/>
                </p:cNvCxnSpPr>
                <p:nvPr/>
              </p:nvCxnSpPr>
              <p:spPr>
                <a:xfrm>
                  <a:off x="8056346" y="6950629"/>
                  <a:ext cx="428506" cy="48499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195">
                  <a:extLst>
                    <a:ext uri="{FF2B5EF4-FFF2-40B4-BE49-F238E27FC236}">
                      <a16:creationId xmlns:a16="http://schemas.microsoft.com/office/drawing/2014/main" id="{F8C695AC-1994-D831-AD78-125F7C2264FB}"/>
                    </a:ext>
                  </a:extLst>
                </p:cNvPr>
                <p:cNvCxnSpPr>
                  <a:cxnSpLocks/>
                </p:cNvCxnSpPr>
                <p:nvPr/>
              </p:nvCxnSpPr>
              <p:spPr>
                <a:xfrm flipV="1">
                  <a:off x="7943095" y="6347057"/>
                  <a:ext cx="556253" cy="280495"/>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196">
                  <a:extLst>
                    <a:ext uri="{FF2B5EF4-FFF2-40B4-BE49-F238E27FC236}">
                      <a16:creationId xmlns:a16="http://schemas.microsoft.com/office/drawing/2014/main" id="{A3AFF4BA-CFC9-B40C-DD78-92B5C9681BA8}"/>
                    </a:ext>
                  </a:extLst>
                </p:cNvPr>
                <p:cNvCxnSpPr>
                  <a:cxnSpLocks/>
                </p:cNvCxnSpPr>
                <p:nvPr/>
              </p:nvCxnSpPr>
              <p:spPr>
                <a:xfrm>
                  <a:off x="7970793" y="6989489"/>
                  <a:ext cx="428506" cy="484997"/>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197">
                  <a:extLst>
                    <a:ext uri="{FF2B5EF4-FFF2-40B4-BE49-F238E27FC236}">
                      <a16:creationId xmlns:a16="http://schemas.microsoft.com/office/drawing/2014/main" id="{6E71E1A5-B9FC-7087-26A2-479A4204D515}"/>
                    </a:ext>
                  </a:extLst>
                </p:cNvPr>
                <p:cNvCxnSpPr>
                  <a:cxnSpLocks/>
                </p:cNvCxnSpPr>
                <p:nvPr/>
              </p:nvCxnSpPr>
              <p:spPr>
                <a:xfrm flipV="1">
                  <a:off x="7910371" y="6224954"/>
                  <a:ext cx="568496" cy="28674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198">
                  <a:extLst>
                    <a:ext uri="{FF2B5EF4-FFF2-40B4-BE49-F238E27FC236}">
                      <a16:creationId xmlns:a16="http://schemas.microsoft.com/office/drawing/2014/main" id="{418F2135-7149-0DA2-02BA-8CE7CCD145A7}"/>
                    </a:ext>
                  </a:extLst>
                </p:cNvPr>
                <p:cNvCxnSpPr>
                  <a:cxnSpLocks/>
                </p:cNvCxnSpPr>
                <p:nvPr/>
              </p:nvCxnSpPr>
              <p:spPr>
                <a:xfrm>
                  <a:off x="8056346" y="6846575"/>
                  <a:ext cx="1449082"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2" name="Straight Arrow Connector 170">
                <a:extLst>
                  <a:ext uri="{FF2B5EF4-FFF2-40B4-BE49-F238E27FC236}">
                    <a16:creationId xmlns:a16="http://schemas.microsoft.com/office/drawing/2014/main" id="{FD58BCB3-E06D-D767-6308-72927401A3FC}"/>
                  </a:ext>
                </a:extLst>
              </p:cNvPr>
              <p:cNvCxnSpPr>
                <a:cxnSpLocks/>
              </p:cNvCxnSpPr>
              <p:nvPr/>
            </p:nvCxnSpPr>
            <p:spPr>
              <a:xfrm>
                <a:off x="7433450" y="16395145"/>
                <a:ext cx="1512000"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78">
                <a:extLst>
                  <a:ext uri="{FF2B5EF4-FFF2-40B4-BE49-F238E27FC236}">
                    <a16:creationId xmlns:a16="http://schemas.microsoft.com/office/drawing/2014/main" id="{48FD0D48-ACDE-5ED6-287B-D12F636EDA31}"/>
                  </a:ext>
                </a:extLst>
              </p:cNvPr>
              <p:cNvCxnSpPr>
                <a:cxnSpLocks/>
              </p:cNvCxnSpPr>
              <p:nvPr/>
            </p:nvCxnSpPr>
            <p:spPr>
              <a:xfrm>
                <a:off x="7433450" y="16544681"/>
                <a:ext cx="1512000"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79">
                <a:extLst>
                  <a:ext uri="{FF2B5EF4-FFF2-40B4-BE49-F238E27FC236}">
                    <a16:creationId xmlns:a16="http://schemas.microsoft.com/office/drawing/2014/main" id="{2163D529-F036-B71A-7033-0D6506370B79}"/>
                  </a:ext>
                </a:extLst>
              </p:cNvPr>
              <p:cNvCxnSpPr>
                <a:cxnSpLocks/>
              </p:cNvCxnSpPr>
              <p:nvPr/>
            </p:nvCxnSpPr>
            <p:spPr>
              <a:xfrm>
                <a:off x="9687562" y="15275493"/>
                <a:ext cx="0" cy="953404"/>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80">
                <a:extLst>
                  <a:ext uri="{FF2B5EF4-FFF2-40B4-BE49-F238E27FC236}">
                    <a16:creationId xmlns:a16="http://schemas.microsoft.com/office/drawing/2014/main" id="{BB20C253-1F30-656C-99AA-0B665F5BABFF}"/>
                  </a:ext>
                </a:extLst>
              </p:cNvPr>
              <p:cNvCxnSpPr>
                <a:cxnSpLocks/>
              </p:cNvCxnSpPr>
              <p:nvPr/>
            </p:nvCxnSpPr>
            <p:spPr>
              <a:xfrm flipV="1">
                <a:off x="9552813" y="15256620"/>
                <a:ext cx="0" cy="953404"/>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81">
                <a:extLst>
                  <a:ext uri="{FF2B5EF4-FFF2-40B4-BE49-F238E27FC236}">
                    <a16:creationId xmlns:a16="http://schemas.microsoft.com/office/drawing/2014/main" id="{14593363-BD46-6D9E-803D-21EE28B7FEB6}"/>
                  </a:ext>
                </a:extLst>
              </p:cNvPr>
              <p:cNvCxnSpPr>
                <a:cxnSpLocks/>
              </p:cNvCxnSpPr>
              <p:nvPr/>
            </p:nvCxnSpPr>
            <p:spPr>
              <a:xfrm flipH="1" flipV="1">
                <a:off x="7422526" y="15169432"/>
                <a:ext cx="514083" cy="44365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82">
                <a:extLst>
                  <a:ext uri="{FF2B5EF4-FFF2-40B4-BE49-F238E27FC236}">
                    <a16:creationId xmlns:a16="http://schemas.microsoft.com/office/drawing/2014/main" id="{24CFD84D-E87C-38CC-77DA-71FD12D97813}"/>
                  </a:ext>
                </a:extLst>
              </p:cNvPr>
              <p:cNvCxnSpPr>
                <a:cxnSpLocks/>
              </p:cNvCxnSpPr>
              <p:nvPr/>
            </p:nvCxnSpPr>
            <p:spPr>
              <a:xfrm>
                <a:off x="7500766" y="15053497"/>
                <a:ext cx="519704" cy="46899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83">
                <a:extLst>
                  <a:ext uri="{FF2B5EF4-FFF2-40B4-BE49-F238E27FC236}">
                    <a16:creationId xmlns:a16="http://schemas.microsoft.com/office/drawing/2014/main" id="{1AC435B9-74B2-454B-275A-5158F7A49C37}"/>
                  </a:ext>
                </a:extLst>
              </p:cNvPr>
              <p:cNvCxnSpPr>
                <a:cxnSpLocks/>
              </p:cNvCxnSpPr>
              <p:nvPr/>
            </p:nvCxnSpPr>
            <p:spPr>
              <a:xfrm rot="16200000" flipH="1" flipV="1">
                <a:off x="8475269" y="15246372"/>
                <a:ext cx="514083" cy="44365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4">
                <a:extLst>
                  <a:ext uri="{FF2B5EF4-FFF2-40B4-BE49-F238E27FC236}">
                    <a16:creationId xmlns:a16="http://schemas.microsoft.com/office/drawing/2014/main" id="{6B93CD96-41D8-6D34-C1EE-40FAC8F2AEFA}"/>
                  </a:ext>
                </a:extLst>
              </p:cNvPr>
              <p:cNvCxnSpPr>
                <a:cxnSpLocks/>
              </p:cNvCxnSpPr>
              <p:nvPr/>
            </p:nvCxnSpPr>
            <p:spPr>
              <a:xfrm rot="16200000">
                <a:off x="8464619" y="15068736"/>
                <a:ext cx="519704" cy="46899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85">
                <a:extLst>
                  <a:ext uri="{FF2B5EF4-FFF2-40B4-BE49-F238E27FC236}">
                    <a16:creationId xmlns:a16="http://schemas.microsoft.com/office/drawing/2014/main" id="{45FA2A90-7F3E-1060-7C43-E035969AE28D}"/>
                  </a:ext>
                </a:extLst>
              </p:cNvPr>
              <p:cNvCxnSpPr>
                <a:cxnSpLocks/>
              </p:cNvCxnSpPr>
              <p:nvPr/>
            </p:nvCxnSpPr>
            <p:spPr>
              <a:xfrm flipH="1" flipV="1">
                <a:off x="8508873" y="15962495"/>
                <a:ext cx="444852" cy="386779"/>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186">
                <a:extLst>
                  <a:ext uri="{FF2B5EF4-FFF2-40B4-BE49-F238E27FC236}">
                    <a16:creationId xmlns:a16="http://schemas.microsoft.com/office/drawing/2014/main" id="{A576401E-BB29-1496-3A6A-4FBD4BFD39C9}"/>
                  </a:ext>
                </a:extLst>
              </p:cNvPr>
              <p:cNvCxnSpPr>
                <a:cxnSpLocks/>
              </p:cNvCxnSpPr>
              <p:nvPr/>
            </p:nvCxnSpPr>
            <p:spPr>
              <a:xfrm>
                <a:off x="8542332" y="15823259"/>
                <a:ext cx="435843" cy="39940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160">
              <a:extLst>
                <a:ext uri="{FF2B5EF4-FFF2-40B4-BE49-F238E27FC236}">
                  <a16:creationId xmlns:a16="http://schemas.microsoft.com/office/drawing/2014/main" id="{3AB76256-7B60-E541-CB49-B66AC7BBA8C2}"/>
                </a:ext>
              </a:extLst>
            </p:cNvPr>
            <p:cNvCxnSpPr>
              <a:cxnSpLocks/>
            </p:cNvCxnSpPr>
            <p:nvPr/>
          </p:nvCxnSpPr>
          <p:spPr>
            <a:xfrm flipH="1">
              <a:off x="7523512" y="16030772"/>
              <a:ext cx="485139" cy="312782"/>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61">
              <a:extLst>
                <a:ext uri="{FF2B5EF4-FFF2-40B4-BE49-F238E27FC236}">
                  <a16:creationId xmlns:a16="http://schemas.microsoft.com/office/drawing/2014/main" id="{303AFC7C-7B57-6CE0-E9B6-4A2835019549}"/>
                </a:ext>
              </a:extLst>
            </p:cNvPr>
            <p:cNvCxnSpPr>
              <a:cxnSpLocks/>
            </p:cNvCxnSpPr>
            <p:nvPr/>
          </p:nvCxnSpPr>
          <p:spPr>
            <a:xfrm flipV="1">
              <a:off x="7447114" y="15928043"/>
              <a:ext cx="516924" cy="341963"/>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628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err="1"/>
              <a:t>Effectiveness</a:t>
            </a:r>
            <a:r>
              <a:rPr lang="fr-FR" dirty="0"/>
              <a:t> of </a:t>
            </a:r>
            <a:r>
              <a:rPr lang="fr-FR" dirty="0" err="1"/>
              <a:t>reallocation</a:t>
            </a:r>
            <a:r>
              <a:rPr lang="fr-FR" dirty="0"/>
              <a:t> </a:t>
            </a:r>
            <a:r>
              <a:rPr lang="fr-FR" dirty="0" err="1"/>
              <a:t>depends</a:t>
            </a:r>
            <a:r>
              <a:rPr lang="fr-FR" dirty="0"/>
              <a:t> on staff </a:t>
            </a:r>
            <a:r>
              <a:rPr lang="fr-FR" dirty="0" err="1"/>
              <a:t>category</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359596" y="2090967"/>
            <a:ext cx="4715838" cy="4174923"/>
          </a:xfrm>
        </p:spPr>
        <p:txBody>
          <a:bodyPr>
            <a:normAutofit/>
          </a:bodyPr>
          <a:lstStyle/>
          <a:p>
            <a:pPr marL="342900" indent="-342900">
              <a:buFont typeface="Arial" panose="020B0604020202020204" pitchFamily="34" charset="0"/>
              <a:buChar char="•"/>
            </a:pPr>
            <a:r>
              <a:rPr lang="en-US" sz="2400" dirty="0"/>
              <a:t>High effectiveness when reallocating care assistants or nurses</a:t>
            </a:r>
          </a:p>
          <a:p>
            <a:pPr marL="342900" indent="-342900">
              <a:buFont typeface="Arial" panose="020B0604020202020204" pitchFamily="34" charset="0"/>
              <a:buChar char="•"/>
            </a:pPr>
            <a:r>
              <a:rPr lang="en-US" sz="2400" dirty="0"/>
              <a:t>Low effectiveness when reallocating physicians or porters</a:t>
            </a:r>
          </a:p>
          <a:p>
            <a:pPr marL="342900" indent="-342900">
              <a:buFont typeface="Arial" panose="020B0604020202020204" pitchFamily="34" charset="0"/>
              <a:buChar char="•"/>
            </a:pPr>
            <a:r>
              <a:rPr lang="en-US" sz="2400" dirty="0"/>
              <a:t>Last scenario: random reassignment</a:t>
            </a:r>
          </a:p>
          <a:p>
            <a:pPr marL="635508" lvl="1" indent="-342900">
              <a:buFont typeface="Arial" panose="020B0604020202020204" pitchFamily="34" charset="0"/>
              <a:buChar char="•"/>
            </a:pPr>
            <a:r>
              <a:rPr lang="en-US" sz="2000" dirty="0"/>
              <a:t>increase in contacts</a:t>
            </a:r>
          </a:p>
          <a:p>
            <a:pPr marL="635508" lvl="1" indent="-342900">
              <a:buFont typeface="Arial" panose="020B0604020202020204" pitchFamily="34" charset="0"/>
              <a:buChar char="•"/>
            </a:pPr>
            <a:r>
              <a:rPr lang="en-US" sz="2000" dirty="0"/>
              <a:t>increase in incidence</a:t>
            </a:r>
            <a:endParaRPr lang="fr-FR" sz="2000"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14</a:t>
            </a:fld>
            <a:endParaRPr lang="fr-FR"/>
          </a:p>
        </p:txBody>
      </p:sp>
      <p:pic>
        <p:nvPicPr>
          <p:cNvPr id="34" name="Picture 1">
            <a:extLst>
              <a:ext uri="{FF2B5EF4-FFF2-40B4-BE49-F238E27FC236}">
                <a16:creationId xmlns:a16="http://schemas.microsoft.com/office/drawing/2014/main" id="{31BE925A-DB11-EC07-5D08-04FEED5F53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5075434" y="1845734"/>
            <a:ext cx="7116566" cy="4444319"/>
          </a:xfrm>
          <a:prstGeom prst="rect">
            <a:avLst/>
          </a:prstGeom>
          <a:noFill/>
          <a:ln>
            <a:noFill/>
          </a:ln>
        </p:spPr>
      </p:pic>
    </p:spTree>
    <p:extLst>
      <p:ext uri="{BB962C8B-B14F-4D97-AF65-F5344CB8AC3E}">
        <p14:creationId xmlns:p14="http://schemas.microsoft.com/office/powerpoint/2010/main" val="201583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Second intervention: </a:t>
            </a:r>
            <a:r>
              <a:rPr lang="fr-FR" dirty="0" err="1"/>
              <a:t>reinforced</a:t>
            </a:r>
            <a:r>
              <a:rPr lang="fr-FR" dirty="0"/>
              <a:t> contact </a:t>
            </a:r>
            <a:r>
              <a:rPr lang="fr-FR" dirty="0" err="1"/>
              <a:t>precautions</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dirty="0"/>
              <a:t>For example, wearing gloves or improving hand hygiene compliance</a:t>
            </a:r>
          </a:p>
          <a:p>
            <a:pPr marL="342900" indent="-342900">
              <a:buFont typeface="Arial" panose="020B0604020202020204" pitchFamily="34" charset="0"/>
              <a:buChar char="•"/>
            </a:pPr>
            <a:r>
              <a:rPr lang="en-US" sz="2400" dirty="0"/>
              <a:t>Reducing the risk of transmission between patients and staff</a:t>
            </a:r>
          </a:p>
          <a:p>
            <a:pPr marL="342900" indent="-342900">
              <a:buFont typeface="Arial" panose="020B0604020202020204" pitchFamily="34" charset="0"/>
              <a:buChar char="•"/>
            </a:pPr>
            <a:r>
              <a:rPr lang="en-US" sz="2400" dirty="0"/>
              <a:t>Scenarios: reduction in transmission rate by a factor of 2, 4, 6, 8 or 10</a:t>
            </a:r>
          </a:p>
          <a:p>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15</a:t>
            </a:fld>
            <a:endParaRPr lang="fr-FR"/>
          </a:p>
        </p:txBody>
      </p:sp>
      <p:grpSp>
        <p:nvGrpSpPr>
          <p:cNvPr id="34" name="Group 60">
            <a:extLst>
              <a:ext uri="{FF2B5EF4-FFF2-40B4-BE49-F238E27FC236}">
                <a16:creationId xmlns:a16="http://schemas.microsoft.com/office/drawing/2014/main" id="{60EEC9A5-592F-35B6-8154-E6BA414D104A}"/>
              </a:ext>
            </a:extLst>
          </p:cNvPr>
          <p:cNvGrpSpPr/>
          <p:nvPr/>
        </p:nvGrpSpPr>
        <p:grpSpPr>
          <a:xfrm>
            <a:off x="3305478" y="3786053"/>
            <a:ext cx="5231552" cy="2118013"/>
            <a:chOff x="6791554" y="4148112"/>
            <a:chExt cx="5231552" cy="2118013"/>
          </a:xfrm>
        </p:grpSpPr>
        <p:sp>
          <p:nvSpPr>
            <p:cNvPr id="35" name="Rectangle: Rounded Corners 1">
              <a:extLst>
                <a:ext uri="{FF2B5EF4-FFF2-40B4-BE49-F238E27FC236}">
                  <a16:creationId xmlns:a16="http://schemas.microsoft.com/office/drawing/2014/main" id="{CD615B81-0F0B-D431-1C24-E1031E98C4A9}"/>
                </a:ext>
              </a:extLst>
            </p:cNvPr>
            <p:cNvSpPr/>
            <p:nvPr/>
          </p:nvSpPr>
          <p:spPr bwMode="auto">
            <a:xfrm>
              <a:off x="6791554" y="4286125"/>
              <a:ext cx="5231552" cy="1980000"/>
            </a:xfrm>
            <a:prstGeom prst="roundRect">
              <a:avLst/>
            </a:prstGeom>
            <a:solidFill>
              <a:schemeClr val="bg1">
                <a:lumMod val="95000"/>
              </a:schemeClr>
            </a:solidFill>
            <a:ln w="38100" cap="sq">
              <a:solidFill>
                <a:srgbClr val="969696"/>
              </a:solidFill>
              <a:round/>
              <a:headEnd/>
              <a:tailEnd/>
            </a:ln>
          </p:spPr>
          <p:txBody>
            <a:bodyPr rtlCol="0" anchor="ctr"/>
            <a:lstStyle/>
            <a:p>
              <a:pPr algn="ctr"/>
              <a:endParaRPr lang="en-GB" sz="6600" b="1" dirty="0">
                <a:solidFill>
                  <a:schemeClr val="bg1"/>
                </a:solidFill>
                <a:ea typeface="Verdana" pitchFamily="34" charset="0"/>
                <a:cs typeface="Arial" charset="0"/>
              </a:endParaRPr>
            </a:p>
          </p:txBody>
        </p:sp>
        <p:pic>
          <p:nvPicPr>
            <p:cNvPr id="36" name="Graphic 46" descr="Doctor female with solid fill">
              <a:extLst>
                <a:ext uri="{FF2B5EF4-FFF2-40B4-BE49-F238E27FC236}">
                  <a16:creationId xmlns:a16="http://schemas.microsoft.com/office/drawing/2014/main" id="{05E8D69F-4404-1366-E149-0A195AD8C2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2467" y="4846303"/>
              <a:ext cx="768248" cy="736279"/>
            </a:xfrm>
            <a:prstGeom prst="rect">
              <a:avLst/>
            </a:prstGeom>
          </p:spPr>
        </p:pic>
        <p:pic>
          <p:nvPicPr>
            <p:cNvPr id="37" name="Graphic 47" descr="Doctor male with solid fill">
              <a:extLst>
                <a:ext uri="{FF2B5EF4-FFF2-40B4-BE49-F238E27FC236}">
                  <a16:creationId xmlns:a16="http://schemas.microsoft.com/office/drawing/2014/main" id="{0F73A620-7CBC-4D7C-E91E-EE9C697A85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4783" y="4750469"/>
              <a:ext cx="768248" cy="736279"/>
            </a:xfrm>
            <a:prstGeom prst="rect">
              <a:avLst/>
            </a:prstGeom>
          </p:spPr>
        </p:pic>
        <p:pic>
          <p:nvPicPr>
            <p:cNvPr id="38" name="Graphic 48" descr="Sleep with solid fill">
              <a:extLst>
                <a:ext uri="{FF2B5EF4-FFF2-40B4-BE49-F238E27FC236}">
                  <a16:creationId xmlns:a16="http://schemas.microsoft.com/office/drawing/2014/main" id="{29E3B84E-0F2B-3E0A-5424-ECBC3685C5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5982" y="4148112"/>
              <a:ext cx="768248" cy="736279"/>
            </a:xfrm>
            <a:prstGeom prst="rect">
              <a:avLst/>
            </a:prstGeom>
          </p:spPr>
        </p:pic>
        <p:pic>
          <p:nvPicPr>
            <p:cNvPr id="39" name="Graphic 49" descr="Sleep with solid fill">
              <a:extLst>
                <a:ext uri="{FF2B5EF4-FFF2-40B4-BE49-F238E27FC236}">
                  <a16:creationId xmlns:a16="http://schemas.microsoft.com/office/drawing/2014/main" id="{1D2BEF5A-43DA-04BA-3620-4EB23F4C90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5982" y="5497129"/>
              <a:ext cx="768248" cy="736279"/>
            </a:xfrm>
            <a:prstGeom prst="rect">
              <a:avLst/>
            </a:prstGeom>
          </p:spPr>
        </p:pic>
        <p:pic>
          <p:nvPicPr>
            <p:cNvPr id="40" name="Graphic 50" descr="Sleep with solid fill">
              <a:extLst>
                <a:ext uri="{FF2B5EF4-FFF2-40B4-BE49-F238E27FC236}">
                  <a16:creationId xmlns:a16="http://schemas.microsoft.com/office/drawing/2014/main" id="{7761E7A8-5A41-A724-05E4-D08E6A4572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80593" y="5497129"/>
              <a:ext cx="768248" cy="736279"/>
            </a:xfrm>
            <a:prstGeom prst="rect">
              <a:avLst/>
            </a:prstGeom>
          </p:spPr>
        </p:pic>
        <p:pic>
          <p:nvPicPr>
            <p:cNvPr id="41" name="Graphic 51" descr="Sleep with solid fill">
              <a:extLst>
                <a:ext uri="{FF2B5EF4-FFF2-40B4-BE49-F238E27FC236}">
                  <a16:creationId xmlns:a16="http://schemas.microsoft.com/office/drawing/2014/main" id="{91AA39E1-8A8B-A49C-142B-375658FD12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80593" y="4148112"/>
              <a:ext cx="768248" cy="736279"/>
            </a:xfrm>
            <a:prstGeom prst="rect">
              <a:avLst/>
            </a:prstGeom>
          </p:spPr>
        </p:pic>
        <p:cxnSp>
          <p:nvCxnSpPr>
            <p:cNvPr id="42" name="Straight Arrow Connector 52">
              <a:extLst>
                <a:ext uri="{FF2B5EF4-FFF2-40B4-BE49-F238E27FC236}">
                  <a16:creationId xmlns:a16="http://schemas.microsoft.com/office/drawing/2014/main" id="{3A76FBAE-24E5-CD70-E9E7-2C0214C5CBEB}"/>
                </a:ext>
              </a:extLst>
            </p:cNvPr>
            <p:cNvCxnSpPr>
              <a:cxnSpLocks/>
            </p:cNvCxnSpPr>
            <p:nvPr/>
          </p:nvCxnSpPr>
          <p:spPr>
            <a:xfrm>
              <a:off x="8340715" y="5174269"/>
              <a:ext cx="1739242"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53">
              <a:extLst>
                <a:ext uri="{FF2B5EF4-FFF2-40B4-BE49-F238E27FC236}">
                  <a16:creationId xmlns:a16="http://schemas.microsoft.com/office/drawing/2014/main" id="{FE07D46A-2D3E-FAF6-CA2A-A965EC9D0644}"/>
                </a:ext>
              </a:extLst>
            </p:cNvPr>
            <p:cNvCxnSpPr>
              <a:cxnSpLocks/>
            </p:cNvCxnSpPr>
            <p:nvPr/>
          </p:nvCxnSpPr>
          <p:spPr>
            <a:xfrm>
              <a:off x="8344829" y="5434158"/>
              <a:ext cx="514309" cy="557888"/>
            </a:xfrm>
            <a:prstGeom prst="straightConnector1">
              <a:avLst/>
            </a:prstGeom>
            <a:ln w="38100">
              <a:solidFill>
                <a:srgbClr val="2E866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54">
              <a:extLst>
                <a:ext uri="{FF2B5EF4-FFF2-40B4-BE49-F238E27FC236}">
                  <a16:creationId xmlns:a16="http://schemas.microsoft.com/office/drawing/2014/main" id="{C9082F01-BA4B-1786-5927-FB9FB166B5D9}"/>
                </a:ext>
              </a:extLst>
            </p:cNvPr>
            <p:cNvCxnSpPr>
              <a:cxnSpLocks/>
            </p:cNvCxnSpPr>
            <p:nvPr/>
          </p:nvCxnSpPr>
          <p:spPr>
            <a:xfrm flipV="1">
              <a:off x="8208901" y="4739874"/>
              <a:ext cx="667635" cy="322651"/>
            </a:xfrm>
            <a:prstGeom prst="straightConnector1">
              <a:avLst/>
            </a:prstGeom>
            <a:ln w="38100">
              <a:solidFill>
                <a:srgbClr val="2E866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55">
              <a:extLst>
                <a:ext uri="{FF2B5EF4-FFF2-40B4-BE49-F238E27FC236}">
                  <a16:creationId xmlns:a16="http://schemas.microsoft.com/office/drawing/2014/main" id="{D9ECEFB7-DFCD-7B28-FBB0-47B210F53A35}"/>
                </a:ext>
              </a:extLst>
            </p:cNvPr>
            <p:cNvCxnSpPr>
              <a:cxnSpLocks/>
            </p:cNvCxnSpPr>
            <p:nvPr/>
          </p:nvCxnSpPr>
          <p:spPr>
            <a:xfrm>
              <a:off x="8242145" y="5478858"/>
              <a:ext cx="514309" cy="557888"/>
            </a:xfrm>
            <a:prstGeom prst="straightConnector1">
              <a:avLst/>
            </a:prstGeom>
            <a:ln w="38100">
              <a:solidFill>
                <a:srgbClr val="2E866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56">
              <a:extLst>
                <a:ext uri="{FF2B5EF4-FFF2-40B4-BE49-F238E27FC236}">
                  <a16:creationId xmlns:a16="http://schemas.microsoft.com/office/drawing/2014/main" id="{36B5045E-E477-5291-3FB6-5D0E5CC56A88}"/>
                </a:ext>
              </a:extLst>
            </p:cNvPr>
            <p:cNvCxnSpPr>
              <a:cxnSpLocks/>
            </p:cNvCxnSpPr>
            <p:nvPr/>
          </p:nvCxnSpPr>
          <p:spPr>
            <a:xfrm flipV="1">
              <a:off x="8169625" y="4599420"/>
              <a:ext cx="682330" cy="329843"/>
            </a:xfrm>
            <a:prstGeom prst="straightConnector1">
              <a:avLst/>
            </a:prstGeom>
            <a:ln w="38100">
              <a:solidFill>
                <a:srgbClr val="2E866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57">
              <a:extLst>
                <a:ext uri="{FF2B5EF4-FFF2-40B4-BE49-F238E27FC236}">
                  <a16:creationId xmlns:a16="http://schemas.microsoft.com/office/drawing/2014/main" id="{D3A020E3-078F-E532-C7B0-B60624DD6D47}"/>
                </a:ext>
              </a:extLst>
            </p:cNvPr>
            <p:cNvCxnSpPr>
              <a:cxnSpLocks/>
            </p:cNvCxnSpPr>
            <p:nvPr/>
          </p:nvCxnSpPr>
          <p:spPr>
            <a:xfrm>
              <a:off x="8344829" y="5314465"/>
              <a:ext cx="1739242"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36">
              <a:extLst>
                <a:ext uri="{FF2B5EF4-FFF2-40B4-BE49-F238E27FC236}">
                  <a16:creationId xmlns:a16="http://schemas.microsoft.com/office/drawing/2014/main" id="{08AB69C1-3282-CEAA-27B7-7AC9C10756B4}"/>
                </a:ext>
              </a:extLst>
            </p:cNvPr>
            <p:cNvCxnSpPr>
              <a:cxnSpLocks/>
            </p:cNvCxnSpPr>
            <p:nvPr/>
          </p:nvCxnSpPr>
          <p:spPr>
            <a:xfrm>
              <a:off x="9678615" y="5847681"/>
              <a:ext cx="1459707"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37">
              <a:extLst>
                <a:ext uri="{FF2B5EF4-FFF2-40B4-BE49-F238E27FC236}">
                  <a16:creationId xmlns:a16="http://schemas.microsoft.com/office/drawing/2014/main" id="{C96BFC6F-E63C-C803-1CE7-4AF0E1214389}"/>
                </a:ext>
              </a:extLst>
            </p:cNvPr>
            <p:cNvCxnSpPr>
              <a:cxnSpLocks/>
            </p:cNvCxnSpPr>
            <p:nvPr/>
          </p:nvCxnSpPr>
          <p:spPr>
            <a:xfrm>
              <a:off x="9678615" y="5992046"/>
              <a:ext cx="1459707"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38">
              <a:extLst>
                <a:ext uri="{FF2B5EF4-FFF2-40B4-BE49-F238E27FC236}">
                  <a16:creationId xmlns:a16="http://schemas.microsoft.com/office/drawing/2014/main" id="{8B82F10F-7FA7-6CD2-0335-D305F0C922AC}"/>
                </a:ext>
              </a:extLst>
            </p:cNvPr>
            <p:cNvCxnSpPr>
              <a:cxnSpLocks/>
            </p:cNvCxnSpPr>
            <p:nvPr/>
          </p:nvCxnSpPr>
          <p:spPr>
            <a:xfrm>
              <a:off x="11854768" y="4766753"/>
              <a:ext cx="0" cy="92043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39">
              <a:extLst>
                <a:ext uri="{FF2B5EF4-FFF2-40B4-BE49-F238E27FC236}">
                  <a16:creationId xmlns:a16="http://schemas.microsoft.com/office/drawing/2014/main" id="{AB661A39-93F5-FCBD-5A25-A6518EDB5F38}"/>
                </a:ext>
              </a:extLst>
            </p:cNvPr>
            <p:cNvCxnSpPr>
              <a:cxnSpLocks/>
            </p:cNvCxnSpPr>
            <p:nvPr/>
          </p:nvCxnSpPr>
          <p:spPr>
            <a:xfrm flipV="1">
              <a:off x="11724679" y="4748532"/>
              <a:ext cx="0" cy="92043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40">
              <a:extLst>
                <a:ext uri="{FF2B5EF4-FFF2-40B4-BE49-F238E27FC236}">
                  <a16:creationId xmlns:a16="http://schemas.microsoft.com/office/drawing/2014/main" id="{80CEA537-3DC3-5857-E779-F2BFDEDDD0D1}"/>
                </a:ext>
              </a:extLst>
            </p:cNvPr>
            <p:cNvCxnSpPr>
              <a:cxnSpLocks/>
            </p:cNvCxnSpPr>
            <p:nvPr/>
          </p:nvCxnSpPr>
          <p:spPr>
            <a:xfrm flipH="1" flipV="1">
              <a:off x="9668069" y="4664360"/>
              <a:ext cx="496303" cy="428306"/>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41">
              <a:extLst>
                <a:ext uri="{FF2B5EF4-FFF2-40B4-BE49-F238E27FC236}">
                  <a16:creationId xmlns:a16="http://schemas.microsoft.com/office/drawing/2014/main" id="{5C426D1E-75C4-759E-C131-AA3B816173DF}"/>
                </a:ext>
              </a:extLst>
            </p:cNvPr>
            <p:cNvCxnSpPr>
              <a:cxnSpLocks/>
            </p:cNvCxnSpPr>
            <p:nvPr/>
          </p:nvCxnSpPr>
          <p:spPr>
            <a:xfrm>
              <a:off x="9743603" y="4552434"/>
              <a:ext cx="501730" cy="45277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42">
              <a:extLst>
                <a:ext uri="{FF2B5EF4-FFF2-40B4-BE49-F238E27FC236}">
                  <a16:creationId xmlns:a16="http://schemas.microsoft.com/office/drawing/2014/main" id="{10A64A18-093A-05C1-ECA6-913CD829B128}"/>
                </a:ext>
              </a:extLst>
            </p:cNvPr>
            <p:cNvCxnSpPr>
              <a:cxnSpLocks/>
            </p:cNvCxnSpPr>
            <p:nvPr/>
          </p:nvCxnSpPr>
          <p:spPr>
            <a:xfrm rot="16200000" flipH="1" flipV="1">
              <a:off x="10684402" y="4738639"/>
              <a:ext cx="496303" cy="428306"/>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43">
              <a:extLst>
                <a:ext uri="{FF2B5EF4-FFF2-40B4-BE49-F238E27FC236}">
                  <a16:creationId xmlns:a16="http://schemas.microsoft.com/office/drawing/2014/main" id="{90EC2DD1-23D6-EA2F-FF4D-C6EEEAFB2950}"/>
                </a:ext>
              </a:extLst>
            </p:cNvPr>
            <p:cNvCxnSpPr>
              <a:cxnSpLocks/>
            </p:cNvCxnSpPr>
            <p:nvPr/>
          </p:nvCxnSpPr>
          <p:spPr>
            <a:xfrm rot="16200000">
              <a:off x="10674121" y="4567146"/>
              <a:ext cx="501730" cy="45277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44">
              <a:extLst>
                <a:ext uri="{FF2B5EF4-FFF2-40B4-BE49-F238E27FC236}">
                  <a16:creationId xmlns:a16="http://schemas.microsoft.com/office/drawing/2014/main" id="{DB938BBB-DF9A-88E9-D55E-FDE0E1677621}"/>
                </a:ext>
              </a:extLst>
            </p:cNvPr>
            <p:cNvCxnSpPr>
              <a:cxnSpLocks/>
            </p:cNvCxnSpPr>
            <p:nvPr/>
          </p:nvCxnSpPr>
          <p:spPr>
            <a:xfrm flipH="1" flipV="1">
              <a:off x="10716844" y="5429995"/>
              <a:ext cx="429467" cy="373402"/>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45">
              <a:extLst>
                <a:ext uri="{FF2B5EF4-FFF2-40B4-BE49-F238E27FC236}">
                  <a16:creationId xmlns:a16="http://schemas.microsoft.com/office/drawing/2014/main" id="{A20B7A02-6A24-FE3E-7851-801DAD97081A}"/>
                </a:ext>
              </a:extLst>
            </p:cNvPr>
            <p:cNvCxnSpPr>
              <a:cxnSpLocks/>
            </p:cNvCxnSpPr>
            <p:nvPr/>
          </p:nvCxnSpPr>
          <p:spPr>
            <a:xfrm>
              <a:off x="10749146" y="5295574"/>
              <a:ext cx="420769" cy="385593"/>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33">
              <a:extLst>
                <a:ext uri="{FF2B5EF4-FFF2-40B4-BE49-F238E27FC236}">
                  <a16:creationId xmlns:a16="http://schemas.microsoft.com/office/drawing/2014/main" id="{15899D5F-67A1-48A3-D088-675180D4F03A}"/>
                </a:ext>
              </a:extLst>
            </p:cNvPr>
            <p:cNvCxnSpPr>
              <a:cxnSpLocks/>
            </p:cNvCxnSpPr>
            <p:nvPr/>
          </p:nvCxnSpPr>
          <p:spPr>
            <a:xfrm flipH="1">
              <a:off x="9687348" y="5469490"/>
              <a:ext cx="485139" cy="312782"/>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34">
              <a:extLst>
                <a:ext uri="{FF2B5EF4-FFF2-40B4-BE49-F238E27FC236}">
                  <a16:creationId xmlns:a16="http://schemas.microsoft.com/office/drawing/2014/main" id="{FE1DB02A-6324-D661-0888-11272D042379}"/>
                </a:ext>
              </a:extLst>
            </p:cNvPr>
            <p:cNvCxnSpPr>
              <a:cxnSpLocks/>
            </p:cNvCxnSpPr>
            <p:nvPr/>
          </p:nvCxnSpPr>
          <p:spPr>
            <a:xfrm flipV="1">
              <a:off x="9610950" y="5366761"/>
              <a:ext cx="516924" cy="341963"/>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60" name="Graphic 59" descr="Handwashing with solid fill">
              <a:extLst>
                <a:ext uri="{FF2B5EF4-FFF2-40B4-BE49-F238E27FC236}">
                  <a16:creationId xmlns:a16="http://schemas.microsoft.com/office/drawing/2014/main" id="{54B9A3CF-B753-F32F-9B62-1393242ED3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53552" y="4878513"/>
              <a:ext cx="708374" cy="708374"/>
            </a:xfrm>
            <a:prstGeom prst="rect">
              <a:avLst/>
            </a:prstGeom>
          </p:spPr>
        </p:pic>
      </p:grpSp>
      <p:sp>
        <p:nvSpPr>
          <p:cNvPr id="61" name="Rectangle: Rounded Corners 3">
            <a:extLst>
              <a:ext uri="{FF2B5EF4-FFF2-40B4-BE49-F238E27FC236}">
                <a16:creationId xmlns:a16="http://schemas.microsoft.com/office/drawing/2014/main" id="{A0DF6315-4125-7A66-4500-76FD2CA0774B}"/>
              </a:ext>
            </a:extLst>
          </p:cNvPr>
          <p:cNvSpPr/>
          <p:nvPr/>
        </p:nvSpPr>
        <p:spPr bwMode="auto">
          <a:xfrm>
            <a:off x="3305478" y="3921811"/>
            <a:ext cx="5231552" cy="1980000"/>
          </a:xfrm>
          <a:prstGeom prst="roundRect">
            <a:avLst/>
          </a:prstGeom>
          <a:solidFill>
            <a:schemeClr val="bg1">
              <a:lumMod val="95000"/>
            </a:schemeClr>
          </a:solidFill>
          <a:ln w="38100" cap="sq">
            <a:solidFill>
              <a:srgbClr val="969696"/>
            </a:solidFill>
            <a:round/>
            <a:headEnd/>
            <a:tailEnd/>
          </a:ln>
        </p:spPr>
        <p:txBody>
          <a:bodyPr rtlCol="0" anchor="ctr"/>
          <a:lstStyle/>
          <a:p>
            <a:pPr algn="ctr"/>
            <a:endParaRPr lang="en-GB" sz="6600" b="1" dirty="0">
              <a:solidFill>
                <a:schemeClr val="bg1"/>
              </a:solidFill>
              <a:ea typeface="Verdana" pitchFamily="34" charset="0"/>
              <a:cs typeface="Arial" charset="0"/>
            </a:endParaRPr>
          </a:p>
        </p:txBody>
      </p:sp>
      <p:grpSp>
        <p:nvGrpSpPr>
          <p:cNvPr id="62" name="Group 5">
            <a:extLst>
              <a:ext uri="{FF2B5EF4-FFF2-40B4-BE49-F238E27FC236}">
                <a16:creationId xmlns:a16="http://schemas.microsoft.com/office/drawing/2014/main" id="{F0C7AF9C-FBB2-203B-3078-12D1657FB649}"/>
              </a:ext>
            </a:extLst>
          </p:cNvPr>
          <p:cNvGrpSpPr/>
          <p:nvPr/>
        </p:nvGrpSpPr>
        <p:grpSpPr>
          <a:xfrm>
            <a:off x="4086391" y="3783798"/>
            <a:ext cx="4376374" cy="2085296"/>
            <a:chOff x="5408631" y="14709394"/>
            <a:chExt cx="4376374" cy="2085296"/>
          </a:xfrm>
        </p:grpSpPr>
        <p:grpSp>
          <p:nvGrpSpPr>
            <p:cNvPr id="63" name="Group 6">
              <a:extLst>
                <a:ext uri="{FF2B5EF4-FFF2-40B4-BE49-F238E27FC236}">
                  <a16:creationId xmlns:a16="http://schemas.microsoft.com/office/drawing/2014/main" id="{2CB529D0-1766-8F31-71B5-43EEC2566EE6}"/>
                </a:ext>
              </a:extLst>
            </p:cNvPr>
            <p:cNvGrpSpPr>
              <a:grpSpLocks noChangeAspect="1"/>
            </p:cNvGrpSpPr>
            <p:nvPr/>
          </p:nvGrpSpPr>
          <p:grpSpPr>
            <a:xfrm>
              <a:off x="5408631" y="14709394"/>
              <a:ext cx="4376374" cy="2085296"/>
              <a:chOff x="5251851" y="14634690"/>
              <a:chExt cx="4533154" cy="2160000"/>
            </a:xfrm>
          </p:grpSpPr>
          <p:grpSp>
            <p:nvGrpSpPr>
              <p:cNvPr id="66" name="Group 9">
                <a:extLst>
                  <a:ext uri="{FF2B5EF4-FFF2-40B4-BE49-F238E27FC236}">
                    <a16:creationId xmlns:a16="http://schemas.microsoft.com/office/drawing/2014/main" id="{553F3868-E712-55C4-80CB-B37889D90EB7}"/>
                  </a:ext>
                </a:extLst>
              </p:cNvPr>
              <p:cNvGrpSpPr/>
              <p:nvPr/>
            </p:nvGrpSpPr>
            <p:grpSpPr>
              <a:xfrm>
                <a:off x="5251851" y="14634690"/>
                <a:ext cx="4533154" cy="2160000"/>
                <a:chOff x="7412838" y="5832612"/>
                <a:chExt cx="3646258" cy="1812841"/>
              </a:xfrm>
            </p:grpSpPr>
            <p:pic>
              <p:nvPicPr>
                <p:cNvPr id="77" name="Graphic 20" descr="Doctor female with solid fill">
                  <a:extLst>
                    <a:ext uri="{FF2B5EF4-FFF2-40B4-BE49-F238E27FC236}">
                      <a16:creationId xmlns:a16="http://schemas.microsoft.com/office/drawing/2014/main" id="{012B76F7-604D-ACFC-1BFC-2CBEF37D53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12838" y="6439581"/>
                  <a:ext cx="640080" cy="640080"/>
                </a:xfrm>
                <a:prstGeom prst="rect">
                  <a:avLst/>
                </a:prstGeom>
              </p:spPr>
            </p:pic>
            <p:pic>
              <p:nvPicPr>
                <p:cNvPr id="78" name="Graphic 21" descr="Doctor male with solid fill">
                  <a:extLst>
                    <a:ext uri="{FF2B5EF4-FFF2-40B4-BE49-F238E27FC236}">
                      <a16:creationId xmlns:a16="http://schemas.microsoft.com/office/drawing/2014/main" id="{D9B108E1-A3FE-ED0F-A9D4-8E129095E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9358" y="6356268"/>
                  <a:ext cx="640080" cy="640080"/>
                </a:xfrm>
                <a:prstGeom prst="rect">
                  <a:avLst/>
                </a:prstGeom>
              </p:spPr>
            </p:pic>
            <p:pic>
              <p:nvPicPr>
                <p:cNvPr id="79" name="Graphic 22" descr="Sleep with solid fill">
                  <a:extLst>
                    <a:ext uri="{FF2B5EF4-FFF2-40B4-BE49-F238E27FC236}">
                      <a16:creationId xmlns:a16="http://schemas.microsoft.com/office/drawing/2014/main" id="{AD3BE4C2-F23B-0D0A-C928-B544AA1729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7218" y="5832612"/>
                  <a:ext cx="640080" cy="640080"/>
                </a:xfrm>
                <a:prstGeom prst="rect">
                  <a:avLst/>
                </a:prstGeom>
              </p:spPr>
            </p:pic>
            <p:pic>
              <p:nvPicPr>
                <p:cNvPr id="80" name="Graphic 23" descr="Sleep with solid fill">
                  <a:extLst>
                    <a:ext uri="{FF2B5EF4-FFF2-40B4-BE49-F238E27FC236}">
                      <a16:creationId xmlns:a16="http://schemas.microsoft.com/office/drawing/2014/main" id="{1108352F-9F28-B629-32A9-9D7D0D967E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7218" y="7005373"/>
                  <a:ext cx="640080" cy="640080"/>
                </a:xfrm>
                <a:prstGeom prst="rect">
                  <a:avLst/>
                </a:prstGeom>
              </p:spPr>
            </p:pic>
            <p:pic>
              <p:nvPicPr>
                <p:cNvPr id="81" name="Graphic 24" descr="Sleep with solid fill">
                  <a:extLst>
                    <a:ext uri="{FF2B5EF4-FFF2-40B4-BE49-F238E27FC236}">
                      <a16:creationId xmlns:a16="http://schemas.microsoft.com/office/drawing/2014/main" id="{3F04B9D4-210D-ADD3-F6A8-B202E0B608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9016" y="7005373"/>
                  <a:ext cx="640080" cy="640080"/>
                </a:xfrm>
                <a:prstGeom prst="rect">
                  <a:avLst/>
                </a:prstGeom>
              </p:spPr>
            </p:pic>
            <p:pic>
              <p:nvPicPr>
                <p:cNvPr id="82" name="Graphic 25" descr="Sleep with solid fill">
                  <a:extLst>
                    <a:ext uri="{FF2B5EF4-FFF2-40B4-BE49-F238E27FC236}">
                      <a16:creationId xmlns:a16="http://schemas.microsoft.com/office/drawing/2014/main" id="{1E708026-0824-1DBB-D93D-4167EE24C2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9016" y="5832612"/>
                  <a:ext cx="640080" cy="640080"/>
                </a:xfrm>
                <a:prstGeom prst="rect">
                  <a:avLst/>
                </a:prstGeom>
              </p:spPr>
            </p:pic>
            <p:cxnSp>
              <p:nvCxnSpPr>
                <p:cNvPr id="83" name="Straight Arrow Connector 26">
                  <a:extLst>
                    <a:ext uri="{FF2B5EF4-FFF2-40B4-BE49-F238E27FC236}">
                      <a16:creationId xmlns:a16="http://schemas.microsoft.com/office/drawing/2014/main" id="{E08BAB06-4A24-9614-1321-4555D268CF56}"/>
                    </a:ext>
                  </a:extLst>
                </p:cNvPr>
                <p:cNvCxnSpPr>
                  <a:cxnSpLocks/>
                </p:cNvCxnSpPr>
                <p:nvPr/>
              </p:nvCxnSpPr>
              <p:spPr>
                <a:xfrm>
                  <a:off x="8052918" y="6724696"/>
                  <a:ext cx="1449082"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27">
                  <a:extLst>
                    <a:ext uri="{FF2B5EF4-FFF2-40B4-BE49-F238E27FC236}">
                      <a16:creationId xmlns:a16="http://schemas.microsoft.com/office/drawing/2014/main" id="{EA309E85-9333-33F7-BE15-64C210F41830}"/>
                    </a:ext>
                  </a:extLst>
                </p:cNvPr>
                <p:cNvCxnSpPr>
                  <a:cxnSpLocks/>
                </p:cNvCxnSpPr>
                <p:nvPr/>
              </p:nvCxnSpPr>
              <p:spPr>
                <a:xfrm>
                  <a:off x="8056346" y="6950629"/>
                  <a:ext cx="428506" cy="48499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28">
                  <a:extLst>
                    <a:ext uri="{FF2B5EF4-FFF2-40B4-BE49-F238E27FC236}">
                      <a16:creationId xmlns:a16="http://schemas.microsoft.com/office/drawing/2014/main" id="{793491B1-DE7F-3B95-7A4E-988C7A2A2C76}"/>
                    </a:ext>
                  </a:extLst>
                </p:cNvPr>
                <p:cNvCxnSpPr>
                  <a:cxnSpLocks/>
                </p:cNvCxnSpPr>
                <p:nvPr/>
              </p:nvCxnSpPr>
              <p:spPr>
                <a:xfrm flipV="1">
                  <a:off x="7943095" y="6347057"/>
                  <a:ext cx="556253" cy="280495"/>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29">
                  <a:extLst>
                    <a:ext uri="{FF2B5EF4-FFF2-40B4-BE49-F238E27FC236}">
                      <a16:creationId xmlns:a16="http://schemas.microsoft.com/office/drawing/2014/main" id="{8A4615A2-3B95-8A37-9CD3-DDEBE0F28D44}"/>
                    </a:ext>
                  </a:extLst>
                </p:cNvPr>
                <p:cNvCxnSpPr>
                  <a:cxnSpLocks/>
                </p:cNvCxnSpPr>
                <p:nvPr/>
              </p:nvCxnSpPr>
              <p:spPr>
                <a:xfrm>
                  <a:off x="7970793" y="6989489"/>
                  <a:ext cx="428506" cy="484997"/>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30">
                  <a:extLst>
                    <a:ext uri="{FF2B5EF4-FFF2-40B4-BE49-F238E27FC236}">
                      <a16:creationId xmlns:a16="http://schemas.microsoft.com/office/drawing/2014/main" id="{9EDF2F53-5F7A-EE84-5B19-F64757977A2C}"/>
                    </a:ext>
                  </a:extLst>
                </p:cNvPr>
                <p:cNvCxnSpPr>
                  <a:cxnSpLocks/>
                </p:cNvCxnSpPr>
                <p:nvPr/>
              </p:nvCxnSpPr>
              <p:spPr>
                <a:xfrm flipV="1">
                  <a:off x="7910371" y="6224954"/>
                  <a:ext cx="568496" cy="28674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31">
                  <a:extLst>
                    <a:ext uri="{FF2B5EF4-FFF2-40B4-BE49-F238E27FC236}">
                      <a16:creationId xmlns:a16="http://schemas.microsoft.com/office/drawing/2014/main" id="{FAF9D08E-D0CD-4438-D21F-47B72E35A20A}"/>
                    </a:ext>
                  </a:extLst>
                </p:cNvPr>
                <p:cNvCxnSpPr>
                  <a:cxnSpLocks/>
                </p:cNvCxnSpPr>
                <p:nvPr/>
              </p:nvCxnSpPr>
              <p:spPr>
                <a:xfrm>
                  <a:off x="8056346" y="6846575"/>
                  <a:ext cx="1449082"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67" name="Straight Arrow Connector 10">
                <a:extLst>
                  <a:ext uri="{FF2B5EF4-FFF2-40B4-BE49-F238E27FC236}">
                    <a16:creationId xmlns:a16="http://schemas.microsoft.com/office/drawing/2014/main" id="{A861A1D8-272A-0FE7-59F0-84DF4E4C0BAD}"/>
                  </a:ext>
                </a:extLst>
              </p:cNvPr>
              <p:cNvCxnSpPr>
                <a:cxnSpLocks/>
              </p:cNvCxnSpPr>
              <p:nvPr/>
            </p:nvCxnSpPr>
            <p:spPr>
              <a:xfrm>
                <a:off x="7433450" y="16395145"/>
                <a:ext cx="1512000"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11">
                <a:extLst>
                  <a:ext uri="{FF2B5EF4-FFF2-40B4-BE49-F238E27FC236}">
                    <a16:creationId xmlns:a16="http://schemas.microsoft.com/office/drawing/2014/main" id="{0489EFA9-75C6-787C-C8D3-0CE2C063A8EE}"/>
                  </a:ext>
                </a:extLst>
              </p:cNvPr>
              <p:cNvCxnSpPr>
                <a:cxnSpLocks/>
              </p:cNvCxnSpPr>
              <p:nvPr/>
            </p:nvCxnSpPr>
            <p:spPr>
              <a:xfrm>
                <a:off x="7433450" y="16544681"/>
                <a:ext cx="1512000"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12">
                <a:extLst>
                  <a:ext uri="{FF2B5EF4-FFF2-40B4-BE49-F238E27FC236}">
                    <a16:creationId xmlns:a16="http://schemas.microsoft.com/office/drawing/2014/main" id="{1F78BC0E-734F-96EF-19A7-6A87217752D0}"/>
                  </a:ext>
                </a:extLst>
              </p:cNvPr>
              <p:cNvCxnSpPr>
                <a:cxnSpLocks/>
              </p:cNvCxnSpPr>
              <p:nvPr/>
            </p:nvCxnSpPr>
            <p:spPr>
              <a:xfrm>
                <a:off x="9687562" y="15275493"/>
                <a:ext cx="0" cy="953404"/>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13">
                <a:extLst>
                  <a:ext uri="{FF2B5EF4-FFF2-40B4-BE49-F238E27FC236}">
                    <a16:creationId xmlns:a16="http://schemas.microsoft.com/office/drawing/2014/main" id="{EA63B6E8-5990-FEA8-5AEA-7763BD77AC7B}"/>
                  </a:ext>
                </a:extLst>
              </p:cNvPr>
              <p:cNvCxnSpPr>
                <a:cxnSpLocks/>
              </p:cNvCxnSpPr>
              <p:nvPr/>
            </p:nvCxnSpPr>
            <p:spPr>
              <a:xfrm flipV="1">
                <a:off x="9552813" y="15256620"/>
                <a:ext cx="0" cy="953404"/>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14">
                <a:extLst>
                  <a:ext uri="{FF2B5EF4-FFF2-40B4-BE49-F238E27FC236}">
                    <a16:creationId xmlns:a16="http://schemas.microsoft.com/office/drawing/2014/main" id="{A20BE194-B1C1-758B-81E6-65102659D60A}"/>
                  </a:ext>
                </a:extLst>
              </p:cNvPr>
              <p:cNvCxnSpPr>
                <a:cxnSpLocks/>
              </p:cNvCxnSpPr>
              <p:nvPr/>
            </p:nvCxnSpPr>
            <p:spPr>
              <a:xfrm flipH="1" flipV="1">
                <a:off x="7422526" y="15169432"/>
                <a:ext cx="514083" cy="44365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15">
                <a:extLst>
                  <a:ext uri="{FF2B5EF4-FFF2-40B4-BE49-F238E27FC236}">
                    <a16:creationId xmlns:a16="http://schemas.microsoft.com/office/drawing/2014/main" id="{0E8253FC-572A-BC0A-3B7C-55C82FC2A0F4}"/>
                  </a:ext>
                </a:extLst>
              </p:cNvPr>
              <p:cNvCxnSpPr>
                <a:cxnSpLocks/>
              </p:cNvCxnSpPr>
              <p:nvPr/>
            </p:nvCxnSpPr>
            <p:spPr>
              <a:xfrm>
                <a:off x="7500766" y="15053497"/>
                <a:ext cx="519704" cy="46899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16">
                <a:extLst>
                  <a:ext uri="{FF2B5EF4-FFF2-40B4-BE49-F238E27FC236}">
                    <a16:creationId xmlns:a16="http://schemas.microsoft.com/office/drawing/2014/main" id="{8AF20806-2740-134D-07E3-16FBFC355B01}"/>
                  </a:ext>
                </a:extLst>
              </p:cNvPr>
              <p:cNvCxnSpPr>
                <a:cxnSpLocks/>
              </p:cNvCxnSpPr>
              <p:nvPr/>
            </p:nvCxnSpPr>
            <p:spPr>
              <a:xfrm rot="16200000" flipH="1" flipV="1">
                <a:off x="8475269" y="15246372"/>
                <a:ext cx="514083" cy="44365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17">
                <a:extLst>
                  <a:ext uri="{FF2B5EF4-FFF2-40B4-BE49-F238E27FC236}">
                    <a16:creationId xmlns:a16="http://schemas.microsoft.com/office/drawing/2014/main" id="{FD5E43EB-64C2-73B8-DA8A-DA7F6A5AC82B}"/>
                  </a:ext>
                </a:extLst>
              </p:cNvPr>
              <p:cNvCxnSpPr>
                <a:cxnSpLocks/>
              </p:cNvCxnSpPr>
              <p:nvPr/>
            </p:nvCxnSpPr>
            <p:spPr>
              <a:xfrm rot="16200000">
                <a:off x="8464619" y="15068736"/>
                <a:ext cx="519704" cy="46899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18">
                <a:extLst>
                  <a:ext uri="{FF2B5EF4-FFF2-40B4-BE49-F238E27FC236}">
                    <a16:creationId xmlns:a16="http://schemas.microsoft.com/office/drawing/2014/main" id="{46828658-2508-87C2-7C5E-09831A1E5566}"/>
                  </a:ext>
                </a:extLst>
              </p:cNvPr>
              <p:cNvCxnSpPr>
                <a:cxnSpLocks/>
              </p:cNvCxnSpPr>
              <p:nvPr/>
            </p:nvCxnSpPr>
            <p:spPr>
              <a:xfrm flipH="1" flipV="1">
                <a:off x="8508873" y="15962495"/>
                <a:ext cx="444852" cy="386779"/>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19">
                <a:extLst>
                  <a:ext uri="{FF2B5EF4-FFF2-40B4-BE49-F238E27FC236}">
                    <a16:creationId xmlns:a16="http://schemas.microsoft.com/office/drawing/2014/main" id="{1C2827BB-8AFC-B9AB-EED9-76589F6F2EE3}"/>
                  </a:ext>
                </a:extLst>
              </p:cNvPr>
              <p:cNvCxnSpPr>
                <a:cxnSpLocks/>
              </p:cNvCxnSpPr>
              <p:nvPr/>
            </p:nvCxnSpPr>
            <p:spPr>
              <a:xfrm>
                <a:off x="8542332" y="15823259"/>
                <a:ext cx="435843" cy="39940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4" name="Straight Arrow Connector 7">
              <a:extLst>
                <a:ext uri="{FF2B5EF4-FFF2-40B4-BE49-F238E27FC236}">
                  <a16:creationId xmlns:a16="http://schemas.microsoft.com/office/drawing/2014/main" id="{1A60BA4C-AD06-13B1-9990-7880F5CBA63D}"/>
                </a:ext>
              </a:extLst>
            </p:cNvPr>
            <p:cNvCxnSpPr>
              <a:cxnSpLocks/>
            </p:cNvCxnSpPr>
            <p:nvPr/>
          </p:nvCxnSpPr>
          <p:spPr>
            <a:xfrm flipH="1">
              <a:off x="7523512" y="16030772"/>
              <a:ext cx="485139" cy="312782"/>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8">
              <a:extLst>
                <a:ext uri="{FF2B5EF4-FFF2-40B4-BE49-F238E27FC236}">
                  <a16:creationId xmlns:a16="http://schemas.microsoft.com/office/drawing/2014/main" id="{A76E0266-5C84-9404-46AC-2A6D2B5B55C2}"/>
                </a:ext>
              </a:extLst>
            </p:cNvPr>
            <p:cNvCxnSpPr>
              <a:cxnSpLocks/>
            </p:cNvCxnSpPr>
            <p:nvPr/>
          </p:nvCxnSpPr>
          <p:spPr>
            <a:xfrm flipV="1">
              <a:off x="7447114" y="15928043"/>
              <a:ext cx="516924" cy="341963"/>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7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2"/>
                                        </p:tgtEl>
                                      </p:cBhvr>
                                    </p:animEffect>
                                    <p:set>
                                      <p:cBhvr>
                                        <p:cTn id="10"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err="1"/>
              <a:t>Effectiveness</a:t>
            </a:r>
            <a:r>
              <a:rPr lang="fr-FR" dirty="0"/>
              <a:t> of contact </a:t>
            </a:r>
            <a:r>
              <a:rPr lang="fr-FR" dirty="0" err="1"/>
              <a:t>precautions</a:t>
            </a:r>
            <a:r>
              <a:rPr lang="fr-FR" dirty="0"/>
              <a:t> </a:t>
            </a:r>
            <a:r>
              <a:rPr lang="fr-FR" dirty="0" err="1"/>
              <a:t>depends</a:t>
            </a:r>
            <a:r>
              <a:rPr lang="fr-FR" dirty="0"/>
              <a:t> on staff </a:t>
            </a:r>
            <a:r>
              <a:rPr lang="fr-FR" dirty="0" err="1"/>
              <a:t>category</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1097280" y="1845734"/>
            <a:ext cx="4851457" cy="4023360"/>
          </a:xfrm>
        </p:spPr>
        <p:txBody>
          <a:bodyPr>
            <a:normAutofit/>
          </a:bodyPr>
          <a:lstStyle/>
          <a:p>
            <a:pPr marL="342900" indent="-342900">
              <a:buFont typeface="Arial" panose="020B0604020202020204" pitchFamily="34" charset="0"/>
              <a:buChar char="•"/>
            </a:pPr>
            <a:r>
              <a:rPr lang="en-US" sz="2400" dirty="0"/>
              <a:t>Contact precautions of nurses or care assistants may be more effective than reallocation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No substantial effect of contact precautions if targeting any other staff categories</a:t>
            </a:r>
          </a:p>
          <a:p>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16</a:t>
            </a:fld>
            <a:endParaRPr lang="fr-FR"/>
          </a:p>
        </p:txBody>
      </p:sp>
      <p:pic>
        <p:nvPicPr>
          <p:cNvPr id="7" name="Picture 9" descr="A graph of different colored lines&#10;&#10;Description automatically generated">
            <a:extLst>
              <a:ext uri="{FF2B5EF4-FFF2-40B4-BE49-F238E27FC236}">
                <a16:creationId xmlns:a16="http://schemas.microsoft.com/office/drawing/2014/main" id="{FAE10E04-29D0-C98A-646E-6B6874D54AA8}"/>
              </a:ext>
            </a:extLst>
          </p:cNvPr>
          <p:cNvPicPr>
            <a:picLocks noChangeAspect="1"/>
          </p:cNvPicPr>
          <p:nvPr/>
        </p:nvPicPr>
        <p:blipFill rotWithShape="1">
          <a:blip r:embed="rId3"/>
          <a:srcRect l="84585" t="69042"/>
          <a:stretch/>
        </p:blipFill>
        <p:spPr>
          <a:xfrm>
            <a:off x="9920448" y="4670642"/>
            <a:ext cx="1257372" cy="1262610"/>
          </a:xfrm>
          <a:prstGeom prst="rect">
            <a:avLst/>
          </a:prstGeom>
        </p:spPr>
      </p:pic>
      <p:pic>
        <p:nvPicPr>
          <p:cNvPr id="8" name="Picture 3" descr="A graph of different colored lines&#10;&#10;Description automatically generated">
            <a:extLst>
              <a:ext uri="{FF2B5EF4-FFF2-40B4-BE49-F238E27FC236}">
                <a16:creationId xmlns:a16="http://schemas.microsoft.com/office/drawing/2014/main" id="{D3F13955-E9CF-5279-7BDE-209539B36B3B}"/>
              </a:ext>
            </a:extLst>
          </p:cNvPr>
          <p:cNvPicPr>
            <a:picLocks noChangeAspect="1"/>
          </p:cNvPicPr>
          <p:nvPr/>
        </p:nvPicPr>
        <p:blipFill rotWithShape="1">
          <a:blip r:embed="rId4"/>
          <a:srcRect l="21581" t="93523" r="30436" b="-546"/>
          <a:stretch/>
        </p:blipFill>
        <p:spPr>
          <a:xfrm>
            <a:off x="6583282" y="5682012"/>
            <a:ext cx="3433211" cy="251240"/>
          </a:xfrm>
          <a:prstGeom prst="rect">
            <a:avLst/>
          </a:prstGeom>
        </p:spPr>
      </p:pic>
      <p:pic>
        <p:nvPicPr>
          <p:cNvPr id="9" name="Picture 2">
            <a:extLst>
              <a:ext uri="{FF2B5EF4-FFF2-40B4-BE49-F238E27FC236}">
                <a16:creationId xmlns:a16="http://schemas.microsoft.com/office/drawing/2014/main" id="{DE0905CE-AE26-1351-1D35-93E44B3CBF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167" b="5921"/>
          <a:stretch/>
        </p:blipFill>
        <p:spPr bwMode="auto">
          <a:xfrm>
            <a:off x="6126480" y="1854765"/>
            <a:ext cx="3705332" cy="3797852"/>
          </a:xfrm>
          <a:prstGeom prst="rect">
            <a:avLst/>
          </a:prstGeom>
          <a:noFill/>
          <a:ln>
            <a:noFill/>
          </a:ln>
        </p:spPr>
      </p:pic>
      <p:pic>
        <p:nvPicPr>
          <p:cNvPr id="10" name="Picture 9" descr="A graph of different colored lines&#10;&#10;Description automatically generated">
            <a:extLst>
              <a:ext uri="{FF2B5EF4-FFF2-40B4-BE49-F238E27FC236}">
                <a16:creationId xmlns:a16="http://schemas.microsoft.com/office/drawing/2014/main" id="{4EFCBB49-947B-FF29-4515-F49B2A7DA3BF}"/>
              </a:ext>
            </a:extLst>
          </p:cNvPr>
          <p:cNvPicPr>
            <a:picLocks noChangeAspect="1"/>
          </p:cNvPicPr>
          <p:nvPr/>
        </p:nvPicPr>
        <p:blipFill rotWithShape="1">
          <a:blip r:embed="rId3"/>
          <a:srcRect l="84585" t="36367" b="54681"/>
          <a:stretch/>
        </p:blipFill>
        <p:spPr>
          <a:xfrm>
            <a:off x="9898308" y="3778984"/>
            <a:ext cx="1257372" cy="365125"/>
          </a:xfrm>
          <a:prstGeom prst="rect">
            <a:avLst/>
          </a:prstGeom>
        </p:spPr>
      </p:pic>
      <p:pic>
        <p:nvPicPr>
          <p:cNvPr id="11" name="Picture 9" descr="A graph of different colored lines&#10;&#10;Description automatically generated">
            <a:extLst>
              <a:ext uri="{FF2B5EF4-FFF2-40B4-BE49-F238E27FC236}">
                <a16:creationId xmlns:a16="http://schemas.microsoft.com/office/drawing/2014/main" id="{B5EAD73A-0E9B-AA87-D5E6-93B7D5C1DDA2}"/>
              </a:ext>
            </a:extLst>
          </p:cNvPr>
          <p:cNvPicPr>
            <a:picLocks noChangeAspect="1"/>
          </p:cNvPicPr>
          <p:nvPr/>
        </p:nvPicPr>
        <p:blipFill rotWithShape="1">
          <a:blip r:embed="rId3"/>
          <a:srcRect l="84585" t="21573" b="71877"/>
          <a:stretch/>
        </p:blipFill>
        <p:spPr>
          <a:xfrm>
            <a:off x="9898308" y="3446980"/>
            <a:ext cx="1257372" cy="267128"/>
          </a:xfrm>
          <a:prstGeom prst="rect">
            <a:avLst/>
          </a:prstGeom>
        </p:spPr>
      </p:pic>
    </p:spTree>
    <p:extLst>
      <p:ext uri="{BB962C8B-B14F-4D97-AF65-F5344CB8AC3E}">
        <p14:creationId xmlns:p14="http://schemas.microsoft.com/office/powerpoint/2010/main" val="1614304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err="1"/>
              <a:t>Third</a:t>
            </a:r>
            <a:r>
              <a:rPr lang="fr-FR" dirty="0"/>
              <a:t> intervention: vaccination</a:t>
            </a:r>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dirty="0"/>
              <a:t>Partial protection of the vaccinee against acquisition from any other individual</a:t>
            </a:r>
          </a:p>
          <a:p>
            <a:pPr marL="342900" indent="-342900">
              <a:buFont typeface="Arial" panose="020B0604020202020204" pitchFamily="34" charset="0"/>
              <a:buChar char="•"/>
            </a:pPr>
            <a:r>
              <a:rPr lang="en-US" sz="2400" dirty="0"/>
              <a:t>Reduction of acquisition risk only</a:t>
            </a:r>
          </a:p>
          <a:p>
            <a:pPr marL="342900" indent="-342900">
              <a:buFont typeface="Arial" panose="020B0604020202020204" pitchFamily="34" charset="0"/>
              <a:buChar char="•"/>
            </a:pPr>
            <a:r>
              <a:rPr lang="en-US" sz="2400" dirty="0"/>
              <a:t>Reduction applies to all contacts</a:t>
            </a:r>
          </a:p>
          <a:p>
            <a:pPr marL="342900" indent="-342900">
              <a:buFont typeface="Arial" panose="020B0604020202020204" pitchFamily="34" charset="0"/>
              <a:buChar char="•"/>
            </a:pPr>
            <a:r>
              <a:rPr lang="en-US" sz="2400" dirty="0"/>
              <a:t>Scenarios: reduction in transmission rate by a factor of 2, 4, 6, 8 or 10</a:t>
            </a:r>
          </a:p>
          <a:p>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17</a:t>
            </a:fld>
            <a:endParaRPr lang="fr-FR"/>
          </a:p>
        </p:txBody>
      </p:sp>
      <p:pic>
        <p:nvPicPr>
          <p:cNvPr id="5" name="Picture 50">
            <a:extLst>
              <a:ext uri="{FF2B5EF4-FFF2-40B4-BE49-F238E27FC236}">
                <a16:creationId xmlns:a16="http://schemas.microsoft.com/office/drawing/2014/main" id="{DFA19790-34E0-B11B-0650-38A37BAB3EE3}"/>
              </a:ext>
            </a:extLst>
          </p:cNvPr>
          <p:cNvPicPr>
            <a:picLocks noChangeAspect="1"/>
          </p:cNvPicPr>
          <p:nvPr/>
        </p:nvPicPr>
        <p:blipFill>
          <a:blip r:embed="rId2"/>
          <a:stretch>
            <a:fillRect/>
          </a:stretch>
        </p:blipFill>
        <p:spPr>
          <a:xfrm>
            <a:off x="3721082" y="3808161"/>
            <a:ext cx="4767303" cy="1913558"/>
          </a:xfrm>
          <a:prstGeom prst="rect">
            <a:avLst/>
          </a:prstGeom>
        </p:spPr>
      </p:pic>
      <p:sp>
        <p:nvSpPr>
          <p:cNvPr id="6" name="Rectangle: Rounded Corners 51">
            <a:extLst>
              <a:ext uri="{FF2B5EF4-FFF2-40B4-BE49-F238E27FC236}">
                <a16:creationId xmlns:a16="http://schemas.microsoft.com/office/drawing/2014/main" id="{CE9C6360-A2A7-A1BA-3372-6CC1E236005E}"/>
              </a:ext>
            </a:extLst>
          </p:cNvPr>
          <p:cNvSpPr/>
          <p:nvPr/>
        </p:nvSpPr>
        <p:spPr bwMode="auto">
          <a:xfrm>
            <a:off x="3729813" y="3916814"/>
            <a:ext cx="4745844" cy="1796173"/>
          </a:xfrm>
          <a:prstGeom prst="roundRect">
            <a:avLst/>
          </a:prstGeom>
          <a:solidFill>
            <a:schemeClr val="bg1">
              <a:lumMod val="95000"/>
            </a:schemeClr>
          </a:solidFill>
          <a:ln w="38100" cap="sq">
            <a:solidFill>
              <a:srgbClr val="969696"/>
            </a:solidFill>
            <a:round/>
            <a:headEnd/>
            <a:tailEnd/>
          </a:ln>
        </p:spPr>
        <p:txBody>
          <a:bodyPr rtlCol="0" anchor="ctr"/>
          <a:lstStyle/>
          <a:p>
            <a:pPr algn="ctr"/>
            <a:endParaRPr lang="en-GB" sz="5988" b="1" dirty="0">
              <a:solidFill>
                <a:schemeClr val="bg1"/>
              </a:solidFill>
              <a:ea typeface="Verdana" pitchFamily="34" charset="0"/>
              <a:cs typeface="Arial" charset="0"/>
            </a:endParaRPr>
          </a:p>
        </p:txBody>
      </p:sp>
      <p:grpSp>
        <p:nvGrpSpPr>
          <p:cNvPr id="7" name="Group 52">
            <a:extLst>
              <a:ext uri="{FF2B5EF4-FFF2-40B4-BE49-F238E27FC236}">
                <a16:creationId xmlns:a16="http://schemas.microsoft.com/office/drawing/2014/main" id="{57470637-23A9-77B4-3825-0EF227B18954}"/>
              </a:ext>
            </a:extLst>
          </p:cNvPr>
          <p:cNvGrpSpPr/>
          <p:nvPr/>
        </p:nvGrpSpPr>
        <p:grpSpPr>
          <a:xfrm>
            <a:off x="4404499" y="3808160"/>
            <a:ext cx="3970063" cy="1891693"/>
            <a:chOff x="5408631" y="14709394"/>
            <a:chExt cx="4376374" cy="2085296"/>
          </a:xfrm>
        </p:grpSpPr>
        <p:grpSp>
          <p:nvGrpSpPr>
            <p:cNvPr id="8" name="Group 53">
              <a:extLst>
                <a:ext uri="{FF2B5EF4-FFF2-40B4-BE49-F238E27FC236}">
                  <a16:creationId xmlns:a16="http://schemas.microsoft.com/office/drawing/2014/main" id="{05DFE393-84FB-994A-B45F-9DBEA2C032DB}"/>
                </a:ext>
              </a:extLst>
            </p:cNvPr>
            <p:cNvGrpSpPr>
              <a:grpSpLocks noChangeAspect="1"/>
            </p:cNvGrpSpPr>
            <p:nvPr/>
          </p:nvGrpSpPr>
          <p:grpSpPr>
            <a:xfrm>
              <a:off x="5408631" y="14709394"/>
              <a:ext cx="4376374" cy="2085296"/>
              <a:chOff x="5251851" y="14634690"/>
              <a:chExt cx="4533154" cy="2160000"/>
            </a:xfrm>
          </p:grpSpPr>
          <p:grpSp>
            <p:nvGrpSpPr>
              <p:cNvPr id="11" name="Group 56">
                <a:extLst>
                  <a:ext uri="{FF2B5EF4-FFF2-40B4-BE49-F238E27FC236}">
                    <a16:creationId xmlns:a16="http://schemas.microsoft.com/office/drawing/2014/main" id="{A90F3167-1141-C564-DA58-32C917A97B9F}"/>
                  </a:ext>
                </a:extLst>
              </p:cNvPr>
              <p:cNvGrpSpPr/>
              <p:nvPr/>
            </p:nvGrpSpPr>
            <p:grpSpPr>
              <a:xfrm>
                <a:off x="5251851" y="14634690"/>
                <a:ext cx="4533154" cy="2160000"/>
                <a:chOff x="7412838" y="5832612"/>
                <a:chExt cx="3646258" cy="1812841"/>
              </a:xfrm>
            </p:grpSpPr>
            <p:pic>
              <p:nvPicPr>
                <p:cNvPr id="22" name="Graphic 133" descr="Doctor female with solid fill">
                  <a:extLst>
                    <a:ext uri="{FF2B5EF4-FFF2-40B4-BE49-F238E27FC236}">
                      <a16:creationId xmlns:a16="http://schemas.microsoft.com/office/drawing/2014/main" id="{AA896584-F5E2-0874-5AB1-904E2E28D1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2838" y="6439581"/>
                  <a:ext cx="640080" cy="640080"/>
                </a:xfrm>
                <a:prstGeom prst="rect">
                  <a:avLst/>
                </a:prstGeom>
              </p:spPr>
            </p:pic>
            <p:pic>
              <p:nvPicPr>
                <p:cNvPr id="23" name="Graphic 134" descr="Doctor male with solid fill">
                  <a:extLst>
                    <a:ext uri="{FF2B5EF4-FFF2-40B4-BE49-F238E27FC236}">
                      <a16:creationId xmlns:a16="http://schemas.microsoft.com/office/drawing/2014/main" id="{D52F6925-2F24-A383-12F8-4EF619C05A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9358" y="6356268"/>
                  <a:ext cx="640080" cy="640080"/>
                </a:xfrm>
                <a:prstGeom prst="rect">
                  <a:avLst/>
                </a:prstGeom>
              </p:spPr>
            </p:pic>
            <p:pic>
              <p:nvPicPr>
                <p:cNvPr id="24" name="Graphic 136" descr="Sleep with solid fill">
                  <a:extLst>
                    <a:ext uri="{FF2B5EF4-FFF2-40B4-BE49-F238E27FC236}">
                      <a16:creationId xmlns:a16="http://schemas.microsoft.com/office/drawing/2014/main" id="{F0C5AE64-9C88-AB67-9107-C3DBFA1F71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7218" y="5832612"/>
                  <a:ext cx="640080" cy="640080"/>
                </a:xfrm>
                <a:prstGeom prst="rect">
                  <a:avLst/>
                </a:prstGeom>
              </p:spPr>
            </p:pic>
            <p:pic>
              <p:nvPicPr>
                <p:cNvPr id="25" name="Graphic 137" descr="Sleep with solid fill">
                  <a:extLst>
                    <a:ext uri="{FF2B5EF4-FFF2-40B4-BE49-F238E27FC236}">
                      <a16:creationId xmlns:a16="http://schemas.microsoft.com/office/drawing/2014/main" id="{046EEE8A-E78F-DC7A-E258-C26D1B2825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7218" y="7005373"/>
                  <a:ext cx="640080" cy="640080"/>
                </a:xfrm>
                <a:prstGeom prst="rect">
                  <a:avLst/>
                </a:prstGeom>
              </p:spPr>
            </p:pic>
            <p:pic>
              <p:nvPicPr>
                <p:cNvPr id="26" name="Graphic 138" descr="Sleep with solid fill">
                  <a:extLst>
                    <a:ext uri="{FF2B5EF4-FFF2-40B4-BE49-F238E27FC236}">
                      <a16:creationId xmlns:a16="http://schemas.microsoft.com/office/drawing/2014/main" id="{D24447EF-8588-0AC8-9740-614F1990BB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9016" y="7005373"/>
                  <a:ext cx="640080" cy="640080"/>
                </a:xfrm>
                <a:prstGeom prst="rect">
                  <a:avLst/>
                </a:prstGeom>
              </p:spPr>
            </p:pic>
            <p:pic>
              <p:nvPicPr>
                <p:cNvPr id="27" name="Graphic 139" descr="Sleep with solid fill">
                  <a:extLst>
                    <a:ext uri="{FF2B5EF4-FFF2-40B4-BE49-F238E27FC236}">
                      <a16:creationId xmlns:a16="http://schemas.microsoft.com/office/drawing/2014/main" id="{EACFA5DF-124D-9FAB-5CE8-C42B6E7A4B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9016" y="5832612"/>
                  <a:ext cx="640080" cy="640080"/>
                </a:xfrm>
                <a:prstGeom prst="rect">
                  <a:avLst/>
                </a:prstGeom>
              </p:spPr>
            </p:pic>
            <p:cxnSp>
              <p:nvCxnSpPr>
                <p:cNvPr id="28" name="Straight Arrow Connector 140">
                  <a:extLst>
                    <a:ext uri="{FF2B5EF4-FFF2-40B4-BE49-F238E27FC236}">
                      <a16:creationId xmlns:a16="http://schemas.microsoft.com/office/drawing/2014/main" id="{40DD158C-EBE0-A3E6-EF8E-8D278D1BA739}"/>
                    </a:ext>
                  </a:extLst>
                </p:cNvPr>
                <p:cNvCxnSpPr>
                  <a:cxnSpLocks/>
                </p:cNvCxnSpPr>
                <p:nvPr/>
              </p:nvCxnSpPr>
              <p:spPr>
                <a:xfrm>
                  <a:off x="8052918" y="6724696"/>
                  <a:ext cx="1449082"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141">
                  <a:extLst>
                    <a:ext uri="{FF2B5EF4-FFF2-40B4-BE49-F238E27FC236}">
                      <a16:creationId xmlns:a16="http://schemas.microsoft.com/office/drawing/2014/main" id="{14A4A8C1-56D9-9F71-C7BB-588F5916BBDE}"/>
                    </a:ext>
                  </a:extLst>
                </p:cNvPr>
                <p:cNvCxnSpPr>
                  <a:cxnSpLocks/>
                </p:cNvCxnSpPr>
                <p:nvPr/>
              </p:nvCxnSpPr>
              <p:spPr>
                <a:xfrm>
                  <a:off x="8056346" y="6950629"/>
                  <a:ext cx="428506" cy="48499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142">
                  <a:extLst>
                    <a:ext uri="{FF2B5EF4-FFF2-40B4-BE49-F238E27FC236}">
                      <a16:creationId xmlns:a16="http://schemas.microsoft.com/office/drawing/2014/main" id="{F19C06BD-6F5D-442E-3E3F-57D668C67795}"/>
                    </a:ext>
                  </a:extLst>
                </p:cNvPr>
                <p:cNvCxnSpPr>
                  <a:cxnSpLocks/>
                </p:cNvCxnSpPr>
                <p:nvPr/>
              </p:nvCxnSpPr>
              <p:spPr>
                <a:xfrm flipV="1">
                  <a:off x="7943095" y="6347057"/>
                  <a:ext cx="556253" cy="280495"/>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143">
                  <a:extLst>
                    <a:ext uri="{FF2B5EF4-FFF2-40B4-BE49-F238E27FC236}">
                      <a16:creationId xmlns:a16="http://schemas.microsoft.com/office/drawing/2014/main" id="{1F6BBA23-E792-1A95-F9CC-D0BFD8AD3F8C}"/>
                    </a:ext>
                  </a:extLst>
                </p:cNvPr>
                <p:cNvCxnSpPr>
                  <a:cxnSpLocks/>
                </p:cNvCxnSpPr>
                <p:nvPr/>
              </p:nvCxnSpPr>
              <p:spPr>
                <a:xfrm>
                  <a:off x="7970793" y="6989489"/>
                  <a:ext cx="428506" cy="484997"/>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144">
                  <a:extLst>
                    <a:ext uri="{FF2B5EF4-FFF2-40B4-BE49-F238E27FC236}">
                      <a16:creationId xmlns:a16="http://schemas.microsoft.com/office/drawing/2014/main" id="{D17D9616-5E5F-AA8F-A450-0349556B93CF}"/>
                    </a:ext>
                  </a:extLst>
                </p:cNvPr>
                <p:cNvCxnSpPr>
                  <a:cxnSpLocks/>
                </p:cNvCxnSpPr>
                <p:nvPr/>
              </p:nvCxnSpPr>
              <p:spPr>
                <a:xfrm flipV="1">
                  <a:off x="7910371" y="6224954"/>
                  <a:ext cx="568496" cy="28674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145">
                  <a:extLst>
                    <a:ext uri="{FF2B5EF4-FFF2-40B4-BE49-F238E27FC236}">
                      <a16:creationId xmlns:a16="http://schemas.microsoft.com/office/drawing/2014/main" id="{EBCA8867-F10F-3506-432B-C9870A505765}"/>
                    </a:ext>
                  </a:extLst>
                </p:cNvPr>
                <p:cNvCxnSpPr>
                  <a:cxnSpLocks/>
                </p:cNvCxnSpPr>
                <p:nvPr/>
              </p:nvCxnSpPr>
              <p:spPr>
                <a:xfrm>
                  <a:off x="8056346" y="6846575"/>
                  <a:ext cx="1449082"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2" name="Straight Arrow Connector 57">
                <a:extLst>
                  <a:ext uri="{FF2B5EF4-FFF2-40B4-BE49-F238E27FC236}">
                    <a16:creationId xmlns:a16="http://schemas.microsoft.com/office/drawing/2014/main" id="{5846A837-BD03-45DA-95E5-33F35BE4E4AF}"/>
                  </a:ext>
                </a:extLst>
              </p:cNvPr>
              <p:cNvCxnSpPr>
                <a:cxnSpLocks/>
              </p:cNvCxnSpPr>
              <p:nvPr/>
            </p:nvCxnSpPr>
            <p:spPr>
              <a:xfrm>
                <a:off x="7433450" y="16395145"/>
                <a:ext cx="1512000" cy="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58">
                <a:extLst>
                  <a:ext uri="{FF2B5EF4-FFF2-40B4-BE49-F238E27FC236}">
                    <a16:creationId xmlns:a16="http://schemas.microsoft.com/office/drawing/2014/main" id="{848769A4-1571-90A6-C470-F3A795473603}"/>
                  </a:ext>
                </a:extLst>
              </p:cNvPr>
              <p:cNvCxnSpPr>
                <a:cxnSpLocks/>
              </p:cNvCxnSpPr>
              <p:nvPr/>
            </p:nvCxnSpPr>
            <p:spPr>
              <a:xfrm>
                <a:off x="7433450" y="16544681"/>
                <a:ext cx="1512000" cy="0"/>
              </a:xfrm>
              <a:prstGeom prst="straightConnector1">
                <a:avLst/>
              </a:prstGeom>
              <a:ln w="38100">
                <a:solidFill>
                  <a:srgbClr val="C80B2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59">
                <a:extLst>
                  <a:ext uri="{FF2B5EF4-FFF2-40B4-BE49-F238E27FC236}">
                    <a16:creationId xmlns:a16="http://schemas.microsoft.com/office/drawing/2014/main" id="{520619EC-D253-2190-D840-2CDC53084BD1}"/>
                  </a:ext>
                </a:extLst>
              </p:cNvPr>
              <p:cNvCxnSpPr>
                <a:cxnSpLocks/>
              </p:cNvCxnSpPr>
              <p:nvPr/>
            </p:nvCxnSpPr>
            <p:spPr>
              <a:xfrm>
                <a:off x="9687562" y="15275493"/>
                <a:ext cx="0" cy="953404"/>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60">
                <a:extLst>
                  <a:ext uri="{FF2B5EF4-FFF2-40B4-BE49-F238E27FC236}">
                    <a16:creationId xmlns:a16="http://schemas.microsoft.com/office/drawing/2014/main" id="{77F583BE-ACBA-FDE8-7C0A-17470FD4A873}"/>
                  </a:ext>
                </a:extLst>
              </p:cNvPr>
              <p:cNvCxnSpPr>
                <a:cxnSpLocks/>
              </p:cNvCxnSpPr>
              <p:nvPr/>
            </p:nvCxnSpPr>
            <p:spPr>
              <a:xfrm flipV="1">
                <a:off x="9552813" y="15256620"/>
                <a:ext cx="0" cy="953404"/>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61">
                <a:extLst>
                  <a:ext uri="{FF2B5EF4-FFF2-40B4-BE49-F238E27FC236}">
                    <a16:creationId xmlns:a16="http://schemas.microsoft.com/office/drawing/2014/main" id="{2A6DDC5D-D69A-12DA-4A49-26EB5C54E0AC}"/>
                  </a:ext>
                </a:extLst>
              </p:cNvPr>
              <p:cNvCxnSpPr>
                <a:cxnSpLocks/>
              </p:cNvCxnSpPr>
              <p:nvPr/>
            </p:nvCxnSpPr>
            <p:spPr>
              <a:xfrm flipH="1" flipV="1">
                <a:off x="7422526" y="15169432"/>
                <a:ext cx="514083" cy="44365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62">
                <a:extLst>
                  <a:ext uri="{FF2B5EF4-FFF2-40B4-BE49-F238E27FC236}">
                    <a16:creationId xmlns:a16="http://schemas.microsoft.com/office/drawing/2014/main" id="{C8B3375E-0A97-E2EF-8F03-E3CFCCBF3DD2}"/>
                  </a:ext>
                </a:extLst>
              </p:cNvPr>
              <p:cNvCxnSpPr>
                <a:cxnSpLocks/>
              </p:cNvCxnSpPr>
              <p:nvPr/>
            </p:nvCxnSpPr>
            <p:spPr>
              <a:xfrm>
                <a:off x="7500766" y="15053497"/>
                <a:ext cx="519704" cy="46899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27">
                <a:extLst>
                  <a:ext uri="{FF2B5EF4-FFF2-40B4-BE49-F238E27FC236}">
                    <a16:creationId xmlns:a16="http://schemas.microsoft.com/office/drawing/2014/main" id="{2077958C-4A98-2892-7145-4B2EA5245399}"/>
                  </a:ext>
                </a:extLst>
              </p:cNvPr>
              <p:cNvCxnSpPr>
                <a:cxnSpLocks/>
              </p:cNvCxnSpPr>
              <p:nvPr/>
            </p:nvCxnSpPr>
            <p:spPr>
              <a:xfrm rot="16200000" flipH="1" flipV="1">
                <a:off x="8475269" y="15246372"/>
                <a:ext cx="514083" cy="443650"/>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29">
                <a:extLst>
                  <a:ext uri="{FF2B5EF4-FFF2-40B4-BE49-F238E27FC236}">
                    <a16:creationId xmlns:a16="http://schemas.microsoft.com/office/drawing/2014/main" id="{A7047C1E-D18C-D1CF-1ABA-57C442BB9DC6}"/>
                  </a:ext>
                </a:extLst>
              </p:cNvPr>
              <p:cNvCxnSpPr>
                <a:cxnSpLocks/>
              </p:cNvCxnSpPr>
              <p:nvPr/>
            </p:nvCxnSpPr>
            <p:spPr>
              <a:xfrm rot="16200000">
                <a:off x="8464619" y="15068736"/>
                <a:ext cx="519704" cy="468998"/>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31">
                <a:extLst>
                  <a:ext uri="{FF2B5EF4-FFF2-40B4-BE49-F238E27FC236}">
                    <a16:creationId xmlns:a16="http://schemas.microsoft.com/office/drawing/2014/main" id="{A9A54F0E-027F-43DB-A83C-87FA94E9ED66}"/>
                  </a:ext>
                </a:extLst>
              </p:cNvPr>
              <p:cNvCxnSpPr>
                <a:cxnSpLocks/>
              </p:cNvCxnSpPr>
              <p:nvPr/>
            </p:nvCxnSpPr>
            <p:spPr>
              <a:xfrm flipH="1" flipV="1">
                <a:off x="8508873" y="15962495"/>
                <a:ext cx="444852" cy="386779"/>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132">
                <a:extLst>
                  <a:ext uri="{FF2B5EF4-FFF2-40B4-BE49-F238E27FC236}">
                    <a16:creationId xmlns:a16="http://schemas.microsoft.com/office/drawing/2014/main" id="{57FA13B4-3A6C-5541-F1B3-EB9C9BAF9F8A}"/>
                  </a:ext>
                </a:extLst>
              </p:cNvPr>
              <p:cNvCxnSpPr>
                <a:cxnSpLocks/>
              </p:cNvCxnSpPr>
              <p:nvPr/>
            </p:nvCxnSpPr>
            <p:spPr>
              <a:xfrm>
                <a:off x="8542332" y="15823259"/>
                <a:ext cx="435843" cy="399407"/>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54">
              <a:extLst>
                <a:ext uri="{FF2B5EF4-FFF2-40B4-BE49-F238E27FC236}">
                  <a16:creationId xmlns:a16="http://schemas.microsoft.com/office/drawing/2014/main" id="{3DDA8AB8-762B-2D32-E656-534ECF2AABF6}"/>
                </a:ext>
              </a:extLst>
            </p:cNvPr>
            <p:cNvCxnSpPr>
              <a:cxnSpLocks/>
            </p:cNvCxnSpPr>
            <p:nvPr/>
          </p:nvCxnSpPr>
          <p:spPr>
            <a:xfrm flipH="1">
              <a:off x="7523512" y="16030772"/>
              <a:ext cx="485139" cy="312782"/>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55">
              <a:extLst>
                <a:ext uri="{FF2B5EF4-FFF2-40B4-BE49-F238E27FC236}">
                  <a16:creationId xmlns:a16="http://schemas.microsoft.com/office/drawing/2014/main" id="{6D363CBA-FC74-867E-1533-660A08C5D74B}"/>
                </a:ext>
              </a:extLst>
            </p:cNvPr>
            <p:cNvCxnSpPr>
              <a:cxnSpLocks/>
            </p:cNvCxnSpPr>
            <p:nvPr/>
          </p:nvCxnSpPr>
          <p:spPr>
            <a:xfrm flipV="1">
              <a:off x="7447114" y="15928043"/>
              <a:ext cx="516924" cy="341963"/>
            </a:xfrm>
            <a:prstGeom prst="straightConnector1">
              <a:avLst/>
            </a:prstGeom>
            <a:ln w="38100">
              <a:solidFill>
                <a:srgbClr val="C80B2F"/>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748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err="1"/>
              <a:t>Effectiveness</a:t>
            </a:r>
            <a:r>
              <a:rPr lang="fr-FR" dirty="0"/>
              <a:t> of staff vaccination </a:t>
            </a:r>
            <a:r>
              <a:rPr lang="fr-FR" dirty="0" err="1"/>
              <a:t>depends</a:t>
            </a:r>
            <a:r>
              <a:rPr lang="fr-FR" dirty="0"/>
              <a:t> on staff </a:t>
            </a:r>
            <a:r>
              <a:rPr lang="fr-FR" dirty="0" err="1"/>
              <a:t>category</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1097281" y="1845734"/>
            <a:ext cx="2945992" cy="4023360"/>
          </a:xfrm>
        </p:spPr>
        <p:txBody>
          <a:bodyPr>
            <a:normAutofit/>
          </a:bodyPr>
          <a:lstStyle/>
          <a:p>
            <a:pPr marL="342900" indent="-342900">
              <a:buFont typeface="Arial" panose="020B0604020202020204" pitchFamily="34" charset="0"/>
              <a:buChar char="•"/>
            </a:pPr>
            <a:r>
              <a:rPr lang="en-US" sz="2400" dirty="0"/>
              <a:t>Impact similar to that of contact precautions</a:t>
            </a:r>
          </a:p>
          <a:p>
            <a:pPr marL="342900" indent="-342900">
              <a:buFont typeface="Arial" panose="020B0604020202020204" pitchFamily="34" charset="0"/>
              <a:buChar char="•"/>
            </a:pPr>
            <a:r>
              <a:rPr lang="en-US" sz="2400" dirty="0"/>
              <a:t>Again, effective if target healthcare assistants or nurses…</a:t>
            </a:r>
          </a:p>
          <a:p>
            <a:pPr marL="342900" indent="-342900">
              <a:buFont typeface="Arial" panose="020B0604020202020204" pitchFamily="34" charset="0"/>
              <a:buChar char="•"/>
            </a:pPr>
            <a:r>
              <a:rPr lang="en-US" sz="2400" dirty="0"/>
              <a:t>… But no effect of vaccination on other categories of staff</a:t>
            </a:r>
          </a:p>
          <a:p>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18</a:t>
            </a:fld>
            <a:endParaRPr lang="fr-FR"/>
          </a:p>
        </p:txBody>
      </p:sp>
      <p:pic>
        <p:nvPicPr>
          <p:cNvPr id="10" name="Picture 2">
            <a:extLst>
              <a:ext uri="{FF2B5EF4-FFF2-40B4-BE49-F238E27FC236}">
                <a16:creationId xmlns:a16="http://schemas.microsoft.com/office/drawing/2014/main" id="{0B3899C5-8575-DBAF-AAC7-7E3F3D64EE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3272" y="1920710"/>
            <a:ext cx="7907239" cy="3948383"/>
          </a:xfrm>
          <a:prstGeom prst="rect">
            <a:avLst/>
          </a:prstGeom>
          <a:noFill/>
          <a:ln>
            <a:noFill/>
          </a:ln>
        </p:spPr>
      </p:pic>
    </p:spTree>
    <p:extLst>
      <p:ext uri="{BB962C8B-B14F-4D97-AF65-F5344CB8AC3E}">
        <p14:creationId xmlns:p14="http://schemas.microsoft.com/office/powerpoint/2010/main" val="2385831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Network </a:t>
            </a:r>
            <a:r>
              <a:rPr lang="fr-FR" dirty="0" err="1"/>
              <a:t>heterogeneity</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1097280" y="1845734"/>
            <a:ext cx="9464553" cy="4023360"/>
          </a:xfrm>
        </p:spPr>
        <p:txBody>
          <a:bodyPr>
            <a:normAutofit/>
          </a:bodyPr>
          <a:lstStyle/>
          <a:p>
            <a:pPr marL="0" indent="0">
              <a:buNone/>
            </a:pPr>
            <a:r>
              <a:rPr lang="en-US" sz="2400" b="1" dirty="0"/>
              <a:t>Questions:</a:t>
            </a:r>
          </a:p>
          <a:p>
            <a:pPr marL="342900" indent="-342900">
              <a:buFont typeface="Arial" panose="020B0604020202020204" pitchFamily="34" charset="0"/>
              <a:buChar char="•"/>
            </a:pPr>
            <a:r>
              <a:rPr lang="en-US" sz="2400" dirty="0"/>
              <a:t>Why is there a different impact when targeting different staff categories?</a:t>
            </a:r>
          </a:p>
          <a:p>
            <a:pPr marL="342900" indent="-342900">
              <a:buFont typeface="Arial" panose="020B0604020202020204" pitchFamily="34" charset="0"/>
              <a:buChar char="•"/>
            </a:pPr>
            <a:r>
              <a:rPr lang="en-US" sz="2400" dirty="0">
                <a:sym typeface="Wingdings" panose="05000000000000000000" pitchFamily="2" charset="2"/>
              </a:rPr>
              <a:t>Which relevant element differs between staff categories?</a:t>
            </a:r>
            <a:endParaRPr lang="en-US" sz="2400"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19</a:t>
            </a:fld>
            <a:endParaRPr lang="fr-FR"/>
          </a:p>
        </p:txBody>
      </p:sp>
    </p:spTree>
    <p:extLst>
      <p:ext uri="{BB962C8B-B14F-4D97-AF65-F5344CB8AC3E}">
        <p14:creationId xmlns:p14="http://schemas.microsoft.com/office/powerpoint/2010/main" val="221259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32226-1AD0-B172-C873-2A833E913120}"/>
              </a:ext>
            </a:extLst>
          </p:cNvPr>
          <p:cNvSpPr>
            <a:spLocks noGrp="1"/>
          </p:cNvSpPr>
          <p:nvPr>
            <p:ph type="title"/>
          </p:nvPr>
        </p:nvSpPr>
        <p:spPr/>
        <p:txBody>
          <a:bodyPr/>
          <a:lstStyle/>
          <a:p>
            <a:r>
              <a:rPr lang="en-GB" dirty="0"/>
              <a:t>Healthcare-associated infections (HAI)</a:t>
            </a:r>
          </a:p>
        </p:txBody>
      </p:sp>
      <p:sp>
        <p:nvSpPr>
          <p:cNvPr id="4" name="Espace réservé du texte 5">
            <a:extLst>
              <a:ext uri="{FF2B5EF4-FFF2-40B4-BE49-F238E27FC236}">
                <a16:creationId xmlns:a16="http://schemas.microsoft.com/office/drawing/2014/main" id="{09D9148E-46C6-BF3C-392A-EFE37A6D4E81}"/>
              </a:ext>
            </a:extLst>
          </p:cNvPr>
          <p:cNvSpPr>
            <a:spLocks noGrp="1"/>
          </p:cNvSpPr>
          <p:nvPr>
            <p:ph idx="1"/>
          </p:nvPr>
        </p:nvSpPr>
        <p:spPr>
          <a:xfrm>
            <a:off x="1096963" y="1846263"/>
            <a:ext cx="10058400" cy="4022725"/>
          </a:xfrm>
        </p:spPr>
        <p:txBody>
          <a:bodyPr>
            <a:normAutofit/>
          </a:bodyPr>
          <a:lstStyle/>
          <a:p>
            <a:pPr marL="342900" indent="-342900">
              <a:buFont typeface="Arial" panose="020B0604020202020204" pitchFamily="34" charset="0"/>
              <a:buChar char="•"/>
            </a:pPr>
            <a:r>
              <a:rPr lang="en-US" sz="2400" dirty="0"/>
              <a:t>Infections which occur after 48h of admission into </a:t>
            </a:r>
            <a:r>
              <a:rPr lang="en-US" sz="2400" b="1" dirty="0"/>
              <a:t>healthcare settings</a:t>
            </a:r>
            <a:endParaRPr lang="en-US" sz="2400" dirty="0"/>
          </a:p>
          <a:p>
            <a:pPr marL="342900" indent="-342900">
              <a:buFont typeface="Arial" panose="020B0604020202020204" pitchFamily="34" charset="0"/>
              <a:buChar char="•"/>
            </a:pPr>
            <a:r>
              <a:rPr lang="en-US" sz="2400" dirty="0"/>
              <a:t>Infection opportunity due to</a:t>
            </a:r>
          </a:p>
          <a:p>
            <a:pPr marL="635508" lvl="1" indent="-342900">
              <a:buFont typeface="Arial" panose="020B0604020202020204" pitchFamily="34" charset="0"/>
              <a:buChar char="•"/>
            </a:pPr>
            <a:r>
              <a:rPr lang="en-US" sz="2200" b="1" dirty="0"/>
              <a:t>Weakened</a:t>
            </a:r>
            <a:r>
              <a:rPr lang="en-US" sz="2200" dirty="0"/>
              <a:t> state of patients (e.g., </a:t>
            </a:r>
            <a:r>
              <a:rPr lang="en-US" sz="2300" dirty="0"/>
              <a:t>immunocompromised)</a:t>
            </a:r>
          </a:p>
          <a:p>
            <a:pPr marL="635508" lvl="1" indent="-342900">
              <a:buFont typeface="Arial" panose="020B0604020202020204" pitchFamily="34" charset="0"/>
              <a:buChar char="•"/>
            </a:pPr>
            <a:r>
              <a:rPr lang="en-US" sz="2300" b="1" dirty="0"/>
              <a:t>Frequent invasive procedures </a:t>
            </a:r>
            <a:r>
              <a:rPr lang="en-US" sz="2300" dirty="0"/>
              <a:t>breaching natural barriers (e.g. central line)</a:t>
            </a:r>
            <a:endParaRPr lang="en-US" sz="2400" dirty="0"/>
          </a:p>
          <a:p>
            <a:pPr marL="342900" indent="-342900">
              <a:buFont typeface="Arial" panose="020B0604020202020204" pitchFamily="34" charset="0"/>
              <a:buChar char="•"/>
            </a:pPr>
            <a:r>
              <a:rPr lang="en-US" sz="2400" dirty="0"/>
              <a:t>High incidence worldwide:</a:t>
            </a:r>
          </a:p>
          <a:p>
            <a:pPr marL="635508" lvl="1" indent="-342900">
              <a:buFont typeface="Arial" panose="020B0604020202020204" pitchFamily="34" charset="0"/>
              <a:buChar char="•"/>
            </a:pPr>
            <a:r>
              <a:rPr lang="en-US" sz="2200" b="1" dirty="0"/>
              <a:t>7.5%</a:t>
            </a:r>
            <a:r>
              <a:rPr lang="en-US" sz="2200" dirty="0"/>
              <a:t> of ICU patients with at least one HAI in Europe (ECDC, 2019)</a:t>
            </a:r>
          </a:p>
          <a:p>
            <a:pPr marL="635508" lvl="1" indent="-342900">
              <a:buFont typeface="Arial" panose="020B0604020202020204" pitchFamily="34" charset="0"/>
              <a:buChar char="•"/>
            </a:pPr>
            <a:r>
              <a:rPr lang="en-US" sz="2200" dirty="0"/>
              <a:t>1.7 million affected patients in the US in 2002 (CDC) </a:t>
            </a:r>
          </a:p>
          <a:p>
            <a:pPr marL="342900" indent="-342900">
              <a:buFont typeface="Arial" panose="020B0604020202020204" pitchFamily="34" charset="0"/>
              <a:buChar char="•"/>
            </a:pPr>
            <a:r>
              <a:rPr lang="en-US" sz="2400" dirty="0"/>
              <a:t>Key infection setting for </a:t>
            </a:r>
            <a:r>
              <a:rPr lang="en-US" sz="2400" b="1" dirty="0"/>
              <a:t>bacteria</a:t>
            </a:r>
            <a:endParaRPr lang="en-US" sz="2200" b="1" dirty="0"/>
          </a:p>
          <a:p>
            <a:pPr marL="342900" indent="-342900">
              <a:buFont typeface="Arial" panose="020B0604020202020204" pitchFamily="34" charset="0"/>
              <a:buChar char="•"/>
            </a:pPr>
            <a:r>
              <a:rPr lang="en-US" sz="2400" dirty="0"/>
              <a:t>Specific problem of </a:t>
            </a:r>
            <a:r>
              <a:rPr lang="en-US" sz="2400" b="1" dirty="0"/>
              <a:t>multi-resistant bacteria</a:t>
            </a:r>
          </a:p>
        </p:txBody>
      </p:sp>
      <p:pic>
        <p:nvPicPr>
          <p:cNvPr id="5" name="Picture 10">
            <a:extLst>
              <a:ext uri="{FF2B5EF4-FFF2-40B4-BE49-F238E27FC236}">
                <a16:creationId xmlns:a16="http://schemas.microsoft.com/office/drawing/2014/main" id="{61C5E23D-EBD1-9971-699B-2A788075DEF7}"/>
              </a:ext>
            </a:extLst>
          </p:cNvPr>
          <p:cNvPicPr>
            <a:picLocks noChangeAspect="1"/>
          </p:cNvPicPr>
          <p:nvPr/>
        </p:nvPicPr>
        <p:blipFill>
          <a:blip r:embed="rId2"/>
          <a:stretch>
            <a:fillRect/>
          </a:stretch>
        </p:blipFill>
        <p:spPr>
          <a:xfrm>
            <a:off x="9257741" y="3576818"/>
            <a:ext cx="2855711" cy="1543823"/>
          </a:xfrm>
          <a:prstGeom prst="rect">
            <a:avLst/>
          </a:prstGeom>
        </p:spPr>
      </p:pic>
      <p:pic>
        <p:nvPicPr>
          <p:cNvPr id="7" name="Image 6">
            <a:extLst>
              <a:ext uri="{FF2B5EF4-FFF2-40B4-BE49-F238E27FC236}">
                <a16:creationId xmlns:a16="http://schemas.microsoft.com/office/drawing/2014/main" id="{E578A0CB-8200-63AD-5722-59B8591E99F3}"/>
              </a:ext>
            </a:extLst>
          </p:cNvPr>
          <p:cNvPicPr>
            <a:picLocks noChangeAspect="1"/>
          </p:cNvPicPr>
          <p:nvPr/>
        </p:nvPicPr>
        <p:blipFill>
          <a:blip r:embed="rId3"/>
          <a:stretch>
            <a:fillRect/>
          </a:stretch>
        </p:blipFill>
        <p:spPr>
          <a:xfrm>
            <a:off x="8819696" y="5236642"/>
            <a:ext cx="3089865" cy="1006519"/>
          </a:xfrm>
          <a:prstGeom prst="rect">
            <a:avLst/>
          </a:prstGeom>
        </p:spPr>
      </p:pic>
      <p:sp>
        <p:nvSpPr>
          <p:cNvPr id="8" name="Espace réservé du numéro de diapositive 7">
            <a:extLst>
              <a:ext uri="{FF2B5EF4-FFF2-40B4-BE49-F238E27FC236}">
                <a16:creationId xmlns:a16="http://schemas.microsoft.com/office/drawing/2014/main" id="{F5BA315D-6DF1-057C-46F5-47DC583D356B}"/>
              </a:ext>
            </a:extLst>
          </p:cNvPr>
          <p:cNvSpPr>
            <a:spLocks noGrp="1"/>
          </p:cNvSpPr>
          <p:nvPr>
            <p:ph type="sldNum" sz="quarter" idx="12"/>
          </p:nvPr>
        </p:nvSpPr>
        <p:spPr/>
        <p:txBody>
          <a:bodyPr/>
          <a:lstStyle/>
          <a:p>
            <a:fld id="{FB626980-133D-4664-9198-24C5F0CFB0A2}" type="slidenum">
              <a:rPr lang="fr-FR" smtClean="0"/>
              <a:t>2</a:t>
            </a:fld>
            <a:endParaRPr lang="fr-FR"/>
          </a:p>
        </p:txBody>
      </p:sp>
    </p:spTree>
    <p:extLst>
      <p:ext uri="{BB962C8B-B14F-4D97-AF65-F5344CB8AC3E}">
        <p14:creationId xmlns:p14="http://schemas.microsoft.com/office/powerpoint/2010/main" val="3217964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Network </a:t>
            </a:r>
            <a:r>
              <a:rPr lang="fr-FR" dirty="0" err="1"/>
              <a:t>heterogeneity</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1097280" y="1845734"/>
            <a:ext cx="6423403" cy="4023360"/>
          </a:xfrm>
        </p:spPr>
        <p:txBody>
          <a:bodyPr>
            <a:normAutofit/>
          </a:bodyPr>
          <a:lstStyle/>
          <a:p>
            <a:pPr marL="342900" indent="-342900">
              <a:buFont typeface="Arial" panose="020B0604020202020204" pitchFamily="34" charset="0"/>
              <a:buChar char="•"/>
            </a:pPr>
            <a:r>
              <a:rPr lang="en-US" sz="2400" b="1" dirty="0" err="1"/>
              <a:t>Supercontactors</a:t>
            </a:r>
            <a:r>
              <a:rPr lang="en-US" sz="2400" dirty="0"/>
              <a:t>: individuals with more contacts than others</a:t>
            </a:r>
          </a:p>
          <a:p>
            <a:pPr marL="635508" lvl="1" indent="-342900">
              <a:buFont typeface="Arial" panose="020B0604020202020204" pitchFamily="34" charset="0"/>
              <a:buChar char="•"/>
            </a:pPr>
            <a:r>
              <a:rPr lang="en-US" sz="2200" b="1" dirty="0">
                <a:solidFill>
                  <a:srgbClr val="E41A1C"/>
                </a:solidFill>
              </a:rPr>
              <a:t>Duration-based</a:t>
            </a:r>
            <a:r>
              <a:rPr lang="en-US" sz="2200" b="1" dirty="0"/>
              <a:t>:</a:t>
            </a:r>
            <a:r>
              <a:rPr lang="en-US" sz="2200" dirty="0"/>
              <a:t> highest average daily cumulative time spent in contact</a:t>
            </a:r>
          </a:p>
          <a:p>
            <a:pPr marL="635508" lvl="1" indent="-342900">
              <a:buFont typeface="Arial" panose="020B0604020202020204" pitchFamily="34" charset="0"/>
              <a:buChar char="•"/>
            </a:pPr>
            <a:r>
              <a:rPr lang="en-US" sz="2200" b="1" dirty="0">
                <a:solidFill>
                  <a:srgbClr val="377EB8"/>
                </a:solidFill>
              </a:rPr>
              <a:t>Frequency-based</a:t>
            </a:r>
            <a:r>
              <a:rPr lang="en-US" sz="2200" b="1" dirty="0"/>
              <a:t>: </a:t>
            </a:r>
            <a:r>
              <a:rPr lang="en-US" sz="2200" dirty="0"/>
              <a:t>highest average daily number of unique contacts</a:t>
            </a:r>
          </a:p>
          <a:p>
            <a:pPr marL="342900" indent="-342900">
              <a:buFont typeface="Arial" panose="020B0604020202020204" pitchFamily="34" charset="0"/>
              <a:buChar char="•"/>
            </a:pPr>
            <a:r>
              <a:rPr lang="en-US" sz="2400" dirty="0"/>
              <a:t>For future simulations:</a:t>
            </a:r>
          </a:p>
          <a:p>
            <a:pPr marL="0" indent="0">
              <a:buNone/>
            </a:pPr>
            <a:r>
              <a:rPr lang="en-US" sz="2400" dirty="0" err="1"/>
              <a:t>Supercontactors</a:t>
            </a:r>
            <a:r>
              <a:rPr lang="en-US" sz="2400" dirty="0"/>
              <a:t> defined as </a:t>
            </a:r>
            <a:r>
              <a:rPr lang="en-US" sz="2400" b="1" dirty="0"/>
              <a:t>top 20% </a:t>
            </a:r>
            <a:r>
              <a:rPr lang="en-US" sz="2400" dirty="0"/>
              <a:t>staff and patients (60 staff and 60 patients, for each type of SC)</a:t>
            </a:r>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20</a:t>
            </a:fld>
            <a:endParaRPr lang="fr-FR"/>
          </a:p>
        </p:txBody>
      </p:sp>
      <p:pic>
        <p:nvPicPr>
          <p:cNvPr id="5" name="Picture 57">
            <a:extLst>
              <a:ext uri="{FF2B5EF4-FFF2-40B4-BE49-F238E27FC236}">
                <a16:creationId xmlns:a16="http://schemas.microsoft.com/office/drawing/2014/main" id="{EB2738A5-7A0A-6543-C86C-5D45EEC0F1CF}"/>
              </a:ext>
            </a:extLst>
          </p:cNvPr>
          <p:cNvPicPr>
            <a:picLocks noChangeAspect="1"/>
          </p:cNvPicPr>
          <p:nvPr/>
        </p:nvPicPr>
        <p:blipFill>
          <a:blip r:embed="rId2"/>
          <a:stretch>
            <a:fillRect/>
          </a:stretch>
        </p:blipFill>
        <p:spPr>
          <a:xfrm>
            <a:off x="6961467" y="2885404"/>
            <a:ext cx="5100258" cy="2426336"/>
          </a:xfrm>
          <a:prstGeom prst="rect">
            <a:avLst/>
          </a:prstGeom>
        </p:spPr>
      </p:pic>
    </p:spTree>
    <p:extLst>
      <p:ext uri="{BB962C8B-B14F-4D97-AF65-F5344CB8AC3E}">
        <p14:creationId xmlns:p14="http://schemas.microsoft.com/office/powerpoint/2010/main" val="3359267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Network </a:t>
            </a:r>
            <a:r>
              <a:rPr lang="fr-FR" dirty="0" err="1"/>
              <a:t>heterogeneity</a:t>
            </a:r>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21</a:t>
            </a:fld>
            <a:endParaRPr lang="fr-FR"/>
          </a:p>
        </p:txBody>
      </p:sp>
      <p:sp>
        <p:nvSpPr>
          <p:cNvPr id="8" name="Espace réservé du texte 5">
            <a:extLst>
              <a:ext uri="{FF2B5EF4-FFF2-40B4-BE49-F238E27FC236}">
                <a16:creationId xmlns:a16="http://schemas.microsoft.com/office/drawing/2014/main" id="{6148494E-3B2A-06A5-5EE7-9A496E94A90C}"/>
              </a:ext>
            </a:extLst>
          </p:cNvPr>
          <p:cNvSpPr txBox="1">
            <a:spLocks/>
          </p:cNvSpPr>
          <p:nvPr/>
        </p:nvSpPr>
        <p:spPr>
          <a:xfrm>
            <a:off x="578083" y="1849022"/>
            <a:ext cx="4745102" cy="681067"/>
          </a:xfrm>
          <a:prstGeom prst="rect">
            <a:avLst/>
          </a:prstGeom>
        </p:spPr>
        <p:txBody>
          <a:bodyPr vert="horz" lIns="91440" tIns="45720" rIns="91440" bIns="45720" rtlCol="0" anchor="ctr">
            <a:normAutofit fontScale="92500" lnSpcReduction="20000"/>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400" b="1" dirty="0">
                <a:solidFill>
                  <a:schemeClr val="tx1"/>
                </a:solidFill>
              </a:rPr>
              <a:t>Duration-based:</a:t>
            </a:r>
            <a:r>
              <a:rPr lang="en-US" sz="2400" dirty="0">
                <a:solidFill>
                  <a:schemeClr val="tx1"/>
                </a:solidFill>
              </a:rPr>
              <a:t> highest cumulative time spent in contact</a:t>
            </a:r>
          </a:p>
        </p:txBody>
      </p:sp>
      <p:pic>
        <p:nvPicPr>
          <p:cNvPr id="9" name="Picture 1">
            <a:extLst>
              <a:ext uri="{FF2B5EF4-FFF2-40B4-BE49-F238E27FC236}">
                <a16:creationId xmlns:a16="http://schemas.microsoft.com/office/drawing/2014/main" id="{E22F4059-F9A9-7015-45E0-D6C827D09F69}"/>
              </a:ext>
            </a:extLst>
          </p:cNvPr>
          <p:cNvPicPr>
            <a:picLocks noChangeAspect="1"/>
          </p:cNvPicPr>
          <p:nvPr/>
        </p:nvPicPr>
        <p:blipFill>
          <a:blip r:embed="rId2"/>
          <a:srcRect/>
          <a:stretch/>
        </p:blipFill>
        <p:spPr>
          <a:xfrm>
            <a:off x="228108" y="2465574"/>
            <a:ext cx="5433973" cy="3789620"/>
          </a:xfrm>
          <a:prstGeom prst="rect">
            <a:avLst/>
          </a:prstGeom>
        </p:spPr>
      </p:pic>
      <p:sp>
        <p:nvSpPr>
          <p:cNvPr id="10" name="Espace réservé du texte 5">
            <a:extLst>
              <a:ext uri="{FF2B5EF4-FFF2-40B4-BE49-F238E27FC236}">
                <a16:creationId xmlns:a16="http://schemas.microsoft.com/office/drawing/2014/main" id="{194EDC0F-4A24-6DF8-C454-5BC6A4137DE6}"/>
              </a:ext>
            </a:extLst>
          </p:cNvPr>
          <p:cNvSpPr txBox="1">
            <a:spLocks/>
          </p:cNvSpPr>
          <p:nvPr/>
        </p:nvSpPr>
        <p:spPr>
          <a:xfrm>
            <a:off x="6868816" y="1849021"/>
            <a:ext cx="4437940" cy="681068"/>
          </a:xfrm>
          <a:prstGeom prst="rect">
            <a:avLst/>
          </a:prstGeom>
        </p:spPr>
        <p:txBody>
          <a:bodyPr vert="horz" lIns="82951" tIns="41475" rIns="82951" bIns="41475" numCol="1" spcCol="36000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1600" kern="1200">
                <a:solidFill>
                  <a:schemeClr val="tx1"/>
                </a:solidFill>
                <a:latin typeface="+mn-lt"/>
                <a:ea typeface="+mn-ea"/>
                <a:cs typeface="+mn-cs"/>
              </a:defRPr>
            </a:lvl1pPr>
            <a:lvl2pPr marL="755957" indent="-251986" algn="l" defTabSz="1007943" rtl="0" eaLnBrk="1" latinLnBrk="0" hangingPunct="1">
              <a:lnSpc>
                <a:spcPts val="2100"/>
              </a:lnSpc>
              <a:spcBef>
                <a:spcPts val="551"/>
              </a:spcBef>
              <a:buFont typeface="Arial" panose="020B0604020202020204" pitchFamily="34" charset="0"/>
              <a:buChar char="•"/>
              <a:defRPr sz="1500" kern="1200">
                <a:solidFill>
                  <a:schemeClr val="tx1"/>
                </a:solidFill>
                <a:latin typeface="+mn-lt"/>
                <a:ea typeface="+mn-ea"/>
                <a:cs typeface="+mn-cs"/>
              </a:defRPr>
            </a:lvl2pPr>
            <a:lvl3pPr marL="1259929" indent="-251986" algn="l" defTabSz="1007943" rtl="0" eaLnBrk="1" latinLnBrk="0" hangingPunct="1">
              <a:lnSpc>
                <a:spcPts val="2100"/>
              </a:lnSpc>
              <a:spcBef>
                <a:spcPts val="551"/>
              </a:spcBef>
              <a:buFont typeface="Arial" panose="020B0604020202020204" pitchFamily="34" charset="0"/>
              <a:buChar char="•"/>
              <a:defRPr sz="1500" kern="1200">
                <a:solidFill>
                  <a:schemeClr val="tx1"/>
                </a:solidFill>
                <a:latin typeface="+mn-lt"/>
                <a:ea typeface="+mn-ea"/>
                <a:cs typeface="+mn-cs"/>
              </a:defRPr>
            </a:lvl3pPr>
            <a:lvl4pPr marL="1763900" indent="-251986" algn="l" defTabSz="1007943" rtl="0" eaLnBrk="1" latinLnBrk="0" hangingPunct="1">
              <a:lnSpc>
                <a:spcPts val="2100"/>
              </a:lnSpc>
              <a:spcBef>
                <a:spcPts val="551"/>
              </a:spcBef>
              <a:buFont typeface="Arial" panose="020B0604020202020204" pitchFamily="34" charset="0"/>
              <a:buChar char="•"/>
              <a:defRPr sz="1500" kern="1200">
                <a:solidFill>
                  <a:schemeClr val="tx1"/>
                </a:solidFill>
                <a:latin typeface="+mn-lt"/>
                <a:ea typeface="+mn-ea"/>
                <a:cs typeface="+mn-cs"/>
              </a:defRPr>
            </a:lvl4pPr>
            <a:lvl5pPr marL="2267872" indent="-251986" algn="l" defTabSz="1007943" rtl="0" eaLnBrk="1" latinLnBrk="0" hangingPunct="1">
              <a:lnSpc>
                <a:spcPts val="2100"/>
              </a:lnSpc>
              <a:spcBef>
                <a:spcPts val="551"/>
              </a:spcBef>
              <a:buFont typeface="Arial" panose="020B0604020202020204" pitchFamily="34" charset="0"/>
              <a:buChar char="•"/>
              <a:defRPr sz="1500" kern="1200" baseline="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r>
              <a:rPr lang="en-US" sz="2200" b="1" dirty="0"/>
              <a:t>Frequency-based: </a:t>
            </a:r>
            <a:r>
              <a:rPr lang="en-US" sz="2200" dirty="0"/>
              <a:t>highest number of unique contacts</a:t>
            </a:r>
          </a:p>
        </p:txBody>
      </p:sp>
      <p:pic>
        <p:nvPicPr>
          <p:cNvPr id="11" name="Picture 3">
            <a:extLst>
              <a:ext uri="{FF2B5EF4-FFF2-40B4-BE49-F238E27FC236}">
                <a16:creationId xmlns:a16="http://schemas.microsoft.com/office/drawing/2014/main" id="{C4C54651-3429-D69E-AAC4-F9FAF060A816}"/>
              </a:ext>
            </a:extLst>
          </p:cNvPr>
          <p:cNvPicPr>
            <a:picLocks noChangeAspect="1"/>
          </p:cNvPicPr>
          <p:nvPr/>
        </p:nvPicPr>
        <p:blipFill>
          <a:blip r:embed="rId2"/>
          <a:srcRect/>
          <a:stretch/>
        </p:blipFill>
        <p:spPr>
          <a:xfrm>
            <a:off x="6397723" y="2465574"/>
            <a:ext cx="5433973" cy="3789620"/>
          </a:xfrm>
          <a:prstGeom prst="rect">
            <a:avLst/>
          </a:prstGeom>
        </p:spPr>
      </p:pic>
      <p:pic>
        <p:nvPicPr>
          <p:cNvPr id="12" name="Picture 7">
            <a:extLst>
              <a:ext uri="{FF2B5EF4-FFF2-40B4-BE49-F238E27FC236}">
                <a16:creationId xmlns:a16="http://schemas.microsoft.com/office/drawing/2014/main" id="{B57FDB19-67AB-CB77-529A-5F0D6BAC55E9}"/>
              </a:ext>
            </a:extLst>
          </p:cNvPr>
          <p:cNvPicPr>
            <a:picLocks noChangeAspect="1"/>
          </p:cNvPicPr>
          <p:nvPr/>
        </p:nvPicPr>
        <p:blipFill>
          <a:blip r:embed="rId3"/>
          <a:srcRect/>
          <a:stretch/>
        </p:blipFill>
        <p:spPr>
          <a:xfrm>
            <a:off x="228108" y="2473035"/>
            <a:ext cx="5433971" cy="3789619"/>
          </a:xfrm>
          <a:prstGeom prst="rect">
            <a:avLst/>
          </a:prstGeom>
        </p:spPr>
      </p:pic>
      <p:pic>
        <p:nvPicPr>
          <p:cNvPr id="13" name="Picture 9">
            <a:extLst>
              <a:ext uri="{FF2B5EF4-FFF2-40B4-BE49-F238E27FC236}">
                <a16:creationId xmlns:a16="http://schemas.microsoft.com/office/drawing/2014/main" id="{E8197961-F40E-B187-A696-C99352B928DB}"/>
              </a:ext>
            </a:extLst>
          </p:cNvPr>
          <p:cNvPicPr>
            <a:picLocks noChangeAspect="1"/>
          </p:cNvPicPr>
          <p:nvPr/>
        </p:nvPicPr>
        <p:blipFill>
          <a:blip r:embed="rId4"/>
          <a:srcRect/>
          <a:stretch/>
        </p:blipFill>
        <p:spPr>
          <a:xfrm>
            <a:off x="6398676" y="2473699"/>
            <a:ext cx="5432067" cy="3788291"/>
          </a:xfrm>
          <a:prstGeom prst="rect">
            <a:avLst/>
          </a:prstGeom>
        </p:spPr>
      </p:pic>
    </p:spTree>
    <p:extLst>
      <p:ext uri="{BB962C8B-B14F-4D97-AF65-F5344CB8AC3E}">
        <p14:creationId xmlns:p14="http://schemas.microsoft.com/office/powerpoint/2010/main" val="24334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err="1"/>
              <a:t>Supercontactor</a:t>
            </a:r>
            <a:r>
              <a:rPr lang="fr-FR" dirty="0"/>
              <a:t> identification</a:t>
            </a:r>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22</a:t>
            </a:fld>
            <a:endParaRPr lang="fr-FR"/>
          </a:p>
        </p:txBody>
      </p:sp>
      <p:pic>
        <p:nvPicPr>
          <p:cNvPr id="3" name="Picture 8" descr="A graph of different colored and red lines&#10;&#10;Description automatically generated with medium confidence">
            <a:extLst>
              <a:ext uri="{FF2B5EF4-FFF2-40B4-BE49-F238E27FC236}">
                <a16:creationId xmlns:a16="http://schemas.microsoft.com/office/drawing/2014/main" id="{8141EBDB-1577-64AC-81B6-3A6D1817FF28}"/>
              </a:ext>
            </a:extLst>
          </p:cNvPr>
          <p:cNvPicPr>
            <a:picLocks noChangeAspect="1"/>
          </p:cNvPicPr>
          <p:nvPr/>
        </p:nvPicPr>
        <p:blipFill>
          <a:blip r:embed="rId2"/>
          <a:stretch>
            <a:fillRect/>
          </a:stretch>
        </p:blipFill>
        <p:spPr>
          <a:xfrm>
            <a:off x="5264141" y="1887507"/>
            <a:ext cx="6608615" cy="3965169"/>
          </a:xfrm>
          <a:prstGeom prst="rect">
            <a:avLst/>
          </a:prstGeom>
        </p:spPr>
      </p:pic>
      <p:sp>
        <p:nvSpPr>
          <p:cNvPr id="5" name="Espace réservé du texte 5">
            <a:extLst>
              <a:ext uri="{FF2B5EF4-FFF2-40B4-BE49-F238E27FC236}">
                <a16:creationId xmlns:a16="http://schemas.microsoft.com/office/drawing/2014/main" id="{68D25242-1DFF-608A-A473-933E3B1D1A02}"/>
              </a:ext>
            </a:extLst>
          </p:cNvPr>
          <p:cNvSpPr txBox="1">
            <a:spLocks/>
          </p:cNvSpPr>
          <p:nvPr/>
        </p:nvSpPr>
        <p:spPr>
          <a:xfrm>
            <a:off x="317195" y="1631547"/>
            <a:ext cx="4920017" cy="4221129"/>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11079" indent="-311079" algn="l"/>
            <a:r>
              <a:rPr lang="en-US" sz="2177" dirty="0">
                <a:solidFill>
                  <a:schemeClr val="tx1"/>
                </a:solidFill>
              </a:rPr>
              <a:t>The distribution of </a:t>
            </a:r>
            <a:r>
              <a:rPr lang="en-US" sz="2177" b="1" dirty="0" err="1">
                <a:solidFill>
                  <a:schemeClr val="tx1"/>
                </a:solidFill>
              </a:rPr>
              <a:t>supercontactors</a:t>
            </a:r>
            <a:r>
              <a:rPr lang="en-US" sz="2177" dirty="0">
                <a:solidFill>
                  <a:schemeClr val="tx1"/>
                </a:solidFill>
              </a:rPr>
              <a:t> between </a:t>
            </a:r>
            <a:r>
              <a:rPr lang="en-US" sz="2177" b="1" dirty="0">
                <a:solidFill>
                  <a:schemeClr val="tx1"/>
                </a:solidFill>
              </a:rPr>
              <a:t>staff and patient categories </a:t>
            </a:r>
            <a:r>
              <a:rPr lang="en-US" sz="2177" dirty="0">
                <a:solidFill>
                  <a:schemeClr val="tx1"/>
                </a:solidFill>
              </a:rPr>
              <a:t>is </a:t>
            </a:r>
            <a:r>
              <a:rPr lang="en-US" sz="2177" b="1" dirty="0">
                <a:solidFill>
                  <a:schemeClr val="tx1"/>
                </a:solidFill>
              </a:rPr>
              <a:t>heterogeneous</a:t>
            </a:r>
          </a:p>
          <a:p>
            <a:pPr marL="311079" indent="-311079" algn="l"/>
            <a:endParaRPr lang="en-US" sz="2177" b="1" dirty="0">
              <a:solidFill>
                <a:schemeClr val="tx1"/>
              </a:solidFill>
            </a:endParaRPr>
          </a:p>
          <a:p>
            <a:pPr marL="311079" indent="-311079" algn="l"/>
            <a:r>
              <a:rPr lang="en-US" sz="2177" b="1" dirty="0">
                <a:solidFill>
                  <a:schemeClr val="tx1"/>
                </a:solidFill>
              </a:rPr>
              <a:t>Grey</a:t>
            </a:r>
            <a:r>
              <a:rPr lang="en-US" sz="2177" dirty="0">
                <a:solidFill>
                  <a:schemeClr val="tx1"/>
                </a:solidFill>
              </a:rPr>
              <a:t> bars: distribution of </a:t>
            </a:r>
            <a:r>
              <a:rPr lang="en-US" sz="2177" b="1" dirty="0">
                <a:solidFill>
                  <a:schemeClr val="tx1"/>
                </a:solidFill>
              </a:rPr>
              <a:t>all patients/staff</a:t>
            </a:r>
          </a:p>
          <a:p>
            <a:pPr marL="311079" indent="-311079" algn="l"/>
            <a:r>
              <a:rPr lang="en-US" sz="2177" b="1" dirty="0" err="1">
                <a:solidFill>
                  <a:schemeClr val="tx1"/>
                </a:solidFill>
              </a:rPr>
              <a:t>Coloured</a:t>
            </a:r>
            <a:r>
              <a:rPr lang="en-US" sz="2177" dirty="0">
                <a:solidFill>
                  <a:schemeClr val="tx1"/>
                </a:solidFill>
              </a:rPr>
              <a:t> bars: distribution of </a:t>
            </a:r>
            <a:r>
              <a:rPr lang="en-US" sz="2177" b="1" dirty="0" err="1">
                <a:solidFill>
                  <a:schemeClr val="tx1"/>
                </a:solidFill>
              </a:rPr>
              <a:t>supercontactors</a:t>
            </a:r>
            <a:endParaRPr lang="en-US" sz="2177" b="1" dirty="0">
              <a:solidFill>
                <a:schemeClr val="tx1"/>
              </a:solidFill>
            </a:endParaRPr>
          </a:p>
          <a:p>
            <a:pPr marL="311079" indent="-311079" algn="l"/>
            <a:endParaRPr lang="en-US" sz="2177" b="1" dirty="0">
              <a:solidFill>
                <a:schemeClr val="tx1"/>
              </a:solidFill>
            </a:endParaRPr>
          </a:p>
          <a:p>
            <a:pPr marL="311079" indent="-311079" algn="l"/>
            <a:endParaRPr lang="en-US" sz="2177" dirty="0">
              <a:solidFill>
                <a:schemeClr val="tx1"/>
              </a:solidFill>
            </a:endParaRPr>
          </a:p>
        </p:txBody>
      </p:sp>
      <p:sp>
        <p:nvSpPr>
          <p:cNvPr id="6" name="Oval 29">
            <a:extLst>
              <a:ext uri="{FF2B5EF4-FFF2-40B4-BE49-F238E27FC236}">
                <a16:creationId xmlns:a16="http://schemas.microsoft.com/office/drawing/2014/main" id="{6843CE96-5CC6-E56B-90BB-710A89AC3D74}"/>
              </a:ext>
            </a:extLst>
          </p:cNvPr>
          <p:cNvSpPr/>
          <p:nvPr/>
        </p:nvSpPr>
        <p:spPr>
          <a:xfrm rot="19086799">
            <a:off x="8056555" y="4705035"/>
            <a:ext cx="507691" cy="288144"/>
          </a:xfrm>
          <a:prstGeom prst="ellipse">
            <a:avLst/>
          </a:prstGeom>
          <a:noFill/>
          <a:ln w="28575">
            <a:solidFill>
              <a:srgbClr val="E41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7" name="Oval 30">
            <a:extLst>
              <a:ext uri="{FF2B5EF4-FFF2-40B4-BE49-F238E27FC236}">
                <a16:creationId xmlns:a16="http://schemas.microsoft.com/office/drawing/2014/main" id="{3B72E777-99EE-4ED7-0B20-50B58295C838}"/>
              </a:ext>
            </a:extLst>
          </p:cNvPr>
          <p:cNvSpPr/>
          <p:nvPr/>
        </p:nvSpPr>
        <p:spPr>
          <a:xfrm rot="19086799">
            <a:off x="8334517" y="4877235"/>
            <a:ext cx="916849" cy="288144"/>
          </a:xfrm>
          <a:prstGeom prst="ellipse">
            <a:avLst/>
          </a:prstGeom>
          <a:noFill/>
          <a:ln w="28575">
            <a:solidFill>
              <a:srgbClr val="E41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4" name="Oval 35">
            <a:extLst>
              <a:ext uri="{FF2B5EF4-FFF2-40B4-BE49-F238E27FC236}">
                <a16:creationId xmlns:a16="http://schemas.microsoft.com/office/drawing/2014/main" id="{2ACC5FB4-E064-9C3A-70BE-E36247280C34}"/>
              </a:ext>
            </a:extLst>
          </p:cNvPr>
          <p:cNvSpPr/>
          <p:nvPr/>
        </p:nvSpPr>
        <p:spPr>
          <a:xfrm rot="19086799">
            <a:off x="10637755" y="4753159"/>
            <a:ext cx="606667" cy="288144"/>
          </a:xfrm>
          <a:prstGeom prst="ellipse">
            <a:avLst/>
          </a:prstGeom>
          <a:noFill/>
          <a:ln w="28575">
            <a:solidFill>
              <a:srgbClr val="377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5" name="Oval 3">
            <a:extLst>
              <a:ext uri="{FF2B5EF4-FFF2-40B4-BE49-F238E27FC236}">
                <a16:creationId xmlns:a16="http://schemas.microsoft.com/office/drawing/2014/main" id="{16959606-4FA7-D075-30A1-057A2A5C811C}"/>
              </a:ext>
            </a:extLst>
          </p:cNvPr>
          <p:cNvSpPr/>
          <p:nvPr/>
        </p:nvSpPr>
        <p:spPr>
          <a:xfrm rot="19086799">
            <a:off x="9167393" y="4735319"/>
            <a:ext cx="561075" cy="288144"/>
          </a:xfrm>
          <a:prstGeom prst="ellipse">
            <a:avLst/>
          </a:prstGeom>
          <a:noFill/>
          <a:ln w="28575">
            <a:solidFill>
              <a:srgbClr val="377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6" name="Oval 1">
            <a:extLst>
              <a:ext uri="{FF2B5EF4-FFF2-40B4-BE49-F238E27FC236}">
                <a16:creationId xmlns:a16="http://schemas.microsoft.com/office/drawing/2014/main" id="{F2C2C777-81A2-4276-9125-DCBF641A7FAF}"/>
              </a:ext>
            </a:extLst>
          </p:cNvPr>
          <p:cNvSpPr/>
          <p:nvPr/>
        </p:nvSpPr>
        <p:spPr>
          <a:xfrm rot="19086799">
            <a:off x="10905804" y="4825191"/>
            <a:ext cx="790908" cy="288144"/>
          </a:xfrm>
          <a:prstGeom prst="ellipse">
            <a:avLst/>
          </a:prstGeom>
          <a:noFill/>
          <a:ln w="28575">
            <a:solidFill>
              <a:srgbClr val="377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7" name="Oval 6">
            <a:extLst>
              <a:ext uri="{FF2B5EF4-FFF2-40B4-BE49-F238E27FC236}">
                <a16:creationId xmlns:a16="http://schemas.microsoft.com/office/drawing/2014/main" id="{6E951ADF-996C-E0FA-71D0-CA5F209F1DE3}"/>
              </a:ext>
            </a:extLst>
          </p:cNvPr>
          <p:cNvSpPr/>
          <p:nvPr/>
        </p:nvSpPr>
        <p:spPr>
          <a:xfrm rot="19086799">
            <a:off x="5532884" y="4740505"/>
            <a:ext cx="598982" cy="288144"/>
          </a:xfrm>
          <a:prstGeom prst="ellipse">
            <a:avLst/>
          </a:prstGeom>
          <a:noFill/>
          <a:ln w="28575">
            <a:solidFill>
              <a:srgbClr val="E41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8" name="Oval 7">
            <a:extLst>
              <a:ext uri="{FF2B5EF4-FFF2-40B4-BE49-F238E27FC236}">
                <a16:creationId xmlns:a16="http://schemas.microsoft.com/office/drawing/2014/main" id="{2BC6BAB0-C4B2-C0D4-8FEE-2F3584C20420}"/>
              </a:ext>
            </a:extLst>
          </p:cNvPr>
          <p:cNvSpPr/>
          <p:nvPr/>
        </p:nvSpPr>
        <p:spPr>
          <a:xfrm rot="19086799">
            <a:off x="5951749" y="4770859"/>
            <a:ext cx="659689" cy="288144"/>
          </a:xfrm>
          <a:prstGeom prst="ellipse">
            <a:avLst/>
          </a:prstGeom>
          <a:noFill/>
          <a:ln w="28575">
            <a:solidFill>
              <a:srgbClr val="377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aphicFrame>
        <p:nvGraphicFramePr>
          <p:cNvPr id="19" name="Table 11">
            <a:extLst>
              <a:ext uri="{FF2B5EF4-FFF2-40B4-BE49-F238E27FC236}">
                <a16:creationId xmlns:a16="http://schemas.microsoft.com/office/drawing/2014/main" id="{D84DB038-99E0-EC58-5ABF-566370A8B284}"/>
              </a:ext>
            </a:extLst>
          </p:cNvPr>
          <p:cNvGraphicFramePr>
            <a:graphicFrameLocks noGrp="1"/>
          </p:cNvGraphicFramePr>
          <p:nvPr>
            <p:extLst>
              <p:ext uri="{D42A27DB-BD31-4B8C-83A1-F6EECF244321}">
                <p14:modId xmlns:p14="http://schemas.microsoft.com/office/powerpoint/2010/main" val="1497099376"/>
              </p:ext>
            </p:extLst>
          </p:nvPr>
        </p:nvGraphicFramePr>
        <p:xfrm>
          <a:off x="124401" y="4814475"/>
          <a:ext cx="4135194" cy="1645310"/>
        </p:xfrm>
        <a:graphic>
          <a:graphicData uri="http://schemas.openxmlformats.org/drawingml/2006/table">
            <a:tbl>
              <a:tblPr bandRow="1">
                <a:tableStyleId>{5C22544A-7EE6-4342-B048-85BDC9FD1C3A}</a:tableStyleId>
              </a:tblPr>
              <a:tblGrid>
                <a:gridCol w="1378398">
                  <a:extLst>
                    <a:ext uri="{9D8B030D-6E8A-4147-A177-3AD203B41FA5}">
                      <a16:colId xmlns:a16="http://schemas.microsoft.com/office/drawing/2014/main" val="4150836131"/>
                    </a:ext>
                  </a:extLst>
                </a:gridCol>
                <a:gridCol w="1378398">
                  <a:extLst>
                    <a:ext uri="{9D8B030D-6E8A-4147-A177-3AD203B41FA5}">
                      <a16:colId xmlns:a16="http://schemas.microsoft.com/office/drawing/2014/main" val="2365584006"/>
                    </a:ext>
                  </a:extLst>
                </a:gridCol>
                <a:gridCol w="1378398">
                  <a:extLst>
                    <a:ext uri="{9D8B030D-6E8A-4147-A177-3AD203B41FA5}">
                      <a16:colId xmlns:a16="http://schemas.microsoft.com/office/drawing/2014/main" val="2336460273"/>
                    </a:ext>
                  </a:extLst>
                </a:gridCol>
              </a:tblGrid>
              <a:tr h="336410">
                <a:tc>
                  <a:txBody>
                    <a:bodyPr/>
                    <a:lstStyle/>
                    <a:p>
                      <a:r>
                        <a:rPr lang="en-US" sz="1600" b="1" dirty="0"/>
                        <a:t>Patients</a:t>
                      </a:r>
                      <a:endParaRPr lang="en-GB" sz="1600" b="1"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1" dirty="0"/>
                        <a:t>Staff</a:t>
                      </a:r>
                      <a:endParaRPr lang="en-GB" sz="1600" b="1"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600" dirty="0"/>
                    </a:p>
                  </a:txBody>
                  <a:tcPr marL="82951" marR="82951" marT="41475" marB="4147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584063"/>
                  </a:ext>
                </a:extLst>
              </a:tr>
              <a:tr h="336410">
                <a:tc>
                  <a:txBody>
                    <a:bodyPr/>
                    <a:lstStyle/>
                    <a:p>
                      <a:r>
                        <a:rPr lang="en-US" sz="1500" dirty="0" err="1"/>
                        <a:t>Geriatry</a:t>
                      </a:r>
                      <a:r>
                        <a:rPr lang="en-US" sz="1500" dirty="0"/>
                        <a:t>, PVS</a:t>
                      </a:r>
                      <a:endParaRPr lang="en-GB" sz="1500"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a:t>Healthcare asst.</a:t>
                      </a:r>
                      <a:endParaRPr lang="en-GB" sz="1500"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t>Duration</a:t>
                      </a:r>
                      <a:endParaRPr lang="en-GB" sz="1600" b="1"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6801432"/>
                  </a:ext>
                </a:extLst>
              </a:tr>
              <a:tr h="525353">
                <a:tc>
                  <a:txBody>
                    <a:bodyPr/>
                    <a:lstStyle/>
                    <a:p>
                      <a:r>
                        <a:rPr lang="en-US" sz="1500" dirty="0"/>
                        <a:t>Neurology</a:t>
                      </a:r>
                      <a:endParaRPr lang="en-GB" sz="1500"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a:t>Nurses, Porters,</a:t>
                      </a:r>
                    </a:p>
                    <a:p>
                      <a:r>
                        <a:rPr lang="en-US" sz="1500" dirty="0"/>
                        <a:t>Reeducation</a:t>
                      </a:r>
                      <a:endParaRPr lang="en-GB" sz="1500"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a:t>Frequency</a:t>
                      </a:r>
                      <a:endParaRPr lang="en-GB" sz="1600" b="1" dirty="0"/>
                    </a:p>
                  </a:txBody>
                  <a:tcPr marL="82951" marR="82951" marT="41475" marB="41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5751577"/>
                  </a:ext>
                </a:extLst>
              </a:tr>
            </a:tbl>
          </a:graphicData>
        </a:graphic>
      </p:graphicFrame>
      <p:sp>
        <p:nvSpPr>
          <p:cNvPr id="20" name="Espace réservé du texte 5">
            <a:extLst>
              <a:ext uri="{FF2B5EF4-FFF2-40B4-BE49-F238E27FC236}">
                <a16:creationId xmlns:a16="http://schemas.microsoft.com/office/drawing/2014/main" id="{3F236929-A976-67E0-4E8E-88C4A72AD2C5}"/>
              </a:ext>
            </a:extLst>
          </p:cNvPr>
          <p:cNvSpPr txBox="1">
            <a:spLocks/>
          </p:cNvSpPr>
          <p:nvPr/>
        </p:nvSpPr>
        <p:spPr>
          <a:xfrm>
            <a:off x="4371483" y="5938681"/>
            <a:ext cx="7877833" cy="473653"/>
          </a:xfrm>
          <a:prstGeom prst="rect">
            <a:avLst/>
          </a:prstGeom>
        </p:spPr>
        <p:txBody>
          <a:bodyPr vert="horz" lIns="91440" tIns="45720" rIns="91440" bIns="45720" numCol="1" spcCol="360000" rtlCol="0">
            <a:normAutofit fontScale="92500"/>
          </a:bodyPr>
          <a:lstStyle>
            <a:lvl1pPr marL="251986" indent="-251986" algn="l" defTabSz="1007943" rtl="0" eaLnBrk="1" latinLnBrk="0" hangingPunct="1">
              <a:lnSpc>
                <a:spcPct val="90000"/>
              </a:lnSpc>
              <a:spcBef>
                <a:spcPts val="1102"/>
              </a:spcBef>
              <a:buFont typeface="Arial" panose="020B0604020202020204" pitchFamily="34" charset="0"/>
              <a:buChar char="•"/>
              <a:defRPr sz="1600" kern="1200">
                <a:solidFill>
                  <a:schemeClr val="tx1"/>
                </a:solidFill>
                <a:latin typeface="+mn-lt"/>
                <a:ea typeface="+mn-ea"/>
                <a:cs typeface="+mn-cs"/>
              </a:defRPr>
            </a:lvl1pPr>
            <a:lvl2pPr marL="755957" indent="-251986" algn="l" defTabSz="1007943" rtl="0" eaLnBrk="1" latinLnBrk="0" hangingPunct="1">
              <a:lnSpc>
                <a:spcPts val="2100"/>
              </a:lnSpc>
              <a:spcBef>
                <a:spcPts val="551"/>
              </a:spcBef>
              <a:buFont typeface="Arial" panose="020B0604020202020204" pitchFamily="34" charset="0"/>
              <a:buChar char="•"/>
              <a:defRPr sz="1500" kern="1200">
                <a:solidFill>
                  <a:schemeClr val="tx1"/>
                </a:solidFill>
                <a:latin typeface="+mn-lt"/>
                <a:ea typeface="+mn-ea"/>
                <a:cs typeface="+mn-cs"/>
              </a:defRPr>
            </a:lvl2pPr>
            <a:lvl3pPr marL="1259929" indent="-251986" algn="l" defTabSz="1007943" rtl="0" eaLnBrk="1" latinLnBrk="0" hangingPunct="1">
              <a:lnSpc>
                <a:spcPts val="2100"/>
              </a:lnSpc>
              <a:spcBef>
                <a:spcPts val="551"/>
              </a:spcBef>
              <a:buFont typeface="Arial" panose="020B0604020202020204" pitchFamily="34" charset="0"/>
              <a:buChar char="•"/>
              <a:defRPr sz="1500" kern="1200">
                <a:solidFill>
                  <a:schemeClr val="tx1"/>
                </a:solidFill>
                <a:latin typeface="+mn-lt"/>
                <a:ea typeface="+mn-ea"/>
                <a:cs typeface="+mn-cs"/>
              </a:defRPr>
            </a:lvl3pPr>
            <a:lvl4pPr marL="1763900" indent="-251986" algn="l" defTabSz="1007943" rtl="0" eaLnBrk="1" latinLnBrk="0" hangingPunct="1">
              <a:lnSpc>
                <a:spcPts val="2100"/>
              </a:lnSpc>
              <a:spcBef>
                <a:spcPts val="551"/>
              </a:spcBef>
              <a:buFont typeface="Arial" panose="020B0604020202020204" pitchFamily="34" charset="0"/>
              <a:buChar char="•"/>
              <a:defRPr sz="1500" kern="1200">
                <a:solidFill>
                  <a:schemeClr val="tx1"/>
                </a:solidFill>
                <a:latin typeface="+mn-lt"/>
                <a:ea typeface="+mn-ea"/>
                <a:cs typeface="+mn-cs"/>
              </a:defRPr>
            </a:lvl4pPr>
            <a:lvl5pPr marL="2267872" indent="-251986" algn="l" defTabSz="1007943" rtl="0" eaLnBrk="1" latinLnBrk="0" hangingPunct="1">
              <a:lnSpc>
                <a:spcPts val="2100"/>
              </a:lnSpc>
              <a:spcBef>
                <a:spcPts val="551"/>
              </a:spcBef>
              <a:buFont typeface="Arial" panose="020B0604020202020204" pitchFamily="34" charset="0"/>
              <a:buChar char="•"/>
              <a:defRPr sz="1500" kern="1200" baseline="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r>
              <a:rPr lang="en-US" sz="2400" b="1" dirty="0"/>
              <a:t>What is the value of targeting supercontactors with interventions?</a:t>
            </a:r>
          </a:p>
        </p:txBody>
      </p:sp>
    </p:spTree>
    <p:extLst>
      <p:ext uri="{BB962C8B-B14F-4D97-AF65-F5344CB8AC3E}">
        <p14:creationId xmlns:p14="http://schemas.microsoft.com/office/powerpoint/2010/main" val="5540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16" grpId="0" animBg="1"/>
      <p:bldP spid="17" grpId="0" animBg="1"/>
      <p:bldP spid="18" grpId="0" animBg="1"/>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Optimisation of contact </a:t>
            </a:r>
            <a:r>
              <a:rPr lang="fr-FR" dirty="0" err="1"/>
              <a:t>precautions</a:t>
            </a:r>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23</a:t>
            </a:fld>
            <a:endParaRPr lang="fr-FR"/>
          </a:p>
        </p:txBody>
      </p:sp>
      <p:sp>
        <p:nvSpPr>
          <p:cNvPr id="9" name="Espace réservé du texte 5">
            <a:extLst>
              <a:ext uri="{FF2B5EF4-FFF2-40B4-BE49-F238E27FC236}">
                <a16:creationId xmlns:a16="http://schemas.microsoft.com/office/drawing/2014/main" id="{EEE81693-523D-A037-8E19-CB090D1F2541}"/>
              </a:ext>
            </a:extLst>
          </p:cNvPr>
          <p:cNvSpPr txBox="1">
            <a:spLocks/>
          </p:cNvSpPr>
          <p:nvPr/>
        </p:nvSpPr>
        <p:spPr>
          <a:xfrm>
            <a:off x="672454" y="1921051"/>
            <a:ext cx="4784818" cy="4034015"/>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11079" indent="-311079" algn="l">
              <a:buFont typeface="Arial" panose="020B0604020202020204" pitchFamily="34" charset="0"/>
              <a:buChar char="•"/>
            </a:pPr>
            <a:r>
              <a:rPr lang="en-US" sz="2200" dirty="0">
                <a:solidFill>
                  <a:schemeClr val="tx1"/>
                </a:solidFill>
              </a:rPr>
              <a:t>Targeting </a:t>
            </a:r>
            <a:r>
              <a:rPr lang="en-US" sz="2200" b="1" dirty="0" err="1">
                <a:solidFill>
                  <a:schemeClr val="tx1"/>
                </a:solidFill>
              </a:rPr>
              <a:t>supercontactors</a:t>
            </a:r>
            <a:r>
              <a:rPr lang="en-US" sz="2200" dirty="0">
                <a:solidFill>
                  <a:schemeClr val="tx1"/>
                </a:solidFill>
              </a:rPr>
              <a:t> is as good or better than targeting </a:t>
            </a:r>
            <a:r>
              <a:rPr lang="en-US" sz="2200" b="1" dirty="0">
                <a:solidFill>
                  <a:schemeClr val="tx1"/>
                </a:solidFill>
              </a:rPr>
              <a:t>randomly</a:t>
            </a:r>
          </a:p>
          <a:p>
            <a:pPr marL="311079" indent="-311079" algn="l">
              <a:buFont typeface="Arial" panose="020B0604020202020204" pitchFamily="34" charset="0"/>
              <a:buChar char="•"/>
            </a:pPr>
            <a:endParaRPr lang="en-US" sz="2200" dirty="0">
              <a:solidFill>
                <a:schemeClr val="tx1"/>
              </a:solidFill>
            </a:endParaRPr>
          </a:p>
          <a:p>
            <a:pPr marL="311079" indent="-311079" algn="l">
              <a:buFont typeface="Arial" panose="020B0604020202020204" pitchFamily="34" charset="0"/>
              <a:buChar char="•"/>
            </a:pPr>
            <a:r>
              <a:rPr lang="en-US" sz="2200" dirty="0">
                <a:solidFill>
                  <a:schemeClr val="tx1"/>
                </a:solidFill>
              </a:rPr>
              <a:t>Best to target a mix of </a:t>
            </a:r>
            <a:r>
              <a:rPr lang="en-US" sz="2200" b="1" dirty="0">
                <a:solidFill>
                  <a:schemeClr val="tx1"/>
                </a:solidFill>
              </a:rPr>
              <a:t>frequency and duration-based</a:t>
            </a:r>
            <a:r>
              <a:rPr lang="en-US" sz="2200" dirty="0">
                <a:solidFill>
                  <a:schemeClr val="tx1"/>
                </a:solidFill>
              </a:rPr>
              <a:t> </a:t>
            </a:r>
            <a:r>
              <a:rPr lang="en-US" sz="2200" b="1" dirty="0">
                <a:solidFill>
                  <a:schemeClr val="tx1"/>
                </a:solidFill>
              </a:rPr>
              <a:t>SC</a:t>
            </a:r>
            <a:r>
              <a:rPr lang="en-US" sz="2200" dirty="0">
                <a:solidFill>
                  <a:schemeClr val="tx1"/>
                </a:solidFill>
              </a:rPr>
              <a:t> amongst </a:t>
            </a:r>
            <a:r>
              <a:rPr lang="en-US" sz="2200" b="1" dirty="0">
                <a:solidFill>
                  <a:schemeClr val="tx1"/>
                </a:solidFill>
              </a:rPr>
              <a:t>staff</a:t>
            </a:r>
          </a:p>
          <a:p>
            <a:pPr marL="311079" indent="-311079" algn="l">
              <a:buFont typeface="Arial" panose="020B0604020202020204" pitchFamily="34" charset="0"/>
              <a:buChar char="•"/>
            </a:pPr>
            <a:endParaRPr lang="en-US" sz="2200" b="1" dirty="0">
              <a:solidFill>
                <a:schemeClr val="tx1"/>
              </a:solidFill>
            </a:endParaRPr>
          </a:p>
          <a:p>
            <a:pPr marL="311079" indent="-311079" algn="l">
              <a:buFont typeface="Arial" panose="020B0604020202020204" pitchFamily="34" charset="0"/>
              <a:buChar char="•"/>
            </a:pPr>
            <a:r>
              <a:rPr lang="en-US" sz="2200" dirty="0">
                <a:solidFill>
                  <a:schemeClr val="tx1"/>
                </a:solidFill>
              </a:rPr>
              <a:t>Best to target </a:t>
            </a:r>
            <a:r>
              <a:rPr lang="en-US" sz="2200" b="1" dirty="0">
                <a:solidFill>
                  <a:schemeClr val="tx1"/>
                </a:solidFill>
              </a:rPr>
              <a:t>duration-based SC  </a:t>
            </a:r>
            <a:r>
              <a:rPr lang="en-US" sz="2200" dirty="0">
                <a:solidFill>
                  <a:schemeClr val="tx1"/>
                </a:solidFill>
              </a:rPr>
              <a:t>amongst </a:t>
            </a:r>
            <a:r>
              <a:rPr lang="en-US" sz="2200" b="1" dirty="0">
                <a:solidFill>
                  <a:schemeClr val="tx1"/>
                </a:solidFill>
              </a:rPr>
              <a:t>patients</a:t>
            </a:r>
          </a:p>
          <a:p>
            <a:pPr marL="311079" indent="-311079" algn="l">
              <a:buFont typeface="Arial" panose="020B0604020202020204" pitchFamily="34" charset="0"/>
              <a:buChar char="•"/>
            </a:pPr>
            <a:endParaRPr lang="en-US" sz="2200" dirty="0">
              <a:solidFill>
                <a:schemeClr val="tx1"/>
              </a:solidFill>
            </a:endParaRPr>
          </a:p>
          <a:p>
            <a:pPr marL="311079" indent="-311079" algn="l">
              <a:buFont typeface="Arial" panose="020B0604020202020204" pitchFamily="34" charset="0"/>
              <a:buChar char="•"/>
            </a:pPr>
            <a:r>
              <a:rPr lang="en-US" sz="2200" dirty="0">
                <a:solidFill>
                  <a:schemeClr val="tx1"/>
                </a:solidFill>
              </a:rPr>
              <a:t>Intermediate results for </a:t>
            </a:r>
            <a:r>
              <a:rPr lang="en-US" sz="2200" b="1" dirty="0">
                <a:solidFill>
                  <a:schemeClr val="tx1"/>
                </a:solidFill>
              </a:rPr>
              <a:t>mixed scenarios</a:t>
            </a:r>
          </a:p>
        </p:txBody>
      </p:sp>
      <p:sp>
        <p:nvSpPr>
          <p:cNvPr id="10" name="TextBox 13">
            <a:extLst>
              <a:ext uri="{FF2B5EF4-FFF2-40B4-BE49-F238E27FC236}">
                <a16:creationId xmlns:a16="http://schemas.microsoft.com/office/drawing/2014/main" id="{B990F350-D314-DF3B-A5B4-565C2D6811B9}"/>
              </a:ext>
            </a:extLst>
          </p:cNvPr>
          <p:cNvSpPr txBox="1"/>
          <p:nvPr/>
        </p:nvSpPr>
        <p:spPr>
          <a:xfrm>
            <a:off x="6891822" y="1694524"/>
            <a:ext cx="3649822" cy="343620"/>
          </a:xfrm>
          <a:prstGeom prst="rect">
            <a:avLst/>
          </a:prstGeom>
          <a:noFill/>
        </p:spPr>
        <p:txBody>
          <a:bodyPr wrap="square">
            <a:spAutoFit/>
          </a:bodyPr>
          <a:lstStyle/>
          <a:p>
            <a:r>
              <a:rPr lang="en-US" sz="1633" dirty="0"/>
              <a:t>Constant number of </a:t>
            </a:r>
            <a:r>
              <a:rPr lang="en-US" sz="1633" b="1" dirty="0"/>
              <a:t>60 people </a:t>
            </a:r>
            <a:r>
              <a:rPr lang="en-US" sz="1633" dirty="0"/>
              <a:t>targeted</a:t>
            </a:r>
            <a:endParaRPr lang="en-GB" sz="1633" dirty="0"/>
          </a:p>
        </p:txBody>
      </p:sp>
      <p:pic>
        <p:nvPicPr>
          <p:cNvPr id="11" name="Picture 11" descr="A graph of different colored bars&#10;&#10;Description automatically generated">
            <a:extLst>
              <a:ext uri="{FF2B5EF4-FFF2-40B4-BE49-F238E27FC236}">
                <a16:creationId xmlns:a16="http://schemas.microsoft.com/office/drawing/2014/main" id="{A6AF78CD-3391-2FFA-9A5A-33F957B60DE4}"/>
              </a:ext>
            </a:extLst>
          </p:cNvPr>
          <p:cNvPicPr>
            <a:picLocks noChangeAspect="1"/>
          </p:cNvPicPr>
          <p:nvPr/>
        </p:nvPicPr>
        <p:blipFill rotWithShape="1">
          <a:blip r:embed="rId2"/>
          <a:srcRect l="87141" r="182" b="6397"/>
          <a:stretch/>
        </p:blipFill>
        <p:spPr>
          <a:xfrm>
            <a:off x="10147787" y="2152079"/>
            <a:ext cx="1007893" cy="4006922"/>
          </a:xfrm>
          <a:prstGeom prst="rect">
            <a:avLst/>
          </a:prstGeom>
        </p:spPr>
      </p:pic>
      <p:pic>
        <p:nvPicPr>
          <p:cNvPr id="21" name="Picture 2">
            <a:extLst>
              <a:ext uri="{FF2B5EF4-FFF2-40B4-BE49-F238E27FC236}">
                <a16:creationId xmlns:a16="http://schemas.microsoft.com/office/drawing/2014/main" id="{EC2D8DE0-A270-CD5F-7EFF-11C3D7B5BD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3549"/>
          <a:stretch/>
        </p:blipFill>
        <p:spPr bwMode="auto">
          <a:xfrm>
            <a:off x="6024933" y="2038144"/>
            <a:ext cx="4122854" cy="4777075"/>
          </a:xfrm>
          <a:prstGeom prst="rect">
            <a:avLst/>
          </a:prstGeom>
          <a:noFill/>
          <a:ln>
            <a:noFill/>
          </a:ln>
        </p:spPr>
      </p:pic>
      <p:sp>
        <p:nvSpPr>
          <p:cNvPr id="12" name="Arrow: Down 12">
            <a:extLst>
              <a:ext uri="{FF2B5EF4-FFF2-40B4-BE49-F238E27FC236}">
                <a16:creationId xmlns:a16="http://schemas.microsoft.com/office/drawing/2014/main" id="{2D883F9A-A86B-ABC4-B088-C4DD384B57D0}"/>
              </a:ext>
            </a:extLst>
          </p:cNvPr>
          <p:cNvSpPr/>
          <p:nvPr/>
        </p:nvSpPr>
        <p:spPr>
          <a:xfrm>
            <a:off x="7113035" y="3446065"/>
            <a:ext cx="296876" cy="396492"/>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33">
              <a:solidFill>
                <a:schemeClr val="tx1"/>
              </a:solidFill>
            </a:endParaRPr>
          </a:p>
        </p:txBody>
      </p:sp>
      <p:sp>
        <p:nvSpPr>
          <p:cNvPr id="13" name="Arrow: Down 14">
            <a:extLst>
              <a:ext uri="{FF2B5EF4-FFF2-40B4-BE49-F238E27FC236}">
                <a16:creationId xmlns:a16="http://schemas.microsoft.com/office/drawing/2014/main" id="{6AF5E6F9-41B2-6D96-CAFA-C643345B68B0}"/>
              </a:ext>
            </a:extLst>
          </p:cNvPr>
          <p:cNvSpPr/>
          <p:nvPr/>
        </p:nvSpPr>
        <p:spPr>
          <a:xfrm>
            <a:off x="7789484" y="3837603"/>
            <a:ext cx="296876" cy="396492"/>
          </a:xfrm>
          <a:prstGeom prst="downArrow">
            <a:avLst/>
          </a:prstGeom>
          <a:solidFill>
            <a:srgbClr val="E4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33">
              <a:solidFill>
                <a:schemeClr val="tx1"/>
              </a:solidFill>
            </a:endParaRPr>
          </a:p>
        </p:txBody>
      </p:sp>
    </p:spTree>
    <p:extLst>
      <p:ext uri="{BB962C8B-B14F-4D97-AF65-F5344CB8AC3E}">
        <p14:creationId xmlns:p14="http://schemas.microsoft.com/office/powerpoint/2010/main" val="31698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fade">
                                      <p:cBhvr>
                                        <p:cTn id="1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C349116-5FBA-7B09-C174-1F8EDDDF8E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135" y="1825954"/>
            <a:ext cx="8290865" cy="4462272"/>
          </a:xfrm>
          <a:prstGeom prst="rect">
            <a:avLst/>
          </a:prstGeom>
          <a:noFill/>
          <a:ln>
            <a:noFill/>
          </a:ln>
        </p:spPr>
      </p:pic>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normAutofit fontScale="90000"/>
          </a:bodyPr>
          <a:lstStyle/>
          <a:p>
            <a:r>
              <a:rPr lang="fr-FR" dirty="0"/>
              <a:t>Vaccination more effective </a:t>
            </a:r>
            <a:r>
              <a:rPr lang="fr-FR" dirty="0" err="1"/>
              <a:t>than</a:t>
            </a:r>
            <a:r>
              <a:rPr lang="fr-FR" dirty="0"/>
              <a:t> contact </a:t>
            </a:r>
            <a:r>
              <a:rPr lang="fr-FR" dirty="0" err="1"/>
              <a:t>precautions</a:t>
            </a:r>
            <a:r>
              <a:rPr lang="fr-FR" dirty="0"/>
              <a:t> </a:t>
            </a:r>
            <a:r>
              <a:rPr lang="fr-FR" dirty="0" err="1"/>
              <a:t>when</a:t>
            </a:r>
            <a:r>
              <a:rPr lang="fr-FR" dirty="0"/>
              <a:t> </a:t>
            </a:r>
            <a:r>
              <a:rPr lang="fr-FR" dirty="0" err="1"/>
              <a:t>targeting</a:t>
            </a:r>
            <a:r>
              <a:rPr lang="fr-FR" dirty="0"/>
              <a:t> </a:t>
            </a:r>
            <a:r>
              <a:rPr lang="fr-FR" dirty="0" err="1"/>
              <a:t>supercontactors</a:t>
            </a:r>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24</a:t>
            </a:fld>
            <a:endParaRPr lang="fr-FR"/>
          </a:p>
        </p:txBody>
      </p:sp>
      <p:sp>
        <p:nvSpPr>
          <p:cNvPr id="3" name="Espace réservé du texte 5">
            <a:extLst>
              <a:ext uri="{FF2B5EF4-FFF2-40B4-BE49-F238E27FC236}">
                <a16:creationId xmlns:a16="http://schemas.microsoft.com/office/drawing/2014/main" id="{AD36F93F-EE17-6F08-0688-F02FB98AA314}"/>
              </a:ext>
            </a:extLst>
          </p:cNvPr>
          <p:cNvSpPr txBox="1">
            <a:spLocks/>
          </p:cNvSpPr>
          <p:nvPr/>
        </p:nvSpPr>
        <p:spPr>
          <a:xfrm>
            <a:off x="410387" y="2142021"/>
            <a:ext cx="3318021" cy="344016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11079" indent="-311079" algn="l">
              <a:buFont typeface="Arial" panose="020B0604020202020204" pitchFamily="34" charset="0"/>
              <a:buChar char="•"/>
            </a:pPr>
            <a:r>
              <a:rPr lang="en-US" sz="2200" dirty="0">
                <a:solidFill>
                  <a:schemeClr val="tx1"/>
                </a:solidFill>
              </a:rPr>
              <a:t>Best intervention: </a:t>
            </a:r>
            <a:r>
              <a:rPr lang="en-US" sz="2200" b="1" dirty="0">
                <a:solidFill>
                  <a:schemeClr val="tx1"/>
                </a:solidFill>
              </a:rPr>
              <a:t>vaccination</a:t>
            </a:r>
          </a:p>
          <a:p>
            <a:pPr marL="311079" indent="-311079" algn="l">
              <a:buFont typeface="Arial" panose="020B0604020202020204" pitchFamily="34" charset="0"/>
              <a:buChar char="•"/>
            </a:pPr>
            <a:endParaRPr lang="en-US" sz="2200" b="1" dirty="0">
              <a:solidFill>
                <a:schemeClr val="tx1"/>
              </a:solidFill>
            </a:endParaRPr>
          </a:p>
          <a:p>
            <a:pPr marL="311079" indent="-311079" algn="l">
              <a:buFont typeface="Arial" panose="020B0604020202020204" pitchFamily="34" charset="0"/>
              <a:buChar char="•"/>
            </a:pPr>
            <a:r>
              <a:rPr lang="en-US" sz="2200" dirty="0">
                <a:solidFill>
                  <a:schemeClr val="tx1"/>
                </a:solidFill>
              </a:rPr>
              <a:t>Best individuals to target: </a:t>
            </a:r>
            <a:r>
              <a:rPr lang="en-US" sz="2200" b="1" dirty="0">
                <a:solidFill>
                  <a:schemeClr val="tx1"/>
                </a:solidFill>
              </a:rPr>
              <a:t>mix of staff + patient duration-based </a:t>
            </a:r>
            <a:r>
              <a:rPr lang="en-US" sz="2200" b="1" dirty="0" err="1">
                <a:solidFill>
                  <a:schemeClr val="tx1"/>
                </a:solidFill>
              </a:rPr>
              <a:t>supercontactors</a:t>
            </a:r>
            <a:endParaRPr lang="en-US" sz="2200" b="1" dirty="0">
              <a:solidFill>
                <a:schemeClr val="tx1"/>
              </a:solidFill>
            </a:endParaRPr>
          </a:p>
          <a:p>
            <a:pPr marL="311079" indent="-311079" algn="l">
              <a:buFont typeface="Arial" panose="020B0604020202020204" pitchFamily="34" charset="0"/>
              <a:buChar char="•"/>
            </a:pPr>
            <a:endParaRPr lang="en-US" sz="2200" b="1" dirty="0">
              <a:solidFill>
                <a:schemeClr val="tx1"/>
              </a:solidFill>
            </a:endParaRPr>
          </a:p>
          <a:p>
            <a:pPr marL="311079" indent="-311079" algn="l">
              <a:buFont typeface="Arial" panose="020B0604020202020204" pitchFamily="34" charset="0"/>
              <a:buChar char="•"/>
            </a:pPr>
            <a:r>
              <a:rPr lang="en-US" sz="2200" b="1" dirty="0">
                <a:solidFill>
                  <a:schemeClr val="tx1"/>
                </a:solidFill>
              </a:rPr>
              <a:t>Why these results?</a:t>
            </a:r>
            <a:endParaRPr lang="en-US" sz="2200" dirty="0">
              <a:solidFill>
                <a:schemeClr val="tx1"/>
              </a:solidFill>
            </a:endParaRPr>
          </a:p>
        </p:txBody>
      </p:sp>
      <p:sp>
        <p:nvSpPr>
          <p:cNvPr id="8" name="Arrow: Down 8">
            <a:extLst>
              <a:ext uri="{FF2B5EF4-FFF2-40B4-BE49-F238E27FC236}">
                <a16:creationId xmlns:a16="http://schemas.microsoft.com/office/drawing/2014/main" id="{43AA85A3-589D-CCEE-5533-64186F4DBCD5}"/>
              </a:ext>
            </a:extLst>
          </p:cNvPr>
          <p:cNvSpPr/>
          <p:nvPr/>
        </p:nvSpPr>
        <p:spPr>
          <a:xfrm>
            <a:off x="8679869" y="2550182"/>
            <a:ext cx="296876" cy="396492"/>
          </a:xfrm>
          <a:prstGeom prst="downArrow">
            <a:avLst/>
          </a:prstGeom>
          <a:solidFill>
            <a:srgbClr val="E4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9" name="Arrow: Down 9">
            <a:extLst>
              <a:ext uri="{FF2B5EF4-FFF2-40B4-BE49-F238E27FC236}">
                <a16:creationId xmlns:a16="http://schemas.microsoft.com/office/drawing/2014/main" id="{796C1113-C4DC-66C5-4889-4BF9707AB1E3}"/>
              </a:ext>
            </a:extLst>
          </p:cNvPr>
          <p:cNvSpPr/>
          <p:nvPr/>
        </p:nvSpPr>
        <p:spPr>
          <a:xfrm>
            <a:off x="9900458" y="2288471"/>
            <a:ext cx="296876" cy="396492"/>
          </a:xfrm>
          <a:prstGeom prst="downArrow">
            <a:avLst/>
          </a:prstGeom>
          <a:solidFill>
            <a:srgbClr val="E4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0" name="Arrow: Down 10">
            <a:extLst>
              <a:ext uri="{FF2B5EF4-FFF2-40B4-BE49-F238E27FC236}">
                <a16:creationId xmlns:a16="http://schemas.microsoft.com/office/drawing/2014/main" id="{11539686-8388-8339-9B6F-D995DD4A6B59}"/>
              </a:ext>
            </a:extLst>
          </p:cNvPr>
          <p:cNvSpPr/>
          <p:nvPr/>
        </p:nvSpPr>
        <p:spPr>
          <a:xfrm>
            <a:off x="8053033" y="2550182"/>
            <a:ext cx="296876" cy="396492"/>
          </a:xfrm>
          <a:prstGeom prst="downArrow">
            <a:avLst/>
          </a:prstGeom>
          <a:solidFill>
            <a:srgbClr val="984E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12" name="Arrow: Down 10">
            <a:extLst>
              <a:ext uri="{FF2B5EF4-FFF2-40B4-BE49-F238E27FC236}">
                <a16:creationId xmlns:a16="http://schemas.microsoft.com/office/drawing/2014/main" id="{38B0A1E5-3F68-6A1F-AD82-C0FF123DD5F2}"/>
              </a:ext>
            </a:extLst>
          </p:cNvPr>
          <p:cNvSpPr/>
          <p:nvPr/>
        </p:nvSpPr>
        <p:spPr>
          <a:xfrm>
            <a:off x="4627570" y="2984733"/>
            <a:ext cx="296876" cy="396492"/>
          </a:xfrm>
          <a:prstGeom prst="downArrow">
            <a:avLst/>
          </a:prstGeom>
          <a:solidFill>
            <a:srgbClr val="984E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Tree>
    <p:extLst>
      <p:ext uri="{BB962C8B-B14F-4D97-AF65-F5344CB8AC3E}">
        <p14:creationId xmlns:p14="http://schemas.microsoft.com/office/powerpoint/2010/main" val="366174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en-GB" dirty="0"/>
              <a:t>The impact of contacts on intervention effectiveness</a:t>
            </a:r>
            <a:endParaRPr lang="fr-FR" dirty="0"/>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25</a:t>
            </a:fld>
            <a:endParaRPr lang="fr-FR"/>
          </a:p>
        </p:txBody>
      </p:sp>
      <p:sp>
        <p:nvSpPr>
          <p:cNvPr id="5" name="Espace réservé du texte 5">
            <a:extLst>
              <a:ext uri="{FF2B5EF4-FFF2-40B4-BE49-F238E27FC236}">
                <a16:creationId xmlns:a16="http://schemas.microsoft.com/office/drawing/2014/main" id="{1F3D47A7-2FC5-F48D-1A24-2E81BCF06157}"/>
              </a:ext>
            </a:extLst>
          </p:cNvPr>
          <p:cNvSpPr txBox="1">
            <a:spLocks/>
          </p:cNvSpPr>
          <p:nvPr/>
        </p:nvSpPr>
        <p:spPr>
          <a:xfrm>
            <a:off x="225366" y="1852995"/>
            <a:ext cx="11382434" cy="1700359"/>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11079" indent="-311079" algn="l">
              <a:buFont typeface="Arial" panose="020B0604020202020204" pitchFamily="34" charset="0"/>
              <a:buChar char="•"/>
            </a:pPr>
            <a:r>
              <a:rPr lang="en-US" sz="2200" b="1" dirty="0">
                <a:solidFill>
                  <a:schemeClr val="tx1"/>
                </a:solidFill>
              </a:rPr>
              <a:t>Contact precautions</a:t>
            </a:r>
            <a:r>
              <a:rPr lang="en-US" sz="2200" dirty="0">
                <a:solidFill>
                  <a:schemeClr val="tx1"/>
                </a:solidFill>
              </a:rPr>
              <a:t> only reduce </a:t>
            </a:r>
            <a:r>
              <a:rPr lang="en-US" sz="2200" b="1" dirty="0">
                <a:solidFill>
                  <a:schemeClr val="tx1"/>
                </a:solidFill>
              </a:rPr>
              <a:t>staff-patient probabilities</a:t>
            </a:r>
            <a:r>
              <a:rPr lang="en-US" sz="2200" dirty="0">
                <a:solidFill>
                  <a:schemeClr val="tx1"/>
                </a:solidFill>
              </a:rPr>
              <a:t>, but in </a:t>
            </a:r>
            <a:r>
              <a:rPr lang="en-US" sz="2200" b="1" dirty="0">
                <a:solidFill>
                  <a:schemeClr val="tx1"/>
                </a:solidFill>
              </a:rPr>
              <a:t>both directions </a:t>
            </a:r>
            <a:r>
              <a:rPr lang="en-US" sz="2200" dirty="0">
                <a:solidFill>
                  <a:schemeClr val="tx1"/>
                </a:solidFill>
              </a:rPr>
              <a:t>(acquisition + transmission)</a:t>
            </a:r>
            <a:endParaRPr lang="en-US" sz="2200" b="1" dirty="0">
              <a:solidFill>
                <a:schemeClr val="tx1"/>
              </a:solidFill>
            </a:endParaRPr>
          </a:p>
          <a:p>
            <a:pPr marL="311079" indent="-311079" algn="l">
              <a:buFont typeface="Arial" panose="020B0604020202020204" pitchFamily="34" charset="0"/>
              <a:buChar char="•"/>
            </a:pPr>
            <a:r>
              <a:rPr lang="en-US" sz="2200" b="1" dirty="0">
                <a:solidFill>
                  <a:schemeClr val="tx1"/>
                </a:solidFill>
              </a:rPr>
              <a:t>Vaccination </a:t>
            </a:r>
            <a:r>
              <a:rPr lang="en-US" sz="2200" dirty="0">
                <a:solidFill>
                  <a:schemeClr val="tx1"/>
                </a:solidFill>
              </a:rPr>
              <a:t>reduces </a:t>
            </a:r>
            <a:r>
              <a:rPr lang="en-US" sz="2200" b="1" dirty="0">
                <a:solidFill>
                  <a:schemeClr val="tx1"/>
                </a:solidFill>
              </a:rPr>
              <a:t>staff-staff, patient-patient, staff-patient probabilities</a:t>
            </a:r>
            <a:r>
              <a:rPr lang="en-US" sz="2200" dirty="0">
                <a:solidFill>
                  <a:schemeClr val="tx1"/>
                </a:solidFill>
              </a:rPr>
              <a:t>, but in </a:t>
            </a:r>
            <a:r>
              <a:rPr lang="en-US" sz="2200" b="1" dirty="0">
                <a:solidFill>
                  <a:schemeClr val="tx1"/>
                </a:solidFill>
              </a:rPr>
              <a:t>one direction only </a:t>
            </a:r>
            <a:r>
              <a:rPr lang="en-US" sz="2200" dirty="0">
                <a:solidFill>
                  <a:schemeClr val="tx1"/>
                </a:solidFill>
              </a:rPr>
              <a:t>(acquisition)</a:t>
            </a:r>
            <a:endParaRPr lang="en-US" sz="2200" b="1" dirty="0">
              <a:solidFill>
                <a:schemeClr val="tx1"/>
              </a:solidFill>
            </a:endParaRPr>
          </a:p>
        </p:txBody>
      </p:sp>
      <p:pic>
        <p:nvPicPr>
          <p:cNvPr id="9" name="Picture 7" descr="A screenshot of a graph&#10;&#10;Description automatically generated">
            <a:extLst>
              <a:ext uri="{FF2B5EF4-FFF2-40B4-BE49-F238E27FC236}">
                <a16:creationId xmlns:a16="http://schemas.microsoft.com/office/drawing/2014/main" id="{42020B07-2C6E-5A95-5B2B-23DED8F6D6D7}"/>
              </a:ext>
            </a:extLst>
          </p:cNvPr>
          <p:cNvPicPr>
            <a:picLocks noChangeAspect="1"/>
          </p:cNvPicPr>
          <p:nvPr/>
        </p:nvPicPr>
        <p:blipFill rotWithShape="1">
          <a:blip r:embed="rId2"/>
          <a:srcRect l="16884" t="47981" r="50000" b="27374"/>
          <a:stretch/>
        </p:blipFill>
        <p:spPr>
          <a:xfrm>
            <a:off x="7650243" y="3564768"/>
            <a:ext cx="1876042" cy="1440237"/>
          </a:xfrm>
          <a:prstGeom prst="rect">
            <a:avLst/>
          </a:prstGeom>
        </p:spPr>
      </p:pic>
      <p:pic>
        <p:nvPicPr>
          <p:cNvPr id="14" name="Picture 13" descr="A screenshot of a graph&#10;&#10;Description automatically generated">
            <a:extLst>
              <a:ext uri="{FF2B5EF4-FFF2-40B4-BE49-F238E27FC236}">
                <a16:creationId xmlns:a16="http://schemas.microsoft.com/office/drawing/2014/main" id="{00746861-FE8E-7FA3-2EF0-942CB77F9238}"/>
              </a:ext>
            </a:extLst>
          </p:cNvPr>
          <p:cNvPicPr>
            <a:picLocks noChangeAspect="1"/>
          </p:cNvPicPr>
          <p:nvPr/>
        </p:nvPicPr>
        <p:blipFill rotWithShape="1">
          <a:blip r:embed="rId2"/>
          <a:srcRect l="8388" r="44503" b="53959"/>
          <a:stretch/>
        </p:blipFill>
        <p:spPr>
          <a:xfrm>
            <a:off x="1929161" y="3429001"/>
            <a:ext cx="2704133" cy="2726330"/>
          </a:xfrm>
          <a:prstGeom prst="rect">
            <a:avLst/>
          </a:prstGeom>
        </p:spPr>
      </p:pic>
      <p:pic>
        <p:nvPicPr>
          <p:cNvPr id="15" name="Picture 14" descr="A screenshot of a graph&#10;&#10;Description automatically generated">
            <a:extLst>
              <a:ext uri="{FF2B5EF4-FFF2-40B4-BE49-F238E27FC236}">
                <a16:creationId xmlns:a16="http://schemas.microsoft.com/office/drawing/2014/main" id="{DD74062A-0EC4-2542-5187-83379C91EBD0}"/>
              </a:ext>
            </a:extLst>
          </p:cNvPr>
          <p:cNvPicPr>
            <a:picLocks noChangeAspect="1"/>
          </p:cNvPicPr>
          <p:nvPr/>
        </p:nvPicPr>
        <p:blipFill rotWithShape="1">
          <a:blip r:embed="rId2"/>
          <a:srcRect t="71684" b="-1"/>
          <a:stretch/>
        </p:blipFill>
        <p:spPr>
          <a:xfrm>
            <a:off x="6449929" y="5005005"/>
            <a:ext cx="4421708" cy="1291624"/>
          </a:xfrm>
          <a:prstGeom prst="rect">
            <a:avLst/>
          </a:prstGeom>
        </p:spPr>
      </p:pic>
      <p:pic>
        <p:nvPicPr>
          <p:cNvPr id="16" name="Picture 15" descr="A screenshot of a graph&#10;&#10;Description automatically generated">
            <a:extLst>
              <a:ext uri="{FF2B5EF4-FFF2-40B4-BE49-F238E27FC236}">
                <a16:creationId xmlns:a16="http://schemas.microsoft.com/office/drawing/2014/main" id="{84888D2D-14A9-D621-DBC8-111C7D9E1B49}"/>
              </a:ext>
            </a:extLst>
          </p:cNvPr>
          <p:cNvPicPr>
            <a:picLocks noChangeAspect="1"/>
          </p:cNvPicPr>
          <p:nvPr/>
        </p:nvPicPr>
        <p:blipFill rotWithShape="1">
          <a:blip r:embed="rId2"/>
          <a:srcRect l="47227" t="45885" r="35380" b="51235"/>
          <a:stretch/>
        </p:blipFill>
        <p:spPr>
          <a:xfrm>
            <a:off x="2956820" y="6244323"/>
            <a:ext cx="1156285" cy="197488"/>
          </a:xfrm>
          <a:prstGeom prst="rect">
            <a:avLst/>
          </a:prstGeom>
        </p:spPr>
      </p:pic>
      <p:sp>
        <p:nvSpPr>
          <p:cNvPr id="18" name="TextBox 18">
            <a:extLst>
              <a:ext uri="{FF2B5EF4-FFF2-40B4-BE49-F238E27FC236}">
                <a16:creationId xmlns:a16="http://schemas.microsoft.com/office/drawing/2014/main" id="{64E1591D-1DE6-0FD7-27E8-63F1D8335BD5}"/>
              </a:ext>
            </a:extLst>
          </p:cNvPr>
          <p:cNvSpPr txBox="1"/>
          <p:nvPr/>
        </p:nvSpPr>
        <p:spPr>
          <a:xfrm>
            <a:off x="0" y="4354452"/>
            <a:ext cx="1953370" cy="1631216"/>
          </a:xfrm>
          <a:prstGeom prst="rect">
            <a:avLst/>
          </a:prstGeom>
          <a:noFill/>
        </p:spPr>
        <p:txBody>
          <a:bodyPr wrap="square">
            <a:spAutoFit/>
          </a:bodyPr>
          <a:lstStyle/>
          <a:p>
            <a:r>
              <a:rPr lang="en-US" sz="2000" b="1" dirty="0"/>
              <a:t>Patients</a:t>
            </a:r>
            <a:r>
              <a:rPr lang="en-US" sz="2000" dirty="0"/>
              <a:t> spend most of their time in contact with </a:t>
            </a:r>
            <a:r>
              <a:rPr lang="en-US" sz="2000" b="1" dirty="0"/>
              <a:t>other patients</a:t>
            </a:r>
            <a:endParaRPr lang="fr-FR" sz="2000" b="1" dirty="0"/>
          </a:p>
        </p:txBody>
      </p:sp>
      <p:sp>
        <p:nvSpPr>
          <p:cNvPr id="19" name="TextBox 19">
            <a:extLst>
              <a:ext uri="{FF2B5EF4-FFF2-40B4-BE49-F238E27FC236}">
                <a16:creationId xmlns:a16="http://schemas.microsoft.com/office/drawing/2014/main" id="{437598BF-D6C1-1013-8101-41573EB294AC}"/>
              </a:ext>
            </a:extLst>
          </p:cNvPr>
          <p:cNvSpPr txBox="1"/>
          <p:nvPr/>
        </p:nvSpPr>
        <p:spPr>
          <a:xfrm>
            <a:off x="9788577" y="3505575"/>
            <a:ext cx="2283374" cy="1323439"/>
          </a:xfrm>
          <a:prstGeom prst="rect">
            <a:avLst/>
          </a:prstGeom>
          <a:noFill/>
        </p:spPr>
        <p:txBody>
          <a:bodyPr wrap="square">
            <a:spAutoFit/>
          </a:bodyPr>
          <a:lstStyle/>
          <a:p>
            <a:r>
              <a:rPr lang="en-US" sz="2000" b="1" dirty="0"/>
              <a:t>Vaccination</a:t>
            </a:r>
            <a:r>
              <a:rPr lang="en-US" sz="2000" dirty="0"/>
              <a:t> impacts the most important </a:t>
            </a:r>
            <a:r>
              <a:rPr lang="en-US" sz="2000" b="1" dirty="0"/>
              <a:t>transmission probabilities</a:t>
            </a:r>
            <a:endParaRPr lang="fr-FR" sz="2000" b="1" dirty="0"/>
          </a:p>
        </p:txBody>
      </p:sp>
    </p:spTree>
    <p:extLst>
      <p:ext uri="{BB962C8B-B14F-4D97-AF65-F5344CB8AC3E}">
        <p14:creationId xmlns:p14="http://schemas.microsoft.com/office/powerpoint/2010/main" val="223421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Conclusions</a:t>
            </a:r>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1097280" y="1845734"/>
            <a:ext cx="9464553" cy="4023360"/>
          </a:xfrm>
        </p:spPr>
        <p:txBody>
          <a:bodyPr>
            <a:normAutofit/>
          </a:bodyPr>
          <a:lstStyle/>
          <a:p>
            <a:pPr marL="311079" indent="-311079">
              <a:buFont typeface="Arial" panose="020B0604020202020204" pitchFamily="34" charset="0"/>
              <a:buChar char="•"/>
            </a:pPr>
            <a:r>
              <a:rPr lang="en-US" sz="2400" dirty="0"/>
              <a:t>Identifying and targeting </a:t>
            </a:r>
            <a:r>
              <a:rPr lang="en-US" sz="2400" b="1" dirty="0" err="1"/>
              <a:t>supercontactors</a:t>
            </a:r>
            <a:r>
              <a:rPr lang="en-US" sz="2400" dirty="0"/>
              <a:t> improves the effectiveness of control measures</a:t>
            </a:r>
          </a:p>
          <a:p>
            <a:pPr marL="311079" indent="-311079">
              <a:buFont typeface="Arial" panose="020B0604020202020204" pitchFamily="34" charset="0"/>
              <a:buChar char="•"/>
            </a:pPr>
            <a:r>
              <a:rPr lang="en-US" sz="2400" b="1" dirty="0" err="1"/>
              <a:t>Supercontactors</a:t>
            </a:r>
            <a:r>
              <a:rPr lang="en-US" sz="2400" dirty="0"/>
              <a:t> can be both </a:t>
            </a:r>
            <a:r>
              <a:rPr lang="en-US" sz="2400" b="1" dirty="0"/>
              <a:t>staff</a:t>
            </a:r>
            <a:r>
              <a:rPr lang="en-US" sz="2400" dirty="0"/>
              <a:t> and </a:t>
            </a:r>
            <a:r>
              <a:rPr lang="en-US" sz="2400" b="1" dirty="0"/>
              <a:t>patients</a:t>
            </a:r>
          </a:p>
          <a:p>
            <a:pPr marL="768281" lvl="1" indent="-311079"/>
            <a:r>
              <a:rPr lang="en-US" sz="2400" dirty="0"/>
              <a:t>Important to involve </a:t>
            </a:r>
            <a:r>
              <a:rPr lang="en-US" sz="2400" b="1" dirty="0"/>
              <a:t>all</a:t>
            </a:r>
            <a:r>
              <a:rPr lang="en-US" sz="2400" dirty="0"/>
              <a:t> in control measures</a:t>
            </a:r>
          </a:p>
          <a:p>
            <a:pPr marL="311079" indent="-311079">
              <a:buFont typeface="Arial" panose="020B0604020202020204" pitchFamily="34" charset="0"/>
              <a:buChar char="•"/>
            </a:pPr>
            <a:r>
              <a:rPr lang="en-US" sz="2400" b="1" dirty="0"/>
              <a:t>Best intervention </a:t>
            </a:r>
            <a:r>
              <a:rPr lang="en-US" sz="2400" dirty="0"/>
              <a:t>depends on balance between </a:t>
            </a:r>
            <a:r>
              <a:rPr lang="en-US" sz="2400" b="1" dirty="0"/>
              <a:t>probabilities of transmission </a:t>
            </a:r>
            <a:r>
              <a:rPr lang="en-US" sz="2400" dirty="0"/>
              <a:t>and </a:t>
            </a:r>
            <a:r>
              <a:rPr lang="en-US" sz="2400" b="1" dirty="0"/>
              <a:t>categories of individuals in contact</a:t>
            </a:r>
          </a:p>
          <a:p>
            <a:pPr marL="311079" indent="-311079">
              <a:buFont typeface="Arial" panose="020B0604020202020204" pitchFamily="34" charset="0"/>
              <a:buChar char="•"/>
            </a:pPr>
            <a:r>
              <a:rPr lang="en-US" sz="2400" b="1" dirty="0"/>
              <a:t>Overall: understanding contact patterns is key </a:t>
            </a:r>
            <a:r>
              <a:rPr lang="en-US" sz="2400" dirty="0"/>
              <a:t>to implement efficient interventions in healthcare settings</a:t>
            </a:r>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26</a:t>
            </a:fld>
            <a:endParaRPr lang="fr-FR"/>
          </a:p>
        </p:txBody>
      </p:sp>
    </p:spTree>
    <p:extLst>
      <p:ext uri="{BB962C8B-B14F-4D97-AF65-F5344CB8AC3E}">
        <p14:creationId xmlns:p14="http://schemas.microsoft.com/office/powerpoint/2010/main" val="2887142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Main </a:t>
            </a:r>
            <a:r>
              <a:rPr lang="fr-FR" dirty="0" err="1"/>
              <a:t>study</a:t>
            </a:r>
            <a:r>
              <a:rPr lang="fr-FR" dirty="0"/>
              <a:t> limitations</a:t>
            </a:r>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1097280" y="1845734"/>
            <a:ext cx="9464553" cy="4023360"/>
          </a:xfrm>
        </p:spPr>
        <p:txBody>
          <a:bodyPr>
            <a:normAutofit fontScale="92500" lnSpcReduction="10000"/>
          </a:bodyPr>
          <a:lstStyle/>
          <a:p>
            <a:pPr marL="311079" indent="-311079">
              <a:buFont typeface="Arial" panose="020B0604020202020204" pitchFamily="34" charset="0"/>
              <a:buChar char="•"/>
            </a:pPr>
            <a:r>
              <a:rPr lang="en-US" sz="2600" dirty="0"/>
              <a:t>Only include transmission between </a:t>
            </a:r>
            <a:r>
              <a:rPr lang="en-US" sz="2600" b="1" dirty="0"/>
              <a:t>participants</a:t>
            </a:r>
          </a:p>
          <a:p>
            <a:pPr marL="768281" lvl="1" indent="-311079"/>
            <a:r>
              <a:rPr lang="en-US" sz="2400" dirty="0"/>
              <a:t>Potential transmission from </a:t>
            </a:r>
            <a:r>
              <a:rPr lang="en-US" sz="2400" b="1" dirty="0"/>
              <a:t>visitors</a:t>
            </a:r>
            <a:r>
              <a:rPr lang="en-US" sz="2400" dirty="0"/>
              <a:t> or </a:t>
            </a:r>
            <a:r>
              <a:rPr lang="en-US" sz="2400" b="1" dirty="0"/>
              <a:t>outside </a:t>
            </a:r>
            <a:r>
              <a:rPr lang="en-US" sz="2400" dirty="0"/>
              <a:t>facility</a:t>
            </a:r>
            <a:r>
              <a:rPr lang="en-US" sz="2400" b="1" dirty="0"/>
              <a:t> </a:t>
            </a:r>
            <a:r>
              <a:rPr lang="en-US" sz="2400" dirty="0"/>
              <a:t>?</a:t>
            </a:r>
            <a:endParaRPr lang="en-US" sz="2800" dirty="0"/>
          </a:p>
          <a:p>
            <a:pPr marL="311079" indent="-311079">
              <a:buFont typeface="Arial" panose="020B0604020202020204" pitchFamily="34" charset="0"/>
              <a:buChar char="•"/>
            </a:pPr>
            <a:r>
              <a:rPr lang="en-US" sz="2600" dirty="0"/>
              <a:t>Real “</a:t>
            </a:r>
            <a:r>
              <a:rPr lang="en-US" sz="2600" b="1" dirty="0"/>
              <a:t>cost</a:t>
            </a:r>
            <a:r>
              <a:rPr lang="en-US" sz="2600" dirty="0"/>
              <a:t>” of interventions not considered, </a:t>
            </a:r>
            <a:r>
              <a:rPr lang="en-US" sz="2600" dirty="0" err="1"/>
              <a:t>eg</a:t>
            </a:r>
            <a:r>
              <a:rPr lang="en-US" sz="2600" dirty="0"/>
              <a:t>:</a:t>
            </a:r>
          </a:p>
          <a:p>
            <a:pPr marL="768281" lvl="1" indent="-311079"/>
            <a:r>
              <a:rPr lang="en-US" sz="2400" b="1" dirty="0"/>
              <a:t>Logistical challenge </a:t>
            </a:r>
            <a:r>
              <a:rPr lang="en-US" sz="2400" dirty="0"/>
              <a:t>for staff reallocation</a:t>
            </a:r>
          </a:p>
          <a:p>
            <a:pPr marL="768281" lvl="1" indent="-311079"/>
            <a:r>
              <a:rPr lang="en-US" sz="2400" b="1" dirty="0"/>
              <a:t>Compliance</a:t>
            </a:r>
            <a:r>
              <a:rPr lang="en-US" sz="2400" dirty="0"/>
              <a:t> to hand hygiene</a:t>
            </a:r>
          </a:p>
          <a:p>
            <a:pPr marL="768281" lvl="1" indent="-311079"/>
            <a:r>
              <a:rPr lang="en-US" sz="2400" b="1" dirty="0"/>
              <a:t>Delay/waning </a:t>
            </a:r>
            <a:r>
              <a:rPr lang="en-US" sz="2400" dirty="0"/>
              <a:t>of vaccine immunity</a:t>
            </a:r>
          </a:p>
          <a:p>
            <a:pPr marL="311079" indent="-311079">
              <a:buFont typeface="Arial" panose="020B0604020202020204" pitchFamily="34" charset="0"/>
              <a:buChar char="•"/>
            </a:pPr>
            <a:r>
              <a:rPr lang="en-US" sz="2600" dirty="0"/>
              <a:t>Model calibrated to a </a:t>
            </a:r>
            <a:r>
              <a:rPr lang="en-US" sz="2600" b="1" dirty="0"/>
              <a:t>specific healthcare institution</a:t>
            </a:r>
          </a:p>
          <a:p>
            <a:pPr marL="768281" lvl="1" indent="-311079"/>
            <a:r>
              <a:rPr lang="en-US" sz="2400" dirty="0"/>
              <a:t>Neurological patients/PVS as </a:t>
            </a:r>
            <a:r>
              <a:rPr lang="en-US" sz="2400" dirty="0" err="1"/>
              <a:t>supercontactors</a:t>
            </a:r>
            <a:r>
              <a:rPr lang="en-US" sz="2400" dirty="0"/>
              <a:t>, and high patient-patient contact rates</a:t>
            </a:r>
          </a:p>
          <a:p>
            <a:pPr marL="768281" lvl="1" indent="-311079"/>
            <a:r>
              <a:rPr lang="en-US" sz="2400" b="1" dirty="0"/>
              <a:t>Long-term</a:t>
            </a:r>
            <a:r>
              <a:rPr lang="en-US" sz="2400" dirty="0"/>
              <a:t> care facility</a:t>
            </a:r>
            <a:r>
              <a:rPr lang="en-US" sz="2400" b="1" dirty="0"/>
              <a:t> ≠ acute</a:t>
            </a:r>
            <a:r>
              <a:rPr lang="en-US" sz="2400" dirty="0"/>
              <a:t> care facility</a:t>
            </a:r>
          </a:p>
          <a:p>
            <a:pPr marL="768281" lvl="1" indent="-311079"/>
            <a:r>
              <a:rPr lang="en-US" sz="2400" dirty="0"/>
              <a:t>Hard to generalize</a:t>
            </a:r>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27</a:t>
            </a:fld>
            <a:endParaRPr lang="fr-FR"/>
          </a:p>
        </p:txBody>
      </p:sp>
    </p:spTree>
    <p:extLst>
      <p:ext uri="{BB962C8B-B14F-4D97-AF65-F5344CB8AC3E}">
        <p14:creationId xmlns:p14="http://schemas.microsoft.com/office/powerpoint/2010/main" val="153476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31D0C-E3D8-9140-0100-021947E1F829}"/>
              </a:ext>
            </a:extLst>
          </p:cNvPr>
          <p:cNvSpPr>
            <a:spLocks noGrp="1"/>
          </p:cNvSpPr>
          <p:nvPr>
            <p:ph type="title"/>
          </p:nvPr>
        </p:nvSpPr>
        <p:spPr/>
        <p:txBody>
          <a:bodyPr/>
          <a:lstStyle/>
          <a:p>
            <a:r>
              <a:rPr lang="fr-FR" dirty="0"/>
              <a:t>Main </a:t>
            </a:r>
            <a:r>
              <a:rPr lang="fr-FR" dirty="0" err="1"/>
              <a:t>study</a:t>
            </a:r>
            <a:r>
              <a:rPr lang="fr-FR" dirty="0"/>
              <a:t> </a:t>
            </a:r>
            <a:r>
              <a:rPr lang="fr-FR" dirty="0" err="1"/>
              <a:t>strengths</a:t>
            </a:r>
            <a:endParaRPr lang="fr-FR" dirty="0"/>
          </a:p>
        </p:txBody>
      </p:sp>
      <p:sp>
        <p:nvSpPr>
          <p:cNvPr id="3" name="Espace réservé du contenu 2">
            <a:extLst>
              <a:ext uri="{FF2B5EF4-FFF2-40B4-BE49-F238E27FC236}">
                <a16:creationId xmlns:a16="http://schemas.microsoft.com/office/drawing/2014/main" id="{72649213-F2A0-AA83-FF00-E08611872779}"/>
              </a:ext>
            </a:extLst>
          </p:cNvPr>
          <p:cNvSpPr>
            <a:spLocks noGrp="1"/>
          </p:cNvSpPr>
          <p:nvPr>
            <p:ph idx="1"/>
          </p:nvPr>
        </p:nvSpPr>
        <p:spPr>
          <a:xfrm>
            <a:off x="1097280" y="1845734"/>
            <a:ext cx="9464553" cy="4023360"/>
          </a:xfrm>
        </p:spPr>
        <p:txBody>
          <a:bodyPr>
            <a:normAutofit/>
          </a:bodyPr>
          <a:lstStyle/>
          <a:p>
            <a:pPr marL="311079" indent="-311079">
              <a:buFont typeface="Arial" panose="020B0604020202020204" pitchFamily="34" charset="0"/>
              <a:buChar char="•"/>
            </a:pPr>
            <a:r>
              <a:rPr lang="en-US" sz="2400" dirty="0"/>
              <a:t>Accounts for real proximity data</a:t>
            </a:r>
            <a:endParaRPr lang="en-US" sz="2400" b="1" dirty="0"/>
          </a:p>
          <a:p>
            <a:pPr marL="311079" indent="-311079">
              <a:buFont typeface="Arial" panose="020B0604020202020204" pitchFamily="34" charset="0"/>
              <a:buChar char="•"/>
            </a:pPr>
            <a:r>
              <a:rPr lang="en-US" sz="2400" dirty="0"/>
              <a:t>Disentangle and use the underlying contact </a:t>
            </a:r>
            <a:r>
              <a:rPr lang="en-US" sz="2400" b="1" dirty="0"/>
              <a:t>network</a:t>
            </a:r>
          </a:p>
          <a:p>
            <a:pPr marL="311079" indent="-311079">
              <a:buFont typeface="Arial" panose="020B0604020202020204" pitchFamily="34" charset="0"/>
              <a:buChar char="•"/>
            </a:pPr>
            <a:r>
              <a:rPr lang="en-US" sz="2400" dirty="0"/>
              <a:t>May be used to study the spread and control of other pathogens</a:t>
            </a:r>
          </a:p>
          <a:p>
            <a:pPr marL="768281" lvl="1" indent="-311079"/>
            <a:r>
              <a:rPr lang="en-US" sz="2400" dirty="0"/>
              <a:t>Example: how to best target testing strategies within healthcare settings during the COVID pandemic</a:t>
            </a:r>
          </a:p>
        </p:txBody>
      </p:sp>
      <p:sp>
        <p:nvSpPr>
          <p:cNvPr id="4" name="Espace réservé du numéro de diapositive 3">
            <a:extLst>
              <a:ext uri="{FF2B5EF4-FFF2-40B4-BE49-F238E27FC236}">
                <a16:creationId xmlns:a16="http://schemas.microsoft.com/office/drawing/2014/main" id="{B05A951A-DF19-7E01-4094-5EF163B4E5F3}"/>
              </a:ext>
            </a:extLst>
          </p:cNvPr>
          <p:cNvSpPr>
            <a:spLocks noGrp="1"/>
          </p:cNvSpPr>
          <p:nvPr>
            <p:ph type="sldNum" sz="quarter" idx="12"/>
          </p:nvPr>
        </p:nvSpPr>
        <p:spPr/>
        <p:txBody>
          <a:bodyPr/>
          <a:lstStyle/>
          <a:p>
            <a:fld id="{FB626980-133D-4664-9198-24C5F0CFB0A2}" type="slidenum">
              <a:rPr lang="fr-FR" smtClean="0"/>
              <a:t>28</a:t>
            </a:fld>
            <a:endParaRPr lang="fr-FR"/>
          </a:p>
        </p:txBody>
      </p:sp>
      <p:pic>
        <p:nvPicPr>
          <p:cNvPr id="6" name="Image 5">
            <a:extLst>
              <a:ext uri="{FF2B5EF4-FFF2-40B4-BE49-F238E27FC236}">
                <a16:creationId xmlns:a16="http://schemas.microsoft.com/office/drawing/2014/main" id="{FDFC6EEF-09A0-F0E9-E57E-795E432FD93B}"/>
              </a:ext>
            </a:extLst>
          </p:cNvPr>
          <p:cNvPicPr>
            <a:picLocks noChangeAspect="1"/>
          </p:cNvPicPr>
          <p:nvPr/>
        </p:nvPicPr>
        <p:blipFill>
          <a:blip r:embed="rId2"/>
          <a:stretch>
            <a:fillRect/>
          </a:stretch>
        </p:blipFill>
        <p:spPr>
          <a:xfrm>
            <a:off x="3771900" y="3983157"/>
            <a:ext cx="5515135" cy="2217252"/>
          </a:xfrm>
          <a:prstGeom prst="rect">
            <a:avLst/>
          </a:prstGeom>
          <a:ln>
            <a:solidFill>
              <a:schemeClr val="tx1"/>
            </a:solidFill>
          </a:ln>
        </p:spPr>
      </p:pic>
    </p:spTree>
    <p:extLst>
      <p:ext uri="{BB962C8B-B14F-4D97-AF65-F5344CB8AC3E}">
        <p14:creationId xmlns:p14="http://schemas.microsoft.com/office/powerpoint/2010/main" val="397507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21548-5A8D-A6F8-F353-9CF0B610ED6E}"/>
              </a:ext>
            </a:extLst>
          </p:cNvPr>
          <p:cNvSpPr>
            <a:spLocks noGrp="1"/>
          </p:cNvSpPr>
          <p:nvPr>
            <p:ph type="title"/>
          </p:nvPr>
        </p:nvSpPr>
        <p:spPr/>
        <p:txBody>
          <a:bodyPr/>
          <a:lstStyle/>
          <a:p>
            <a:r>
              <a:rPr lang="fr-FR" dirty="0" err="1"/>
              <a:t>Acknowledgements</a:t>
            </a:r>
            <a:endParaRPr lang="fr-FR" dirty="0"/>
          </a:p>
        </p:txBody>
      </p:sp>
      <p:sp>
        <p:nvSpPr>
          <p:cNvPr id="4" name="Espace réservé du numéro de diapositive 3">
            <a:extLst>
              <a:ext uri="{FF2B5EF4-FFF2-40B4-BE49-F238E27FC236}">
                <a16:creationId xmlns:a16="http://schemas.microsoft.com/office/drawing/2014/main" id="{4C7F47B4-6A7B-6E49-B08C-9EF64AD38343}"/>
              </a:ext>
            </a:extLst>
          </p:cNvPr>
          <p:cNvSpPr>
            <a:spLocks noGrp="1"/>
          </p:cNvSpPr>
          <p:nvPr>
            <p:ph type="sldNum" sz="quarter" idx="12"/>
          </p:nvPr>
        </p:nvSpPr>
        <p:spPr/>
        <p:txBody>
          <a:bodyPr/>
          <a:lstStyle/>
          <a:p>
            <a:fld id="{FB626980-133D-4664-9198-24C5F0CFB0A2}" type="slidenum">
              <a:rPr lang="fr-FR" smtClean="0"/>
              <a:t>29</a:t>
            </a:fld>
            <a:endParaRPr lang="fr-FR"/>
          </a:p>
        </p:txBody>
      </p:sp>
      <p:sp>
        <p:nvSpPr>
          <p:cNvPr id="5" name="Espace réservé du texte 21">
            <a:extLst>
              <a:ext uri="{FF2B5EF4-FFF2-40B4-BE49-F238E27FC236}">
                <a16:creationId xmlns:a16="http://schemas.microsoft.com/office/drawing/2014/main" id="{C75F2FF1-F96F-16FC-BF5F-27B9415E1B98}"/>
              </a:ext>
            </a:extLst>
          </p:cNvPr>
          <p:cNvSpPr txBox="1">
            <a:spLocks/>
          </p:cNvSpPr>
          <p:nvPr/>
        </p:nvSpPr>
        <p:spPr>
          <a:xfrm>
            <a:off x="661721" y="2369069"/>
            <a:ext cx="2765537" cy="2320119"/>
          </a:xfrm>
          <a:prstGeom prst="rect">
            <a:avLst/>
          </a:prstGeom>
        </p:spPr>
        <p:txBody>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Font typeface="Arial" panose="020B0604020202020204" pitchFamily="34" charset="0"/>
              <a:buNone/>
            </a:pPr>
            <a:r>
              <a:rPr lang="en-GB" sz="2800" dirty="0">
                <a:solidFill>
                  <a:srgbClr val="5B9BD5"/>
                </a:solidFill>
              </a:rPr>
              <a:t>Audrey Duval</a:t>
            </a:r>
          </a:p>
          <a:p>
            <a:pPr marL="0" indent="0">
              <a:buFont typeface="Arial" panose="020B0604020202020204" pitchFamily="34" charset="0"/>
              <a:buNone/>
            </a:pPr>
            <a:r>
              <a:rPr lang="en-GB" sz="2800" dirty="0">
                <a:solidFill>
                  <a:srgbClr val="5B9BD5"/>
                </a:solidFill>
              </a:rPr>
              <a:t>Didier Guillemot</a:t>
            </a:r>
          </a:p>
          <a:p>
            <a:pPr marL="0" indent="0">
              <a:buFont typeface="Arial" panose="020B0604020202020204" pitchFamily="34" charset="0"/>
              <a:buNone/>
            </a:pPr>
            <a:r>
              <a:rPr lang="en-GB" sz="2800" dirty="0">
                <a:solidFill>
                  <a:srgbClr val="5B9BD5"/>
                </a:solidFill>
              </a:rPr>
              <a:t>Quentin Leclerc</a:t>
            </a:r>
          </a:p>
          <a:p>
            <a:pPr marL="0" indent="0">
              <a:buFont typeface="Arial" panose="020B0604020202020204" pitchFamily="34" charset="0"/>
              <a:buNone/>
            </a:pPr>
            <a:r>
              <a:rPr lang="en-GB" sz="2800" dirty="0" err="1">
                <a:solidFill>
                  <a:srgbClr val="5B9BD5"/>
                </a:solidFill>
              </a:rPr>
              <a:t>Lulla</a:t>
            </a:r>
            <a:r>
              <a:rPr lang="en-GB" sz="2800" dirty="0">
                <a:solidFill>
                  <a:srgbClr val="5B9BD5"/>
                </a:solidFill>
              </a:rPr>
              <a:t> </a:t>
            </a:r>
            <a:r>
              <a:rPr lang="en-GB" sz="2800" dirty="0" err="1">
                <a:solidFill>
                  <a:srgbClr val="5B9BD5"/>
                </a:solidFill>
              </a:rPr>
              <a:t>Opatowski</a:t>
            </a:r>
            <a:endParaRPr lang="en-GB" sz="2800" dirty="0">
              <a:solidFill>
                <a:srgbClr val="5B9BD5"/>
              </a:solidFill>
            </a:endParaRPr>
          </a:p>
        </p:txBody>
      </p:sp>
      <p:pic>
        <p:nvPicPr>
          <p:cNvPr id="6" name="Picture 2">
            <a:extLst>
              <a:ext uri="{FF2B5EF4-FFF2-40B4-BE49-F238E27FC236}">
                <a16:creationId xmlns:a16="http://schemas.microsoft.com/office/drawing/2014/main" id="{61C7971C-76C8-A023-F7BB-025A7E9D9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5493" y="2013879"/>
            <a:ext cx="2272146" cy="454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A black background with a red and white flag&#10;&#10;Description automatically generated with medium confidence">
            <a:extLst>
              <a:ext uri="{FF2B5EF4-FFF2-40B4-BE49-F238E27FC236}">
                <a16:creationId xmlns:a16="http://schemas.microsoft.com/office/drawing/2014/main" id="{BA0B9136-0E68-2578-8D46-1E5E887329DD}"/>
              </a:ext>
            </a:extLst>
          </p:cNvPr>
          <p:cNvPicPr>
            <a:picLocks noChangeAspect="1"/>
          </p:cNvPicPr>
          <p:nvPr/>
        </p:nvPicPr>
        <p:blipFill>
          <a:blip r:embed="rId3"/>
          <a:stretch>
            <a:fillRect/>
          </a:stretch>
        </p:blipFill>
        <p:spPr>
          <a:xfrm>
            <a:off x="3287289" y="4289841"/>
            <a:ext cx="1985712" cy="805144"/>
          </a:xfrm>
          <a:prstGeom prst="rect">
            <a:avLst/>
          </a:prstGeom>
        </p:spPr>
      </p:pic>
      <p:pic>
        <p:nvPicPr>
          <p:cNvPr id="8" name="Picture 17" descr="A close-up of a logo&#10;&#10;Description automatically generated">
            <a:extLst>
              <a:ext uri="{FF2B5EF4-FFF2-40B4-BE49-F238E27FC236}">
                <a16:creationId xmlns:a16="http://schemas.microsoft.com/office/drawing/2014/main" id="{0636F18E-F8E8-D5DB-71BB-E156308E345B}"/>
              </a:ext>
            </a:extLst>
          </p:cNvPr>
          <p:cNvPicPr>
            <a:picLocks noChangeAspect="1"/>
          </p:cNvPicPr>
          <p:nvPr/>
        </p:nvPicPr>
        <p:blipFill>
          <a:blip r:embed="rId4"/>
          <a:stretch>
            <a:fillRect/>
          </a:stretch>
        </p:blipFill>
        <p:spPr>
          <a:xfrm>
            <a:off x="5299098" y="4190830"/>
            <a:ext cx="1859528" cy="1003166"/>
          </a:xfrm>
          <a:prstGeom prst="rect">
            <a:avLst/>
          </a:prstGeom>
        </p:spPr>
      </p:pic>
      <p:pic>
        <p:nvPicPr>
          <p:cNvPr id="9" name="Picture 18" descr="A logo with a tree and text&#10;&#10;Description automatically generated">
            <a:extLst>
              <a:ext uri="{FF2B5EF4-FFF2-40B4-BE49-F238E27FC236}">
                <a16:creationId xmlns:a16="http://schemas.microsoft.com/office/drawing/2014/main" id="{9DF2EFB9-B6EA-69AF-580C-3C5725A468D0}"/>
              </a:ext>
            </a:extLst>
          </p:cNvPr>
          <p:cNvPicPr>
            <a:picLocks noChangeAspect="1"/>
          </p:cNvPicPr>
          <p:nvPr/>
        </p:nvPicPr>
        <p:blipFill>
          <a:blip r:embed="rId5"/>
          <a:stretch>
            <a:fillRect/>
          </a:stretch>
        </p:blipFill>
        <p:spPr>
          <a:xfrm>
            <a:off x="7898569" y="3496910"/>
            <a:ext cx="2253716" cy="1273438"/>
          </a:xfrm>
          <a:prstGeom prst="rect">
            <a:avLst/>
          </a:prstGeom>
        </p:spPr>
      </p:pic>
      <p:sp>
        <p:nvSpPr>
          <p:cNvPr id="10" name="TextBox 19">
            <a:extLst>
              <a:ext uri="{FF2B5EF4-FFF2-40B4-BE49-F238E27FC236}">
                <a16:creationId xmlns:a16="http://schemas.microsoft.com/office/drawing/2014/main" id="{6942BA86-B003-345B-4C41-114C0F8709A6}"/>
              </a:ext>
            </a:extLst>
          </p:cNvPr>
          <p:cNvSpPr txBox="1"/>
          <p:nvPr/>
        </p:nvSpPr>
        <p:spPr>
          <a:xfrm>
            <a:off x="8052629" y="4757201"/>
            <a:ext cx="1964026" cy="307777"/>
          </a:xfrm>
          <a:prstGeom prst="rect">
            <a:avLst/>
          </a:prstGeom>
          <a:noFill/>
        </p:spPr>
        <p:txBody>
          <a:bodyPr wrap="square">
            <a:spAutoFit/>
          </a:bodyPr>
          <a:lstStyle/>
          <a:p>
            <a:pPr algn="just"/>
            <a:r>
              <a:rPr lang="en-US" sz="1400" b="0" i="0" dirty="0">
                <a:solidFill>
                  <a:srgbClr val="000000"/>
                </a:solidFill>
                <a:effectLst/>
                <a:latin typeface="avenir-lt-w01_35-light1475496"/>
              </a:rPr>
              <a:t>IMI grant n°101034420</a:t>
            </a:r>
            <a:endParaRPr lang="en-GB" sz="1400" dirty="0"/>
          </a:p>
        </p:txBody>
      </p:sp>
      <p:pic>
        <p:nvPicPr>
          <p:cNvPr id="11" name="Image 9">
            <a:extLst>
              <a:ext uri="{FF2B5EF4-FFF2-40B4-BE49-F238E27FC236}">
                <a16:creationId xmlns:a16="http://schemas.microsoft.com/office/drawing/2014/main" id="{23D4356D-846E-6C55-0FA6-4903C75CDB40}"/>
              </a:ext>
            </a:extLst>
          </p:cNvPr>
          <p:cNvPicPr>
            <a:picLocks noChangeAspect="1"/>
          </p:cNvPicPr>
          <p:nvPr/>
        </p:nvPicPr>
        <p:blipFill>
          <a:blip r:embed="rId6"/>
          <a:stretch>
            <a:fillRect/>
          </a:stretch>
        </p:blipFill>
        <p:spPr>
          <a:xfrm>
            <a:off x="4011986" y="1849844"/>
            <a:ext cx="2347338" cy="782446"/>
          </a:xfrm>
          <a:prstGeom prst="rect">
            <a:avLst/>
          </a:prstGeom>
        </p:spPr>
      </p:pic>
      <p:sp>
        <p:nvSpPr>
          <p:cNvPr id="12" name="TextBox 21">
            <a:extLst>
              <a:ext uri="{FF2B5EF4-FFF2-40B4-BE49-F238E27FC236}">
                <a16:creationId xmlns:a16="http://schemas.microsoft.com/office/drawing/2014/main" id="{6E24F50B-0604-5DEB-9DEC-C4184A1E84CB}"/>
              </a:ext>
            </a:extLst>
          </p:cNvPr>
          <p:cNvSpPr txBox="1"/>
          <p:nvPr/>
        </p:nvSpPr>
        <p:spPr>
          <a:xfrm>
            <a:off x="3645617" y="2622427"/>
            <a:ext cx="3202760" cy="954107"/>
          </a:xfrm>
          <a:prstGeom prst="rect">
            <a:avLst/>
          </a:prstGeom>
          <a:noFill/>
        </p:spPr>
        <p:txBody>
          <a:bodyPr wrap="square">
            <a:spAutoFit/>
          </a:bodyPr>
          <a:lstStyle/>
          <a:p>
            <a:pPr algn="just"/>
            <a:r>
              <a:rPr lang="en-US" sz="1400" b="0" i="0" dirty="0">
                <a:solidFill>
                  <a:srgbClr val="000000"/>
                </a:solidFill>
                <a:effectLst/>
                <a:latin typeface="avenir-lt-w01_35-light1475496"/>
              </a:rPr>
              <a:t>Epidemiology and Modelling of Bacterial Escape to Antimicrobials (PI: Didier Guillemot)</a:t>
            </a:r>
          </a:p>
          <a:p>
            <a:pPr algn="just"/>
            <a:r>
              <a:rPr lang="en-GB" sz="1400" dirty="0"/>
              <a:t>Modelling group (PI: Lulla Opatowski)</a:t>
            </a:r>
          </a:p>
        </p:txBody>
      </p:sp>
      <p:sp>
        <p:nvSpPr>
          <p:cNvPr id="13" name="TextBox 22">
            <a:extLst>
              <a:ext uri="{FF2B5EF4-FFF2-40B4-BE49-F238E27FC236}">
                <a16:creationId xmlns:a16="http://schemas.microsoft.com/office/drawing/2014/main" id="{E77E7D8E-F663-C0FA-5BCA-F5D0274081BF}"/>
              </a:ext>
            </a:extLst>
          </p:cNvPr>
          <p:cNvSpPr txBox="1"/>
          <p:nvPr/>
        </p:nvSpPr>
        <p:spPr>
          <a:xfrm>
            <a:off x="8067637" y="2622427"/>
            <a:ext cx="2927859" cy="738664"/>
          </a:xfrm>
          <a:prstGeom prst="rect">
            <a:avLst/>
          </a:prstGeom>
          <a:noFill/>
        </p:spPr>
        <p:txBody>
          <a:bodyPr wrap="square">
            <a:spAutoFit/>
          </a:bodyPr>
          <a:lstStyle/>
          <a:p>
            <a:pPr algn="just"/>
            <a:r>
              <a:rPr lang="en-US" sz="1400" b="0" i="0" dirty="0" err="1">
                <a:solidFill>
                  <a:srgbClr val="000000"/>
                </a:solidFill>
                <a:effectLst/>
                <a:latin typeface="avenir-lt-w01_35-light1475496"/>
              </a:rPr>
              <a:t>Modélisation</a:t>
            </a:r>
            <a:r>
              <a:rPr lang="en-US" sz="1400" b="0" i="0" dirty="0">
                <a:solidFill>
                  <a:srgbClr val="000000"/>
                </a:solidFill>
                <a:effectLst/>
                <a:latin typeface="avenir-lt-w01_35-light1475496"/>
              </a:rPr>
              <a:t>, </a:t>
            </a:r>
            <a:r>
              <a:rPr lang="en-US" sz="1400" b="0" i="0" dirty="0" err="1">
                <a:solidFill>
                  <a:srgbClr val="000000"/>
                </a:solidFill>
                <a:effectLst/>
                <a:latin typeface="avenir-lt-w01_35-light1475496"/>
              </a:rPr>
              <a:t>Epidemiologi</a:t>
            </a:r>
            <a:r>
              <a:rPr lang="en-US" sz="1400" dirty="0" err="1">
                <a:solidFill>
                  <a:srgbClr val="000000"/>
                </a:solidFill>
                <a:latin typeface="avenir-lt-w01_35-light1475496"/>
              </a:rPr>
              <a:t>e</a:t>
            </a:r>
            <a:r>
              <a:rPr lang="en-US" sz="1400" dirty="0">
                <a:solidFill>
                  <a:srgbClr val="000000"/>
                </a:solidFill>
                <a:latin typeface="avenir-lt-w01_35-light1475496"/>
              </a:rPr>
              <a:t> et Surveillance des </a:t>
            </a:r>
            <a:r>
              <a:rPr lang="en-US" sz="1400" dirty="0" err="1">
                <a:solidFill>
                  <a:srgbClr val="000000"/>
                </a:solidFill>
                <a:latin typeface="avenir-lt-w01_35-light1475496"/>
              </a:rPr>
              <a:t>Risques</a:t>
            </a:r>
            <a:r>
              <a:rPr lang="en-US" sz="1400" dirty="0">
                <a:solidFill>
                  <a:srgbClr val="000000"/>
                </a:solidFill>
                <a:latin typeface="avenir-lt-w01_35-light1475496"/>
              </a:rPr>
              <a:t> </a:t>
            </a:r>
            <a:r>
              <a:rPr lang="en-US" sz="1400" dirty="0" err="1">
                <a:solidFill>
                  <a:srgbClr val="000000"/>
                </a:solidFill>
                <a:latin typeface="avenir-lt-w01_35-light1475496"/>
              </a:rPr>
              <a:t>Sanitaires</a:t>
            </a:r>
            <a:r>
              <a:rPr lang="en-US" sz="1400" dirty="0">
                <a:solidFill>
                  <a:srgbClr val="000000"/>
                </a:solidFill>
                <a:latin typeface="avenir-lt-w01_35-light1475496"/>
              </a:rPr>
              <a:t> (PI: Laura Temime)</a:t>
            </a:r>
            <a:endParaRPr lang="en-GB" sz="1400" dirty="0"/>
          </a:p>
        </p:txBody>
      </p:sp>
      <p:sp>
        <p:nvSpPr>
          <p:cNvPr id="14" name="TextBox 23">
            <a:extLst>
              <a:ext uri="{FF2B5EF4-FFF2-40B4-BE49-F238E27FC236}">
                <a16:creationId xmlns:a16="http://schemas.microsoft.com/office/drawing/2014/main" id="{4928EF56-94B5-FE2A-BF82-800E6E3D851D}"/>
              </a:ext>
            </a:extLst>
          </p:cNvPr>
          <p:cNvSpPr txBox="1"/>
          <p:nvPr/>
        </p:nvSpPr>
        <p:spPr>
          <a:xfrm>
            <a:off x="3611272" y="5315985"/>
            <a:ext cx="3323458" cy="738664"/>
          </a:xfrm>
          <a:prstGeom prst="rect">
            <a:avLst/>
          </a:prstGeom>
          <a:noFill/>
        </p:spPr>
        <p:txBody>
          <a:bodyPr wrap="square">
            <a:spAutoFit/>
          </a:bodyPr>
          <a:lstStyle/>
          <a:p>
            <a:pPr algn="just"/>
            <a:r>
              <a:rPr lang="en-US" sz="1400" b="0" i="0" dirty="0">
                <a:solidFill>
                  <a:srgbClr val="000000"/>
                </a:solidFill>
                <a:effectLst/>
                <a:latin typeface="avenir-lt-w01_35-light1475496"/>
              </a:rPr>
              <a:t>CESP INSERM U118 – </a:t>
            </a:r>
            <a:r>
              <a:rPr lang="en-US" sz="1400" b="0" i="0" dirty="0" err="1">
                <a:solidFill>
                  <a:srgbClr val="000000"/>
                </a:solidFill>
                <a:effectLst/>
                <a:latin typeface="avenir-lt-w01_35-light1475496"/>
              </a:rPr>
              <a:t>Echappement</a:t>
            </a:r>
            <a:r>
              <a:rPr lang="en-US" sz="1400" b="0" i="0" dirty="0">
                <a:solidFill>
                  <a:srgbClr val="000000"/>
                </a:solidFill>
                <a:effectLst/>
                <a:latin typeface="avenir-lt-w01_35-light1475496"/>
              </a:rPr>
              <a:t> aux anti-</a:t>
            </a:r>
            <a:r>
              <a:rPr lang="en-US" sz="1400" b="0" i="0" dirty="0" err="1">
                <a:solidFill>
                  <a:srgbClr val="000000"/>
                </a:solidFill>
                <a:effectLst/>
                <a:latin typeface="avenir-lt-w01_35-light1475496"/>
              </a:rPr>
              <a:t>infectieux</a:t>
            </a:r>
            <a:r>
              <a:rPr lang="en-US" sz="1400" b="0" i="0" dirty="0">
                <a:solidFill>
                  <a:srgbClr val="000000"/>
                </a:solidFill>
                <a:effectLst/>
                <a:latin typeface="avenir-lt-w01_35-light1475496"/>
              </a:rPr>
              <a:t> et </a:t>
            </a:r>
            <a:r>
              <a:rPr lang="en-US" sz="1400" b="0" i="0" dirty="0" err="1">
                <a:solidFill>
                  <a:srgbClr val="000000"/>
                </a:solidFill>
                <a:effectLst/>
                <a:latin typeface="avenir-lt-w01_35-light1475496"/>
              </a:rPr>
              <a:t>pharmacoépidémiologie</a:t>
            </a:r>
            <a:r>
              <a:rPr lang="en-US" sz="1400" b="0" i="0" dirty="0">
                <a:solidFill>
                  <a:srgbClr val="000000"/>
                </a:solidFill>
                <a:effectLst/>
                <a:latin typeface="avenir-lt-w01_35-light1475496"/>
              </a:rPr>
              <a:t> (PI: Didier Guillemot)</a:t>
            </a:r>
            <a:endParaRPr lang="en-GB" sz="1400" dirty="0"/>
          </a:p>
        </p:txBody>
      </p:sp>
      <p:pic>
        <p:nvPicPr>
          <p:cNvPr id="1026" name="Picture 2">
            <a:extLst>
              <a:ext uri="{FF2B5EF4-FFF2-40B4-BE49-F238E27FC236}">
                <a16:creationId xmlns:a16="http://schemas.microsoft.com/office/drawing/2014/main" id="{851D538B-2864-5EE8-5CF0-1547F565E5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3686" y="4911089"/>
            <a:ext cx="1323620" cy="50387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9">
            <a:extLst>
              <a:ext uri="{FF2B5EF4-FFF2-40B4-BE49-F238E27FC236}">
                <a16:creationId xmlns:a16="http://schemas.microsoft.com/office/drawing/2014/main" id="{78B31C48-502A-11AC-A062-74F4C745BD3B}"/>
              </a:ext>
            </a:extLst>
          </p:cNvPr>
          <p:cNvSpPr txBox="1"/>
          <p:nvPr/>
        </p:nvSpPr>
        <p:spPr>
          <a:xfrm>
            <a:off x="10236560" y="5454604"/>
            <a:ext cx="1964026" cy="307777"/>
          </a:xfrm>
          <a:prstGeom prst="rect">
            <a:avLst/>
          </a:prstGeom>
          <a:noFill/>
        </p:spPr>
        <p:txBody>
          <a:bodyPr wrap="square">
            <a:spAutoFit/>
          </a:bodyPr>
          <a:lstStyle/>
          <a:p>
            <a:pPr algn="just"/>
            <a:r>
              <a:rPr lang="en-US" sz="1400" b="0" i="0" dirty="0" err="1">
                <a:solidFill>
                  <a:srgbClr val="000000"/>
                </a:solidFill>
                <a:effectLst/>
                <a:latin typeface="avenir-lt-w01_35-light1475496"/>
              </a:rPr>
              <a:t>SPHINx</a:t>
            </a:r>
            <a:r>
              <a:rPr lang="en-US" sz="1400" b="0" i="0" dirty="0">
                <a:solidFill>
                  <a:srgbClr val="000000"/>
                </a:solidFill>
                <a:effectLst/>
                <a:latin typeface="avenir-lt-w01_35-light1475496"/>
              </a:rPr>
              <a:t> project</a:t>
            </a:r>
            <a:endParaRPr lang="en-GB" sz="1400" dirty="0"/>
          </a:p>
        </p:txBody>
      </p:sp>
    </p:spTree>
    <p:extLst>
      <p:ext uri="{BB962C8B-B14F-4D97-AF65-F5344CB8AC3E}">
        <p14:creationId xmlns:p14="http://schemas.microsoft.com/office/powerpoint/2010/main" val="45239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32226-1AD0-B172-C873-2A833E913120}"/>
              </a:ext>
            </a:extLst>
          </p:cNvPr>
          <p:cNvSpPr>
            <a:spLocks noGrp="1"/>
          </p:cNvSpPr>
          <p:nvPr>
            <p:ph type="title"/>
          </p:nvPr>
        </p:nvSpPr>
        <p:spPr/>
        <p:txBody>
          <a:bodyPr/>
          <a:lstStyle/>
          <a:p>
            <a:r>
              <a:rPr lang="en-GB" dirty="0"/>
              <a:t>Case study for this talk: </a:t>
            </a:r>
            <a:r>
              <a:rPr lang="en-GB" i="1" dirty="0"/>
              <a:t>S. aureus</a:t>
            </a:r>
          </a:p>
        </p:txBody>
      </p:sp>
      <p:sp>
        <p:nvSpPr>
          <p:cNvPr id="4" name="Espace réservé du texte 5">
            <a:extLst>
              <a:ext uri="{FF2B5EF4-FFF2-40B4-BE49-F238E27FC236}">
                <a16:creationId xmlns:a16="http://schemas.microsoft.com/office/drawing/2014/main" id="{09D9148E-46C6-BF3C-392A-EFE37A6D4E81}"/>
              </a:ext>
            </a:extLst>
          </p:cNvPr>
          <p:cNvSpPr>
            <a:spLocks noGrp="1"/>
          </p:cNvSpPr>
          <p:nvPr>
            <p:ph idx="1"/>
          </p:nvPr>
        </p:nvSpPr>
        <p:spPr>
          <a:xfrm>
            <a:off x="1096963" y="1846263"/>
            <a:ext cx="10058400" cy="4022725"/>
          </a:xfrm>
        </p:spPr>
        <p:txBody>
          <a:bodyPr>
            <a:normAutofit/>
          </a:bodyPr>
          <a:lstStyle/>
          <a:p>
            <a:pPr marL="342900" indent="-342900">
              <a:buFont typeface="Arial" panose="020B0604020202020204" pitchFamily="34" charset="0"/>
              <a:buChar char="•"/>
            </a:pPr>
            <a:r>
              <a:rPr lang="en-US" sz="2400" b="1" i="1" dirty="0"/>
              <a:t>Staphylococcus aureus</a:t>
            </a:r>
            <a:r>
              <a:rPr lang="en-US" sz="2400" dirty="0"/>
              <a:t>: a major cause of hospital-acquired infections </a:t>
            </a:r>
          </a:p>
          <a:p>
            <a:pPr marL="635508" lvl="1" indent="-342900">
              <a:buFont typeface="Arial" panose="020B0604020202020204" pitchFamily="34" charset="0"/>
              <a:buChar char="•"/>
            </a:pPr>
            <a:r>
              <a:rPr lang="en-US" sz="2100" dirty="0"/>
              <a:t>10% of bloodstream infections, 20% of pneumonia (ECDC, 2019 data) </a:t>
            </a:r>
            <a:endParaRPr lang="en-US" sz="2200" dirty="0"/>
          </a:p>
          <a:p>
            <a:pPr marL="342900" indent="-342900">
              <a:buFont typeface="Arial" panose="020B0604020202020204" pitchFamily="34" charset="0"/>
              <a:buChar char="•"/>
            </a:pPr>
            <a:r>
              <a:rPr lang="en-US" sz="2400" dirty="0"/>
              <a:t>Problem worse with </a:t>
            </a:r>
            <a:r>
              <a:rPr lang="en-US" sz="2400" b="1" dirty="0"/>
              <a:t>methicillin-resistant </a:t>
            </a:r>
            <a:r>
              <a:rPr lang="en-US" sz="2400" b="1" i="1" dirty="0"/>
              <a:t>S. aureus </a:t>
            </a:r>
            <a:r>
              <a:rPr lang="en-US" sz="2400" dirty="0"/>
              <a:t>(MRSA)</a:t>
            </a:r>
          </a:p>
          <a:p>
            <a:pPr marL="635508" lvl="1" indent="-342900">
              <a:buFont typeface="Arial" panose="020B0604020202020204" pitchFamily="34" charset="0"/>
              <a:buChar char="•"/>
            </a:pPr>
            <a:r>
              <a:rPr lang="en-US" sz="2100" dirty="0"/>
              <a:t>Resistant to antibiotics</a:t>
            </a:r>
          </a:p>
          <a:p>
            <a:pPr marL="635508" lvl="1" indent="-342900">
              <a:buFont typeface="Arial" panose="020B0604020202020204" pitchFamily="34" charset="0"/>
              <a:buChar char="•"/>
            </a:pPr>
            <a:r>
              <a:rPr lang="en-US" sz="2300" dirty="0"/>
              <a:t>Harder to treat</a:t>
            </a:r>
          </a:p>
          <a:p>
            <a:pPr marL="635508" lvl="1" indent="-342900">
              <a:buFont typeface="Arial" panose="020B0604020202020204" pitchFamily="34" charset="0"/>
              <a:buChar char="•"/>
            </a:pPr>
            <a:r>
              <a:rPr lang="en-US" sz="2300" dirty="0"/>
              <a:t>More severe outcomes</a:t>
            </a:r>
          </a:p>
          <a:p>
            <a:pPr marL="342900" indent="-342900">
              <a:buFont typeface="Arial" panose="020B0604020202020204" pitchFamily="34" charset="0"/>
              <a:buChar char="•"/>
            </a:pPr>
            <a:r>
              <a:rPr lang="en-US" sz="2800" dirty="0"/>
              <a:t>Frequent asymptomatic </a:t>
            </a:r>
            <a:r>
              <a:rPr lang="en-US" sz="2800" b="1" dirty="0" err="1"/>
              <a:t>colonisation</a:t>
            </a:r>
            <a:endParaRPr lang="en-US" sz="2800" b="1" dirty="0"/>
          </a:p>
          <a:p>
            <a:pPr marL="342900" indent="-342900">
              <a:buFont typeface="Arial" panose="020B0604020202020204" pitchFamily="34" charset="0"/>
              <a:buChar char="•"/>
            </a:pPr>
            <a:r>
              <a:rPr lang="en-US" sz="2800" i="1" dirty="0"/>
              <a:t>S. aureus</a:t>
            </a:r>
            <a:r>
              <a:rPr lang="en-US" sz="2800" dirty="0"/>
              <a:t> </a:t>
            </a:r>
            <a:r>
              <a:rPr lang="en-US" sz="2800" dirty="0" err="1"/>
              <a:t>colonisation</a:t>
            </a:r>
            <a:r>
              <a:rPr lang="en-US" sz="2800" dirty="0"/>
              <a:t> is a </a:t>
            </a:r>
            <a:r>
              <a:rPr lang="en-US" sz="2800" b="1" dirty="0"/>
              <a:t>risk factor for infection</a:t>
            </a:r>
          </a:p>
          <a:p>
            <a:pPr marL="342900" indent="-342900">
              <a:buFont typeface="Arial" panose="020B0604020202020204" pitchFamily="34" charset="0"/>
              <a:buChar char="•"/>
            </a:pPr>
            <a:endParaRPr lang="en-US" sz="2400" b="1" dirty="0"/>
          </a:p>
        </p:txBody>
      </p:sp>
      <p:sp>
        <p:nvSpPr>
          <p:cNvPr id="8" name="Espace réservé du numéro de diapositive 7">
            <a:extLst>
              <a:ext uri="{FF2B5EF4-FFF2-40B4-BE49-F238E27FC236}">
                <a16:creationId xmlns:a16="http://schemas.microsoft.com/office/drawing/2014/main" id="{F5BA315D-6DF1-057C-46F5-47DC583D356B}"/>
              </a:ext>
            </a:extLst>
          </p:cNvPr>
          <p:cNvSpPr>
            <a:spLocks noGrp="1"/>
          </p:cNvSpPr>
          <p:nvPr>
            <p:ph type="sldNum" sz="quarter" idx="12"/>
          </p:nvPr>
        </p:nvSpPr>
        <p:spPr/>
        <p:txBody>
          <a:bodyPr/>
          <a:lstStyle/>
          <a:p>
            <a:fld id="{FB626980-133D-4664-9198-24C5F0CFB0A2}" type="slidenum">
              <a:rPr lang="fr-FR" smtClean="0"/>
              <a:t>3</a:t>
            </a:fld>
            <a:endParaRPr lang="fr-FR"/>
          </a:p>
        </p:txBody>
      </p:sp>
      <p:sp>
        <p:nvSpPr>
          <p:cNvPr id="3" name="TextBox 1">
            <a:extLst>
              <a:ext uri="{FF2B5EF4-FFF2-40B4-BE49-F238E27FC236}">
                <a16:creationId xmlns:a16="http://schemas.microsoft.com/office/drawing/2014/main" id="{4E671629-D099-F20F-B336-7EC1B36A27DB}"/>
              </a:ext>
            </a:extLst>
          </p:cNvPr>
          <p:cNvSpPr txBox="1"/>
          <p:nvPr/>
        </p:nvSpPr>
        <p:spPr>
          <a:xfrm>
            <a:off x="9092577" y="4717936"/>
            <a:ext cx="2334626" cy="246221"/>
          </a:xfrm>
          <a:prstGeom prst="rect">
            <a:avLst/>
          </a:prstGeom>
          <a:noFill/>
        </p:spPr>
        <p:txBody>
          <a:bodyPr wrap="square" rtlCol="0">
            <a:spAutoFit/>
          </a:bodyPr>
          <a:lstStyle/>
          <a:p>
            <a:r>
              <a:rPr lang="en-GB" sz="1000" dirty="0"/>
              <a:t>Image from CDC – James Archer</a:t>
            </a:r>
          </a:p>
        </p:txBody>
      </p:sp>
      <p:pic>
        <p:nvPicPr>
          <p:cNvPr id="6" name="Picture 2" descr="Image: 3D-computer generated image of a group of MRSA-bacteria. Credit: CDC-James-Archer">
            <a:extLst>
              <a:ext uri="{FF2B5EF4-FFF2-40B4-BE49-F238E27FC236}">
                <a16:creationId xmlns:a16="http://schemas.microsoft.com/office/drawing/2014/main" id="{207B9718-B4AC-00A6-DBC1-3581AF52E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2577" y="2651839"/>
            <a:ext cx="2927786" cy="201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5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32226-1AD0-B172-C873-2A833E913120}"/>
              </a:ext>
            </a:extLst>
          </p:cNvPr>
          <p:cNvSpPr>
            <a:spLocks noGrp="1"/>
          </p:cNvSpPr>
          <p:nvPr>
            <p:ph type="title"/>
          </p:nvPr>
        </p:nvSpPr>
        <p:spPr/>
        <p:txBody>
          <a:bodyPr/>
          <a:lstStyle/>
          <a:p>
            <a:r>
              <a:rPr lang="en-GB" dirty="0"/>
              <a:t>Control strategies against HAI</a:t>
            </a:r>
          </a:p>
        </p:txBody>
      </p:sp>
      <p:sp>
        <p:nvSpPr>
          <p:cNvPr id="4" name="Espace réservé du texte 5">
            <a:extLst>
              <a:ext uri="{FF2B5EF4-FFF2-40B4-BE49-F238E27FC236}">
                <a16:creationId xmlns:a16="http://schemas.microsoft.com/office/drawing/2014/main" id="{09D9148E-46C6-BF3C-392A-EFE37A6D4E81}"/>
              </a:ext>
            </a:extLst>
          </p:cNvPr>
          <p:cNvSpPr>
            <a:spLocks noGrp="1"/>
          </p:cNvSpPr>
          <p:nvPr>
            <p:ph idx="1"/>
          </p:nvPr>
        </p:nvSpPr>
        <p:spPr>
          <a:xfrm>
            <a:off x="1096963" y="1846263"/>
            <a:ext cx="7904162" cy="4022725"/>
          </a:xfrm>
        </p:spPr>
        <p:txBody>
          <a:bodyPr>
            <a:normAutofit/>
          </a:bodyPr>
          <a:lstStyle/>
          <a:p>
            <a:pPr marL="342900" indent="-342900">
              <a:buFont typeface="Arial" panose="020B0604020202020204" pitchFamily="34" charset="0"/>
              <a:buChar char="•"/>
            </a:pPr>
            <a:r>
              <a:rPr lang="en-US" sz="2400" b="1" dirty="0"/>
              <a:t>Several control interventions </a:t>
            </a:r>
            <a:r>
              <a:rPr lang="en-US" sz="2400" dirty="0"/>
              <a:t>available to reduce pathogen transmission within healthcare settings:</a:t>
            </a:r>
          </a:p>
          <a:p>
            <a:pPr marL="635508" lvl="1" indent="-342900">
              <a:buFont typeface="Arial" panose="020B0604020202020204" pitchFamily="34" charset="0"/>
              <a:buChar char="•"/>
            </a:pPr>
            <a:r>
              <a:rPr lang="en-US" sz="2200" dirty="0"/>
              <a:t>Contact precautions (e.g. gloves or masks, hand hygiene)</a:t>
            </a:r>
          </a:p>
          <a:p>
            <a:pPr marL="635508" lvl="1" indent="-342900">
              <a:buFont typeface="Arial" panose="020B0604020202020204" pitchFamily="34" charset="0"/>
              <a:buChar char="•"/>
            </a:pPr>
            <a:r>
              <a:rPr lang="en-US" sz="2200" dirty="0"/>
              <a:t>Patient </a:t>
            </a:r>
            <a:r>
              <a:rPr lang="en-US" sz="2200" dirty="0" err="1"/>
              <a:t>cohorting</a:t>
            </a:r>
            <a:r>
              <a:rPr lang="en-US" sz="2200" dirty="0"/>
              <a:t> (e.g., isolation of known infected patients)</a:t>
            </a:r>
          </a:p>
          <a:p>
            <a:pPr marL="635508" lvl="1" indent="-342900">
              <a:buFont typeface="Arial" panose="020B0604020202020204" pitchFamily="34" charset="0"/>
              <a:buChar char="•"/>
            </a:pPr>
            <a:r>
              <a:rPr lang="en-US" sz="2200" dirty="0"/>
              <a:t>Staff </a:t>
            </a:r>
            <a:r>
              <a:rPr lang="en-US" sz="2200" dirty="0" err="1"/>
              <a:t>cohorting</a:t>
            </a:r>
            <a:endParaRPr lang="en-US" sz="2200" dirty="0"/>
          </a:p>
          <a:p>
            <a:pPr marL="635508" lvl="1" indent="-342900">
              <a:buFont typeface="Arial" panose="020B0604020202020204" pitchFamily="34" charset="0"/>
              <a:buChar char="•"/>
            </a:pPr>
            <a:r>
              <a:rPr lang="en-US" sz="2200" dirty="0"/>
              <a:t>Vaccination</a:t>
            </a:r>
          </a:p>
          <a:p>
            <a:pPr marL="342900" indent="-342900">
              <a:buFont typeface="Arial" panose="020B0604020202020204" pitchFamily="34" charset="0"/>
              <a:buChar char="•"/>
            </a:pPr>
            <a:r>
              <a:rPr lang="en-US" sz="2400" dirty="0"/>
              <a:t>... but </a:t>
            </a:r>
            <a:r>
              <a:rPr lang="en-US" sz="2400" b="1" dirty="0"/>
              <a:t>contact</a:t>
            </a:r>
            <a:r>
              <a:rPr lang="en-US" sz="2400" dirty="0"/>
              <a:t> </a:t>
            </a:r>
            <a:r>
              <a:rPr lang="en-US" sz="2400" b="1" dirty="0"/>
              <a:t>heterogeneity</a:t>
            </a:r>
            <a:r>
              <a:rPr lang="en-US" sz="2400" dirty="0"/>
              <a:t> in healthcare facilities is a challenge</a:t>
            </a:r>
          </a:p>
          <a:p>
            <a:pPr marL="342900" indent="-342900">
              <a:buFont typeface="Arial" panose="020B0604020202020204" pitchFamily="34" charset="0"/>
              <a:buChar char="•"/>
            </a:pPr>
            <a:r>
              <a:rPr lang="en-US" sz="2400" b="1" dirty="0"/>
              <a:t>Can we use information on contact patterns to implement more efficient control strategies?</a:t>
            </a:r>
          </a:p>
          <a:p>
            <a:pPr marL="342900" indent="-342900">
              <a:buFont typeface="Arial" panose="020B0604020202020204" pitchFamily="34" charset="0"/>
              <a:buChar char="•"/>
            </a:pPr>
            <a:endParaRPr lang="en-US" sz="2400" b="1" dirty="0"/>
          </a:p>
        </p:txBody>
      </p:sp>
      <p:sp>
        <p:nvSpPr>
          <p:cNvPr id="8" name="Espace réservé du numéro de diapositive 7">
            <a:extLst>
              <a:ext uri="{FF2B5EF4-FFF2-40B4-BE49-F238E27FC236}">
                <a16:creationId xmlns:a16="http://schemas.microsoft.com/office/drawing/2014/main" id="{F5BA315D-6DF1-057C-46F5-47DC583D356B}"/>
              </a:ext>
            </a:extLst>
          </p:cNvPr>
          <p:cNvSpPr>
            <a:spLocks noGrp="1"/>
          </p:cNvSpPr>
          <p:nvPr>
            <p:ph type="sldNum" sz="quarter" idx="12"/>
          </p:nvPr>
        </p:nvSpPr>
        <p:spPr/>
        <p:txBody>
          <a:bodyPr/>
          <a:lstStyle/>
          <a:p>
            <a:fld id="{FB626980-133D-4664-9198-24C5F0CFB0A2}" type="slidenum">
              <a:rPr lang="fr-FR" smtClean="0"/>
              <a:t>4</a:t>
            </a:fld>
            <a:endParaRPr lang="fr-FR"/>
          </a:p>
        </p:txBody>
      </p:sp>
      <p:pic>
        <p:nvPicPr>
          <p:cNvPr id="3" name="Picture 2">
            <a:extLst>
              <a:ext uri="{FF2B5EF4-FFF2-40B4-BE49-F238E27FC236}">
                <a16:creationId xmlns:a16="http://schemas.microsoft.com/office/drawing/2014/main" id="{E57E9D9A-4BE2-1E48-198E-56D4EE43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1438" y="2009037"/>
            <a:ext cx="2864891" cy="41291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7538A1DB-A870-3106-DC17-E153BA6C9B28}"/>
              </a:ext>
            </a:extLst>
          </p:cNvPr>
          <p:cNvSpPr txBox="1"/>
          <p:nvPr/>
        </p:nvSpPr>
        <p:spPr>
          <a:xfrm>
            <a:off x="7102127" y="5634109"/>
            <a:ext cx="2119311" cy="553998"/>
          </a:xfrm>
          <a:prstGeom prst="rect">
            <a:avLst/>
          </a:prstGeom>
          <a:solidFill>
            <a:schemeClr val="bg1"/>
          </a:solidFill>
        </p:spPr>
        <p:txBody>
          <a:bodyPr wrap="square">
            <a:spAutoFit/>
          </a:bodyPr>
          <a:lstStyle/>
          <a:p>
            <a:r>
              <a:rPr lang="en-US" sz="1000" dirty="0"/>
              <a:t>Temime et al. Peripatetic health-care workers as potential superspreaders. </a:t>
            </a:r>
            <a:r>
              <a:rPr lang="en-US" sz="1000" i="1" dirty="0"/>
              <a:t>PNAS</a:t>
            </a:r>
            <a:r>
              <a:rPr lang="en-US" sz="1000" dirty="0"/>
              <a:t>. 2009 Oct 27;106(43):18420-5.</a:t>
            </a:r>
            <a:endParaRPr lang="en-GB" sz="1000" dirty="0"/>
          </a:p>
        </p:txBody>
      </p:sp>
    </p:spTree>
    <p:extLst>
      <p:ext uri="{BB962C8B-B14F-4D97-AF65-F5344CB8AC3E}">
        <p14:creationId xmlns:p14="http://schemas.microsoft.com/office/powerpoint/2010/main" val="271508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32226-1AD0-B172-C873-2A833E913120}"/>
              </a:ext>
            </a:extLst>
          </p:cNvPr>
          <p:cNvSpPr>
            <a:spLocks noGrp="1"/>
          </p:cNvSpPr>
          <p:nvPr>
            <p:ph type="title"/>
          </p:nvPr>
        </p:nvSpPr>
        <p:spPr/>
        <p:txBody>
          <a:bodyPr/>
          <a:lstStyle/>
          <a:p>
            <a:r>
              <a:rPr lang="en-GB" dirty="0"/>
              <a:t>Setting for this study</a:t>
            </a:r>
          </a:p>
        </p:txBody>
      </p:sp>
      <p:sp>
        <p:nvSpPr>
          <p:cNvPr id="4" name="Espace réservé du texte 5">
            <a:extLst>
              <a:ext uri="{FF2B5EF4-FFF2-40B4-BE49-F238E27FC236}">
                <a16:creationId xmlns:a16="http://schemas.microsoft.com/office/drawing/2014/main" id="{09D9148E-46C6-BF3C-392A-EFE37A6D4E81}"/>
              </a:ext>
            </a:extLst>
          </p:cNvPr>
          <p:cNvSpPr>
            <a:spLocks noGrp="1"/>
          </p:cNvSpPr>
          <p:nvPr>
            <p:ph idx="1"/>
          </p:nvPr>
        </p:nvSpPr>
        <p:spPr>
          <a:xfrm>
            <a:off x="1096963" y="1846263"/>
            <a:ext cx="7732712" cy="4022725"/>
          </a:xfrm>
        </p:spPr>
        <p:txBody>
          <a:bodyPr>
            <a:normAutofit/>
          </a:bodyPr>
          <a:lstStyle/>
          <a:p>
            <a:pPr marL="342900" indent="-342900">
              <a:buFont typeface="Arial" panose="020B0604020202020204" pitchFamily="34" charset="0"/>
              <a:buChar char="•"/>
            </a:pPr>
            <a:r>
              <a:rPr lang="en-US" sz="2400" dirty="0"/>
              <a:t>Data collected in a long-term care facility (</a:t>
            </a:r>
            <a:r>
              <a:rPr lang="fr-FR" sz="2400" dirty="0"/>
              <a:t>i-Bird/MOSAR </a:t>
            </a:r>
            <a:r>
              <a:rPr lang="fr-FR" sz="2400" dirty="0" err="1"/>
              <a:t>study</a:t>
            </a:r>
            <a:r>
              <a:rPr lang="fr-FR" sz="2400" dirty="0"/>
              <a:t>, 2009, PI: D. Guillemot)</a:t>
            </a:r>
            <a:endParaRPr lang="en-US" sz="2400" dirty="0"/>
          </a:p>
          <a:p>
            <a:pPr marL="342900" indent="-342900">
              <a:buFont typeface="Arial" panose="020B0604020202020204" pitchFamily="34" charset="0"/>
              <a:buChar char="•"/>
            </a:pPr>
            <a:r>
              <a:rPr lang="en-US" sz="2400" b="1" dirty="0"/>
              <a:t>Patient categories</a:t>
            </a:r>
            <a:r>
              <a:rPr lang="en-US" sz="2400" dirty="0"/>
              <a:t>: </a:t>
            </a:r>
          </a:p>
          <a:p>
            <a:pPr marL="0" indent="0">
              <a:buNone/>
            </a:pPr>
            <a:r>
              <a:rPr lang="en-US" sz="2400" dirty="0"/>
              <a:t>geriatric , neurology, nutrition, </a:t>
            </a:r>
            <a:r>
              <a:rPr lang="en-US" sz="2400" dirty="0" err="1"/>
              <a:t>orthopaedic</a:t>
            </a:r>
            <a:r>
              <a:rPr lang="en-US" sz="2400" dirty="0"/>
              <a:t>, postoperative, persistent vegetative state</a:t>
            </a:r>
          </a:p>
          <a:p>
            <a:pPr marL="342900" indent="-342900">
              <a:buFont typeface="Arial" panose="020B0604020202020204" pitchFamily="34" charset="0"/>
              <a:buChar char="•"/>
            </a:pPr>
            <a:r>
              <a:rPr lang="en-US" sz="2400" b="1" dirty="0"/>
              <a:t>Staff categories</a:t>
            </a:r>
            <a:r>
              <a:rPr lang="en-US" sz="2400" dirty="0"/>
              <a:t>: </a:t>
            </a:r>
          </a:p>
          <a:p>
            <a:pPr marL="0" indent="0">
              <a:buNone/>
            </a:pPr>
            <a:r>
              <a:rPr lang="en-US" sz="2400" dirty="0"/>
              <a:t>care assistants, nurses, rehabilitation, physicians, porters, other</a:t>
            </a:r>
          </a:p>
          <a:p>
            <a:pPr marL="342900" indent="-342900">
              <a:buFont typeface="Arial" panose="020B0604020202020204" pitchFamily="34" charset="0"/>
              <a:buChar char="•"/>
            </a:pPr>
            <a:endParaRPr lang="en-US" sz="2400" b="1" dirty="0"/>
          </a:p>
        </p:txBody>
      </p:sp>
      <p:sp>
        <p:nvSpPr>
          <p:cNvPr id="8" name="Espace réservé du numéro de diapositive 7">
            <a:extLst>
              <a:ext uri="{FF2B5EF4-FFF2-40B4-BE49-F238E27FC236}">
                <a16:creationId xmlns:a16="http://schemas.microsoft.com/office/drawing/2014/main" id="{F5BA315D-6DF1-057C-46F5-47DC583D356B}"/>
              </a:ext>
            </a:extLst>
          </p:cNvPr>
          <p:cNvSpPr>
            <a:spLocks noGrp="1"/>
          </p:cNvSpPr>
          <p:nvPr>
            <p:ph type="sldNum" sz="quarter" idx="12"/>
          </p:nvPr>
        </p:nvSpPr>
        <p:spPr/>
        <p:txBody>
          <a:bodyPr/>
          <a:lstStyle/>
          <a:p>
            <a:fld id="{FB626980-133D-4664-9198-24C5F0CFB0A2}" type="slidenum">
              <a:rPr lang="fr-FR" smtClean="0"/>
              <a:t>5</a:t>
            </a:fld>
            <a:endParaRPr lang="fr-FR"/>
          </a:p>
        </p:txBody>
      </p:sp>
      <p:sp>
        <p:nvSpPr>
          <p:cNvPr id="3" name="TextBox 2">
            <a:extLst>
              <a:ext uri="{FF2B5EF4-FFF2-40B4-BE49-F238E27FC236}">
                <a16:creationId xmlns:a16="http://schemas.microsoft.com/office/drawing/2014/main" id="{2851FDFA-28EF-5383-6834-D4616EF3AC54}"/>
              </a:ext>
            </a:extLst>
          </p:cNvPr>
          <p:cNvSpPr txBox="1"/>
          <p:nvPr/>
        </p:nvSpPr>
        <p:spPr>
          <a:xfrm>
            <a:off x="8725213" y="5080834"/>
            <a:ext cx="3370482" cy="507831"/>
          </a:xfrm>
          <a:prstGeom prst="rect">
            <a:avLst/>
          </a:prstGeom>
          <a:noFill/>
        </p:spPr>
        <p:txBody>
          <a:bodyPr wrap="square">
            <a:spAutoFit/>
          </a:bodyPr>
          <a:lstStyle/>
          <a:p>
            <a:r>
              <a:rPr lang="en-US" sz="900" b="0" i="0" dirty="0">
                <a:solidFill>
                  <a:srgbClr val="222222"/>
                </a:solidFill>
                <a:effectLst/>
                <a:latin typeface="Arial" panose="020B0604020202020204" pitchFamily="34" charset="0"/>
              </a:rPr>
              <a:t>Duval et al. “Measuring dynamic social contacts in a rehabilitation hospital: effect of wards, patient and staff characteristics”. </a:t>
            </a:r>
            <a:r>
              <a:rPr lang="en-US" sz="900" b="0" i="1" dirty="0">
                <a:solidFill>
                  <a:srgbClr val="222222"/>
                </a:solidFill>
                <a:effectLst/>
                <a:latin typeface="Arial" panose="020B0604020202020204" pitchFamily="34" charset="0"/>
              </a:rPr>
              <a:t>Scientific reports</a:t>
            </a:r>
            <a:r>
              <a:rPr lang="en-US" sz="900" b="0" i="0" dirty="0">
                <a:solidFill>
                  <a:srgbClr val="222222"/>
                </a:solidFill>
                <a:effectLst/>
                <a:latin typeface="Arial" panose="020B0604020202020204" pitchFamily="34" charset="0"/>
              </a:rPr>
              <a:t>. 2018 Jan 26;8(1):1-1.</a:t>
            </a:r>
            <a:endParaRPr lang="en-GB" sz="900" dirty="0"/>
          </a:p>
        </p:txBody>
      </p:sp>
      <p:pic>
        <p:nvPicPr>
          <p:cNvPr id="6" name="Picture 3">
            <a:extLst>
              <a:ext uri="{FF2B5EF4-FFF2-40B4-BE49-F238E27FC236}">
                <a16:creationId xmlns:a16="http://schemas.microsoft.com/office/drawing/2014/main" id="{1306EB86-4FD7-32E7-992A-7D9C20E92086}"/>
              </a:ext>
            </a:extLst>
          </p:cNvPr>
          <p:cNvPicPr>
            <a:picLocks noChangeAspect="1"/>
          </p:cNvPicPr>
          <p:nvPr/>
        </p:nvPicPr>
        <p:blipFill>
          <a:blip r:embed="rId2"/>
          <a:stretch>
            <a:fillRect/>
          </a:stretch>
        </p:blipFill>
        <p:spPr>
          <a:xfrm>
            <a:off x="8563287" y="2029704"/>
            <a:ext cx="3465731" cy="2942227"/>
          </a:xfrm>
          <a:prstGeom prst="rect">
            <a:avLst/>
          </a:prstGeom>
        </p:spPr>
      </p:pic>
    </p:spTree>
    <p:extLst>
      <p:ext uri="{BB962C8B-B14F-4D97-AF65-F5344CB8AC3E}">
        <p14:creationId xmlns:p14="http://schemas.microsoft.com/office/powerpoint/2010/main" val="551801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32226-1AD0-B172-C873-2A833E913120}"/>
              </a:ext>
            </a:extLst>
          </p:cNvPr>
          <p:cNvSpPr>
            <a:spLocks noGrp="1"/>
          </p:cNvSpPr>
          <p:nvPr>
            <p:ph type="title"/>
          </p:nvPr>
        </p:nvSpPr>
        <p:spPr/>
        <p:txBody>
          <a:bodyPr/>
          <a:lstStyle/>
          <a:p>
            <a:r>
              <a:rPr lang="en-GB" dirty="0"/>
              <a:t>Collected data over 4 months</a:t>
            </a:r>
          </a:p>
        </p:txBody>
      </p:sp>
      <p:sp>
        <p:nvSpPr>
          <p:cNvPr id="4" name="Espace réservé du texte 5">
            <a:extLst>
              <a:ext uri="{FF2B5EF4-FFF2-40B4-BE49-F238E27FC236}">
                <a16:creationId xmlns:a16="http://schemas.microsoft.com/office/drawing/2014/main" id="{09D9148E-46C6-BF3C-392A-EFE37A6D4E81}"/>
              </a:ext>
            </a:extLst>
          </p:cNvPr>
          <p:cNvSpPr>
            <a:spLocks noGrp="1"/>
          </p:cNvSpPr>
          <p:nvPr>
            <p:ph idx="1"/>
          </p:nvPr>
        </p:nvSpPr>
        <p:spPr>
          <a:xfrm>
            <a:off x="1096963" y="1846263"/>
            <a:ext cx="4875212" cy="4022725"/>
          </a:xfrm>
        </p:spPr>
        <p:txBody>
          <a:bodyPr>
            <a:normAutofit/>
          </a:bodyPr>
          <a:lstStyle/>
          <a:p>
            <a:pPr marL="342900" indent="-342900">
              <a:buFont typeface="Arial" panose="020B0604020202020204" pitchFamily="34" charset="0"/>
              <a:buChar char="•"/>
            </a:pPr>
            <a:r>
              <a:rPr lang="en-US" sz="2400" b="1" dirty="0"/>
              <a:t>Proximity interaction data </a:t>
            </a:r>
            <a:r>
              <a:rPr lang="en-US" sz="2400" dirty="0"/>
              <a:t>(sensors)</a:t>
            </a:r>
          </a:p>
          <a:p>
            <a:pPr marL="635508" lvl="1" indent="-342900">
              <a:buFont typeface="Arial" panose="020B0604020202020204" pitchFamily="34" charset="0"/>
              <a:buChar char="•"/>
            </a:pPr>
            <a:r>
              <a:rPr lang="en-US" sz="2200" dirty="0"/>
              <a:t>Used to build a contact network for the facility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Hospital data on patient and staff presence</a:t>
            </a:r>
          </a:p>
          <a:p>
            <a:pPr marL="342900" indent="-342900">
              <a:buFont typeface="Arial" panose="020B0604020202020204" pitchFamily="34" charset="0"/>
              <a:buChar char="•"/>
            </a:pPr>
            <a:r>
              <a:rPr lang="en-US" sz="2400" dirty="0"/>
              <a:t>Swabs for prevalence of MRSA </a:t>
            </a:r>
            <a:r>
              <a:rPr lang="en-US" sz="2400" dirty="0" err="1"/>
              <a:t>colonisation</a:t>
            </a:r>
            <a:endParaRPr lang="en-US" sz="2400" dirty="0"/>
          </a:p>
          <a:p>
            <a:pPr marL="342900" indent="-342900">
              <a:buFont typeface="Arial" panose="020B0604020202020204" pitchFamily="34" charset="0"/>
              <a:buChar char="•"/>
            </a:pPr>
            <a:endParaRPr lang="en-US" sz="2400" b="1" dirty="0"/>
          </a:p>
        </p:txBody>
      </p:sp>
      <p:sp>
        <p:nvSpPr>
          <p:cNvPr id="8" name="Espace réservé du numéro de diapositive 7">
            <a:extLst>
              <a:ext uri="{FF2B5EF4-FFF2-40B4-BE49-F238E27FC236}">
                <a16:creationId xmlns:a16="http://schemas.microsoft.com/office/drawing/2014/main" id="{F5BA315D-6DF1-057C-46F5-47DC583D356B}"/>
              </a:ext>
            </a:extLst>
          </p:cNvPr>
          <p:cNvSpPr>
            <a:spLocks noGrp="1"/>
          </p:cNvSpPr>
          <p:nvPr>
            <p:ph type="sldNum" sz="quarter" idx="12"/>
          </p:nvPr>
        </p:nvSpPr>
        <p:spPr/>
        <p:txBody>
          <a:bodyPr/>
          <a:lstStyle/>
          <a:p>
            <a:fld id="{FB626980-133D-4664-9198-24C5F0CFB0A2}" type="slidenum">
              <a:rPr lang="fr-FR" smtClean="0"/>
              <a:t>6</a:t>
            </a:fld>
            <a:endParaRPr lang="fr-FR"/>
          </a:p>
        </p:txBody>
      </p:sp>
      <p:pic>
        <p:nvPicPr>
          <p:cNvPr id="9" name="Picture 7" descr="A screenshot of a computer screen&#10;&#10;Description automatically generated">
            <a:extLst>
              <a:ext uri="{FF2B5EF4-FFF2-40B4-BE49-F238E27FC236}">
                <a16:creationId xmlns:a16="http://schemas.microsoft.com/office/drawing/2014/main" id="{F39318D8-6F56-97ED-7F0A-E59CAC87C4E8}"/>
              </a:ext>
            </a:extLst>
          </p:cNvPr>
          <p:cNvPicPr>
            <a:picLocks noChangeAspect="1"/>
          </p:cNvPicPr>
          <p:nvPr/>
        </p:nvPicPr>
        <p:blipFill rotWithShape="1">
          <a:blip r:embed="rId2"/>
          <a:srcRect l="2083" r="-1" b="54885"/>
          <a:stretch/>
        </p:blipFill>
        <p:spPr>
          <a:xfrm>
            <a:off x="6063463" y="1846263"/>
            <a:ext cx="6032232" cy="3335158"/>
          </a:xfrm>
          <a:prstGeom prst="rect">
            <a:avLst/>
          </a:prstGeom>
        </p:spPr>
      </p:pic>
    </p:spTree>
    <p:extLst>
      <p:ext uri="{BB962C8B-B14F-4D97-AF65-F5344CB8AC3E}">
        <p14:creationId xmlns:p14="http://schemas.microsoft.com/office/powerpoint/2010/main" val="334198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32226-1AD0-B172-C873-2A833E913120}"/>
              </a:ext>
            </a:extLst>
          </p:cNvPr>
          <p:cNvSpPr>
            <a:spLocks noGrp="1"/>
          </p:cNvSpPr>
          <p:nvPr>
            <p:ph type="title"/>
          </p:nvPr>
        </p:nvSpPr>
        <p:spPr/>
        <p:txBody>
          <a:bodyPr/>
          <a:lstStyle/>
          <a:p>
            <a:r>
              <a:rPr lang="en-GB" dirty="0"/>
              <a:t>Contact network reconstruction</a:t>
            </a:r>
          </a:p>
        </p:txBody>
      </p:sp>
      <mc:AlternateContent xmlns:mc="http://schemas.openxmlformats.org/markup-compatibility/2006">
        <mc:Choice xmlns:a14="http://schemas.microsoft.com/office/drawing/2010/main" Requires="a14">
          <p:sp>
            <p:nvSpPr>
              <p:cNvPr id="4" name="Espace réservé du texte 5">
                <a:extLst>
                  <a:ext uri="{FF2B5EF4-FFF2-40B4-BE49-F238E27FC236}">
                    <a16:creationId xmlns:a16="http://schemas.microsoft.com/office/drawing/2014/main" id="{09D9148E-46C6-BF3C-392A-EFE37A6D4E81}"/>
                  </a:ext>
                </a:extLst>
              </p:cNvPr>
              <p:cNvSpPr>
                <a:spLocks noGrp="1"/>
              </p:cNvSpPr>
              <p:nvPr>
                <p:ph idx="1"/>
              </p:nvPr>
            </p:nvSpPr>
            <p:spPr>
              <a:xfrm>
                <a:off x="1096963" y="1846263"/>
                <a:ext cx="10058400" cy="4883310"/>
              </a:xfrm>
            </p:spPr>
            <p:txBody>
              <a:bodyPr>
                <a:normAutofit fontScale="92500"/>
              </a:bodyPr>
              <a:lstStyle/>
              <a:p>
                <a:pPr marL="342900" indent="-342900">
                  <a:buFont typeface="Arial" panose="020B0604020202020204" pitchFamily="34" charset="0"/>
                  <a:buChar char="•"/>
                </a:pPr>
                <a:r>
                  <a:rPr lang="en-US" sz="2400" dirty="0"/>
                  <a:t>Original contact network only partially observed (40% of staff presence and 33% of patient presence without contacts recorded) </a:t>
                </a:r>
              </a:p>
              <a:p>
                <a:pPr marL="342900" indent="-342900">
                  <a:buFont typeface="Arial" panose="020B0604020202020204" pitchFamily="34" charset="0"/>
                  <a:buChar char="•"/>
                </a:pPr>
                <a:r>
                  <a:rPr lang="en-US" sz="2400" dirty="0"/>
                  <a:t>Algorithm to reconstruct unobserved contacts and stochastically generate new networks using:</a:t>
                </a:r>
              </a:p>
              <a:p>
                <a:pPr marL="0" indent="0">
                  <a:buNone/>
                </a:pPr>
                <a:r>
                  <a:rPr lang="en-US" sz="2400" b="1" dirty="0">
                    <a:solidFill>
                      <a:schemeClr val="accent1"/>
                    </a:solidFill>
                  </a:rPr>
                  <a:t>1)</a:t>
                </a:r>
                <a:r>
                  <a:rPr lang="en-US" sz="2400" dirty="0"/>
                  <a:t> Contact rates by hour between individuals, stratified by patient/staff category and ward:</a:t>
                </a:r>
              </a:p>
              <a:p>
                <a:pPr marL="0" indent="0">
                  <a:buNone/>
                </a:pPr>
                <a14:m>
                  <m:oMathPara xmlns:m="http://schemas.openxmlformats.org/officeDocument/2006/math">
                    <m:oMathParaPr>
                      <m:jc m:val="centerGroup"/>
                    </m:oMathParaPr>
                    <m:oMath xmlns:m="http://schemas.openxmlformats.org/officeDocument/2006/math">
                      <m:sSub>
                        <m:sSubPr>
                          <m:ctrlPr>
                            <a:rPr lang="fr-FR" sz="2000" i="1" smtClean="0">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𝑇</m:t>
                          </m:r>
                        </m:e>
                        <m:sub>
                          <m:r>
                            <a:rPr lang="en-GB" sz="1800">
                              <a:effectLst/>
                              <a:latin typeface="Cambria Math" panose="02040503050406030204" pitchFamily="18" charset="0"/>
                              <a:ea typeface="Arial Unicode MS"/>
                              <a:cs typeface="Calibri" panose="020F0502020204030204" pitchFamily="34" charset="0"/>
                            </a:rPr>
                            <m:t> </m:t>
                          </m:r>
                          <m:r>
                            <a:rPr lang="en-GB" sz="1800" i="1">
                              <a:effectLst/>
                              <a:latin typeface="Cambria Math" panose="02040503050406030204" pitchFamily="18" charset="0"/>
                              <a:ea typeface="Arial Unicode MS"/>
                              <a:cs typeface="Calibri" panose="020F0502020204030204" pitchFamily="34" charset="0"/>
                            </a:rPr>
                            <m:t>h</m:t>
                          </m:r>
                          <m:r>
                            <a:rPr lang="en-GB" sz="1800">
                              <a:effectLst/>
                              <a:latin typeface="Cambria Math" panose="02040503050406030204" pitchFamily="18" charset="0"/>
                              <a:ea typeface="Arial Unicode MS"/>
                              <a:cs typeface="Calibri" panose="020F0502020204030204" pitchFamily="34" charset="0"/>
                            </a:rPr>
                            <m:t>, </m:t>
                          </m:r>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𝑐</m:t>
                              </m:r>
                            </m:e>
                            <m:sub>
                              <m:r>
                                <a:rPr lang="en-GB" sz="1800">
                                  <a:effectLst/>
                                  <a:latin typeface="Cambria Math" panose="02040503050406030204" pitchFamily="18" charset="0"/>
                                  <a:ea typeface="Arial Unicode MS"/>
                                  <a:cs typeface="Calibri" panose="020F0502020204030204" pitchFamily="34" charset="0"/>
                                </a:rPr>
                                <m:t>1</m:t>
                              </m:r>
                            </m:sub>
                          </m:sSub>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𝑤</m:t>
                              </m:r>
                            </m:e>
                            <m:sub>
                              <m:r>
                                <a:rPr lang="en-GB" sz="1800">
                                  <a:effectLst/>
                                  <a:latin typeface="Cambria Math" panose="02040503050406030204" pitchFamily="18" charset="0"/>
                                  <a:ea typeface="Arial Unicode MS"/>
                                  <a:cs typeface="Calibri" panose="020F0502020204030204" pitchFamily="34" charset="0"/>
                                </a:rPr>
                                <m:t>1</m:t>
                              </m:r>
                            </m:sub>
                          </m:sSub>
                          <m:r>
                            <a:rPr lang="en-GB" sz="1800">
                              <a:effectLst/>
                              <a:latin typeface="Cambria Math" panose="02040503050406030204" pitchFamily="18" charset="0"/>
                              <a:ea typeface="Arial Unicode MS"/>
                              <a:cs typeface="Calibri" panose="020F0502020204030204" pitchFamily="34" charset="0"/>
                            </a:rPr>
                            <m:t>→</m:t>
                          </m:r>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𝑐</m:t>
                              </m:r>
                            </m:e>
                            <m:sub>
                              <m:r>
                                <a:rPr lang="en-GB" sz="1800">
                                  <a:effectLst/>
                                  <a:latin typeface="Cambria Math" panose="02040503050406030204" pitchFamily="18" charset="0"/>
                                  <a:ea typeface="Arial Unicode MS"/>
                                  <a:cs typeface="Calibri" panose="020F0502020204030204" pitchFamily="34" charset="0"/>
                                </a:rPr>
                                <m:t>2</m:t>
                              </m:r>
                            </m:sub>
                          </m:sSub>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𝑤</m:t>
                              </m:r>
                            </m:e>
                            <m:sub>
                              <m:r>
                                <a:rPr lang="en-GB" sz="1800">
                                  <a:effectLst/>
                                  <a:latin typeface="Cambria Math" panose="02040503050406030204" pitchFamily="18" charset="0"/>
                                  <a:ea typeface="Arial Unicode MS"/>
                                  <a:cs typeface="Calibri" panose="020F0502020204030204" pitchFamily="34" charset="0"/>
                                </a:rPr>
                                <m:t>2</m:t>
                              </m:r>
                            </m:sub>
                          </m:sSub>
                        </m:sub>
                      </m:sSub>
                      <m:r>
                        <a:rPr lang="en-GB" sz="1800">
                          <a:effectLst/>
                          <a:latin typeface="Cambria Math" panose="02040503050406030204" pitchFamily="18" charset="0"/>
                          <a:ea typeface="Arial Unicode MS"/>
                          <a:cs typeface="Calibri" panose="020F0502020204030204" pitchFamily="34" charset="0"/>
                        </a:rPr>
                        <m:t>=</m:t>
                      </m:r>
                      <m:f>
                        <m:fPr>
                          <m:ctrlPr>
                            <a:rPr lang="fr-FR" sz="2000" i="1">
                              <a:effectLst/>
                              <a:latin typeface="Cambria Math" panose="02040503050406030204" pitchFamily="18" charset="0"/>
                            </a:rPr>
                          </m:ctrlPr>
                        </m:fPr>
                        <m:num>
                          <m:nary>
                            <m:naryPr>
                              <m:chr m:val="∑"/>
                              <m:limLoc m:val="undOvr"/>
                              <m:supHide m:val="on"/>
                              <m:ctrlPr>
                                <a:rPr lang="fr-FR" sz="2000" i="1">
                                  <a:effectLst/>
                                  <a:latin typeface="Cambria Math" panose="02040503050406030204" pitchFamily="18" charset="0"/>
                                </a:rPr>
                              </m:ctrlPr>
                            </m:naryPr>
                            <m:sub>
                              <m:r>
                                <a:rPr lang="en-GB" sz="1800" i="1">
                                  <a:effectLst/>
                                  <a:latin typeface="Cambria Math" panose="02040503050406030204" pitchFamily="18" charset="0"/>
                                  <a:ea typeface="Arial Unicode MS"/>
                                  <a:cs typeface="Calibri" panose="020F0502020204030204" pitchFamily="34" charset="0"/>
                                </a:rPr>
                                <m:t>𝑖</m:t>
                              </m:r>
                              <m:r>
                                <a:rPr lang="en-GB" sz="1800" i="1">
                                  <a:effectLst/>
                                  <a:latin typeface="Cambria Math" panose="02040503050406030204" pitchFamily="18" charset="0"/>
                                  <a:ea typeface="Arial Unicode MS"/>
                                  <a:cs typeface="Calibri" panose="020F0502020204030204" pitchFamily="34" charset="0"/>
                                </a:rPr>
                                <m:t>∈</m:t>
                              </m:r>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𝐶</m:t>
                                  </m:r>
                                </m:e>
                                <m:sub>
                                  <m:r>
                                    <a:rPr lang="en-GB" sz="1800" i="1">
                                      <a:effectLst/>
                                      <a:latin typeface="Cambria Math" panose="02040503050406030204" pitchFamily="18" charset="0"/>
                                      <a:ea typeface="Arial Unicode MS"/>
                                      <a:cs typeface="Calibri" panose="020F0502020204030204" pitchFamily="34" charset="0"/>
                                    </a:rPr>
                                    <m:t>1</m:t>
                                  </m:r>
                                </m:sub>
                              </m:sSub>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𝑊</m:t>
                                  </m:r>
                                </m:e>
                                <m:sub>
                                  <m:r>
                                    <a:rPr lang="en-GB" sz="1800" i="1">
                                      <a:effectLst/>
                                      <a:latin typeface="Cambria Math" panose="02040503050406030204" pitchFamily="18" charset="0"/>
                                      <a:ea typeface="Arial Unicode MS"/>
                                      <a:cs typeface="Calibri" panose="020F0502020204030204" pitchFamily="34" charset="0"/>
                                    </a:rPr>
                                    <m:t>1</m:t>
                                  </m:r>
                                </m:sub>
                              </m:sSub>
                            </m:sub>
                            <m:sup/>
                            <m:e>
                              <m:nary>
                                <m:naryPr>
                                  <m:chr m:val="∑"/>
                                  <m:limLoc m:val="undOvr"/>
                                  <m:supHide m:val="on"/>
                                  <m:ctrlPr>
                                    <a:rPr lang="fr-FR" sz="2000" i="1">
                                      <a:effectLst/>
                                      <a:latin typeface="Cambria Math" panose="02040503050406030204" pitchFamily="18" charset="0"/>
                                    </a:rPr>
                                  </m:ctrlPr>
                                </m:naryPr>
                                <m:sub>
                                  <m:r>
                                    <a:rPr lang="en-GB" sz="1800" i="1">
                                      <a:effectLst/>
                                      <a:latin typeface="Cambria Math" panose="02040503050406030204" pitchFamily="18" charset="0"/>
                                      <a:ea typeface="Arial Unicode MS"/>
                                      <a:cs typeface="Calibri" panose="020F0502020204030204" pitchFamily="34" charset="0"/>
                                    </a:rPr>
                                    <m:t>𝑗</m:t>
                                  </m:r>
                                  <m:r>
                                    <a:rPr lang="en-GB" sz="1800" i="1">
                                      <a:effectLst/>
                                      <a:latin typeface="Cambria Math" panose="02040503050406030204" pitchFamily="18" charset="0"/>
                                      <a:ea typeface="Arial Unicode MS"/>
                                      <a:cs typeface="Calibri" panose="020F0502020204030204" pitchFamily="34" charset="0"/>
                                    </a:rPr>
                                    <m:t>∈</m:t>
                                  </m:r>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𝐶</m:t>
                                      </m:r>
                                    </m:e>
                                    <m:sub>
                                      <m:r>
                                        <a:rPr lang="en-GB" sz="1800" i="1">
                                          <a:effectLst/>
                                          <a:latin typeface="Cambria Math" panose="02040503050406030204" pitchFamily="18" charset="0"/>
                                          <a:ea typeface="Arial Unicode MS"/>
                                          <a:cs typeface="Calibri" panose="020F0502020204030204" pitchFamily="34" charset="0"/>
                                        </a:rPr>
                                        <m:t>2</m:t>
                                      </m:r>
                                    </m:sub>
                                  </m:sSub>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𝑊</m:t>
                                      </m:r>
                                    </m:e>
                                    <m:sub>
                                      <m:r>
                                        <a:rPr lang="en-GB" sz="1800" i="1">
                                          <a:effectLst/>
                                          <a:latin typeface="Cambria Math" panose="02040503050406030204" pitchFamily="18" charset="0"/>
                                          <a:ea typeface="Arial Unicode MS"/>
                                          <a:cs typeface="Calibri" panose="020F0502020204030204" pitchFamily="34" charset="0"/>
                                        </a:rPr>
                                        <m:t>2</m:t>
                                      </m:r>
                                    </m:sub>
                                  </m:sSub>
                                  <m:r>
                                    <a:rPr lang="en-GB" sz="1800" i="1">
                                      <a:effectLst/>
                                      <a:latin typeface="Cambria Math" panose="02040503050406030204" pitchFamily="18" charset="0"/>
                                      <a:ea typeface="Arial Unicode MS"/>
                                      <a:cs typeface="Calibri" panose="020F0502020204030204" pitchFamily="34" charset="0"/>
                                    </a:rPr>
                                    <m:t> </m:t>
                                  </m:r>
                                </m:sub>
                                <m:sup/>
                                <m:e>
                                  <m:nary>
                                    <m:naryPr>
                                      <m:chr m:val="∑"/>
                                      <m:limLoc m:val="subSup"/>
                                      <m:ctrlPr>
                                        <a:rPr lang="fr-FR" sz="2000" i="1">
                                          <a:effectLst/>
                                          <a:latin typeface="Cambria Math" panose="02040503050406030204" pitchFamily="18" charset="0"/>
                                        </a:rPr>
                                      </m:ctrlPr>
                                    </m:naryPr>
                                    <m:sub>
                                      <m:r>
                                        <a:rPr lang="en-GB" sz="1800" i="1">
                                          <a:effectLst/>
                                          <a:latin typeface="Cambria Math" panose="02040503050406030204" pitchFamily="18" charset="0"/>
                                          <a:ea typeface="Arial Unicode MS"/>
                                          <a:cs typeface="Calibri" panose="020F0502020204030204" pitchFamily="34" charset="0"/>
                                        </a:rPr>
                                        <m:t>𝑘</m:t>
                                      </m:r>
                                      <m:r>
                                        <a:rPr lang="en-GB" sz="1800" i="1">
                                          <a:effectLst/>
                                          <a:latin typeface="Cambria Math" panose="02040503050406030204" pitchFamily="18" charset="0"/>
                                          <a:ea typeface="Arial Unicode MS"/>
                                          <a:cs typeface="Calibri" panose="020F0502020204030204" pitchFamily="34" charset="0"/>
                                        </a:rPr>
                                        <m:t>=1</m:t>
                                      </m:r>
                                    </m:sub>
                                    <m:sup>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𝑁</m:t>
                                          </m:r>
                                        </m:e>
                                        <m:sub>
                                          <m:r>
                                            <a:rPr lang="en-GB" sz="1800" i="1">
                                              <a:effectLst/>
                                              <a:latin typeface="Cambria Math" panose="02040503050406030204" pitchFamily="18" charset="0"/>
                                              <a:ea typeface="Arial Unicode MS"/>
                                              <a:cs typeface="Calibri" panose="020F0502020204030204" pitchFamily="34" charset="0"/>
                                            </a:rPr>
                                            <m:t>h</m:t>
                                          </m:r>
                                          <m:r>
                                            <a:rPr lang="en-GB" sz="1800" i="1">
                                              <a:effectLst/>
                                              <a:latin typeface="Cambria Math" panose="02040503050406030204" pitchFamily="18" charset="0"/>
                                              <a:ea typeface="Arial Unicode MS"/>
                                              <a:cs typeface="Calibri" panose="020F0502020204030204" pitchFamily="34" charset="0"/>
                                            </a:rPr>
                                            <m:t>,</m:t>
                                          </m:r>
                                          <m:r>
                                            <a:rPr lang="en-GB" sz="1800" i="1">
                                              <a:effectLst/>
                                              <a:latin typeface="Cambria Math" panose="02040503050406030204" pitchFamily="18" charset="0"/>
                                              <a:ea typeface="Arial Unicode MS"/>
                                              <a:cs typeface="Calibri" panose="020F0502020204030204" pitchFamily="34" charset="0"/>
                                            </a:rPr>
                                            <m:t>𝑖</m:t>
                                          </m:r>
                                        </m:sub>
                                      </m:sSub>
                                    </m:sup>
                                    <m:e>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𝑉</m:t>
                                          </m:r>
                                        </m:e>
                                        <m:sub>
                                          <m:r>
                                            <a:rPr lang="en-GB" sz="1800" i="1">
                                              <a:effectLst/>
                                              <a:latin typeface="Cambria Math" panose="02040503050406030204" pitchFamily="18" charset="0"/>
                                              <a:ea typeface="Arial Unicode MS"/>
                                              <a:cs typeface="Calibri" panose="020F0502020204030204" pitchFamily="34" charset="0"/>
                                            </a:rPr>
                                            <m:t>𝑖</m:t>
                                          </m:r>
                                          <m:r>
                                            <a:rPr lang="en-GB" sz="1800" i="1">
                                              <a:effectLst/>
                                              <a:latin typeface="Cambria Math" panose="02040503050406030204" pitchFamily="18" charset="0"/>
                                              <a:ea typeface="Arial Unicode MS"/>
                                              <a:cs typeface="Calibri" panose="020F0502020204030204" pitchFamily="34" charset="0"/>
                                            </a:rPr>
                                            <m:t>,</m:t>
                                          </m:r>
                                          <m:r>
                                            <a:rPr lang="en-GB" sz="1800" i="1">
                                              <a:effectLst/>
                                              <a:latin typeface="Cambria Math" panose="02040503050406030204" pitchFamily="18" charset="0"/>
                                              <a:ea typeface="Arial Unicode MS"/>
                                              <a:cs typeface="Calibri" panose="020F0502020204030204" pitchFamily="34" charset="0"/>
                                            </a:rPr>
                                            <m:t>𝑗</m:t>
                                          </m:r>
                                          <m:r>
                                            <a:rPr lang="en-GB" sz="1800" i="1">
                                              <a:effectLst/>
                                              <a:latin typeface="Cambria Math" panose="02040503050406030204" pitchFamily="18" charset="0"/>
                                              <a:ea typeface="Arial Unicode MS"/>
                                              <a:cs typeface="Calibri" panose="020F0502020204030204" pitchFamily="34" charset="0"/>
                                            </a:rPr>
                                            <m:t>,</m:t>
                                          </m:r>
                                          <m:r>
                                            <a:rPr lang="en-GB" sz="1800" i="1">
                                              <a:effectLst/>
                                              <a:latin typeface="Cambria Math" panose="02040503050406030204" pitchFamily="18" charset="0"/>
                                              <a:ea typeface="Arial Unicode MS"/>
                                              <a:cs typeface="Calibri" panose="020F0502020204030204" pitchFamily="34" charset="0"/>
                                            </a:rPr>
                                            <m:t>𝑘</m:t>
                                          </m:r>
                                        </m:sub>
                                      </m:sSub>
                                    </m:e>
                                  </m:nary>
                                </m:e>
                              </m:nary>
                            </m:e>
                          </m:nary>
                        </m:num>
                        <m:den>
                          <m:nary>
                            <m:naryPr>
                              <m:chr m:val="∑"/>
                              <m:limLoc m:val="undOvr"/>
                              <m:ctrlPr>
                                <a:rPr lang="fr-FR" sz="2000" i="1">
                                  <a:effectLst/>
                                  <a:latin typeface="Cambria Math" panose="02040503050406030204" pitchFamily="18" charset="0"/>
                                </a:rPr>
                              </m:ctrlPr>
                            </m:naryPr>
                            <m:sub>
                              <m:r>
                                <a:rPr lang="en-GB" sz="1800" i="1">
                                  <a:effectLst/>
                                  <a:latin typeface="Cambria Math" panose="02040503050406030204" pitchFamily="18" charset="0"/>
                                  <a:ea typeface="Arial Unicode MS"/>
                                  <a:cs typeface="Calibri" panose="020F0502020204030204" pitchFamily="34" charset="0"/>
                                </a:rPr>
                                <m:t>𝑙</m:t>
                              </m:r>
                              <m:r>
                                <a:rPr lang="en-GB" sz="1800">
                                  <a:effectLst/>
                                  <a:latin typeface="Cambria Math" panose="02040503050406030204" pitchFamily="18" charset="0"/>
                                  <a:ea typeface="Arial Unicode MS"/>
                                  <a:cs typeface="Calibri" panose="020F0502020204030204" pitchFamily="34" charset="0"/>
                                </a:rPr>
                                <m:t> = 1</m:t>
                              </m:r>
                            </m:sub>
                            <m:sup>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𝑁</m:t>
                                  </m:r>
                                </m:e>
                                <m:sub>
                                  <m:r>
                                    <a:rPr lang="en-GB" sz="1800" i="1">
                                      <a:effectLst/>
                                      <a:latin typeface="Cambria Math" panose="02040503050406030204" pitchFamily="18" charset="0"/>
                                      <a:ea typeface="Arial Unicode MS"/>
                                      <a:cs typeface="Calibri" panose="020F0502020204030204" pitchFamily="34" charset="0"/>
                                    </a:rPr>
                                    <m:t>h</m:t>
                                  </m:r>
                                </m:sub>
                              </m:sSub>
                            </m:sup>
                            <m:e>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𝑁</m:t>
                                  </m:r>
                                </m:e>
                                <m:sub>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𝐶</m:t>
                                      </m:r>
                                    </m:e>
                                    <m:sub>
                                      <m:r>
                                        <a:rPr lang="en-GB" sz="1800">
                                          <a:effectLst/>
                                          <a:latin typeface="Cambria Math" panose="02040503050406030204" pitchFamily="18" charset="0"/>
                                          <a:ea typeface="Arial Unicode MS"/>
                                          <a:cs typeface="Calibri" panose="020F0502020204030204" pitchFamily="34" charset="0"/>
                                        </a:rPr>
                                        <m:t>1</m:t>
                                      </m:r>
                                    </m:sub>
                                  </m:sSub>
                                  <m:sSub>
                                    <m:sSubPr>
                                      <m:ctrlPr>
                                        <a:rPr lang="fr-FR" sz="2000" i="1">
                                          <a:effectLst/>
                                          <a:latin typeface="Cambria Math" panose="02040503050406030204" pitchFamily="18" charset="0"/>
                                        </a:rPr>
                                      </m:ctrlPr>
                                    </m:sSubPr>
                                    <m:e>
                                      <m:r>
                                        <a:rPr lang="en-GB" sz="1800" i="1">
                                          <a:effectLst/>
                                          <a:latin typeface="Cambria Math" panose="02040503050406030204" pitchFamily="18" charset="0"/>
                                          <a:ea typeface="Arial Unicode MS"/>
                                          <a:cs typeface="Calibri" panose="020F0502020204030204" pitchFamily="34" charset="0"/>
                                        </a:rPr>
                                        <m:t>𝑊</m:t>
                                      </m:r>
                                    </m:e>
                                    <m:sub>
                                      <m:r>
                                        <a:rPr lang="en-GB" sz="1800" i="1">
                                          <a:effectLst/>
                                          <a:latin typeface="Cambria Math" panose="02040503050406030204" pitchFamily="18" charset="0"/>
                                          <a:ea typeface="Arial Unicode MS"/>
                                          <a:cs typeface="Calibri" panose="020F0502020204030204" pitchFamily="34" charset="0"/>
                                        </a:rPr>
                                        <m:t>1</m:t>
                                      </m:r>
                                    </m:sub>
                                  </m:sSub>
                                  <m:r>
                                    <a:rPr lang="en-GB" sz="1800">
                                      <a:effectLst/>
                                      <a:latin typeface="Cambria Math" panose="02040503050406030204" pitchFamily="18" charset="0"/>
                                      <a:ea typeface="Arial Unicode MS"/>
                                      <a:cs typeface="Calibri" panose="020F0502020204030204" pitchFamily="34" charset="0"/>
                                    </a:rPr>
                                    <m:t>,</m:t>
                                  </m:r>
                                  <m:r>
                                    <m:rPr>
                                      <m:sty m:val="p"/>
                                    </m:rPr>
                                    <a:rPr lang="en-GB" sz="1800">
                                      <a:effectLst/>
                                      <a:latin typeface="Cambria Math" panose="02040503050406030204" pitchFamily="18" charset="0"/>
                                      <a:ea typeface="Arial Unicode MS"/>
                                      <a:cs typeface="Calibri" panose="020F0502020204030204" pitchFamily="34" charset="0"/>
                                    </a:rPr>
                                    <m:t>l</m:t>
                                  </m:r>
                                </m:sub>
                              </m:sSub>
                            </m:e>
                          </m:nary>
                        </m:den>
                      </m:f>
                    </m:oMath>
                  </m:oMathPara>
                </a14:m>
                <a:endParaRPr lang="en-US" sz="2400" dirty="0"/>
              </a:p>
              <a:p>
                <a:pPr marL="0" indent="0">
                  <a:buNone/>
                </a:pPr>
                <a:r>
                  <a:rPr lang="en-US" sz="2400" b="1" dirty="0">
                    <a:solidFill>
                      <a:schemeClr val="accent1"/>
                    </a:solidFill>
                  </a:rPr>
                  <a:t>2) </a:t>
                </a:r>
                <a:r>
                  <a:rPr lang="en-US" sz="2400" dirty="0"/>
                  <a:t>Recurring contact probability per day per individual</a:t>
                </a:r>
              </a:p>
              <a:p>
                <a:pPr marL="0" indent="0">
                  <a:buNone/>
                </a:pPr>
                <a14:m>
                  <m:oMathPara xmlns:m="http://schemas.openxmlformats.org/officeDocument/2006/math">
                    <m:oMathParaPr>
                      <m:jc m:val="centerGroup"/>
                    </m:oMathParaPr>
                    <m:oMath xmlns:m="http://schemas.openxmlformats.org/officeDocument/2006/math">
                      <m:sSub>
                        <m:sSubPr>
                          <m:ctrlPr>
                            <a:rPr lang="fr-FR" sz="2000" i="1" smtClean="0">
                              <a:effectLst/>
                              <a:latin typeface="Cambria Math" panose="02040503050406030204" pitchFamily="18" charset="0"/>
                              <a:ea typeface="Times New Roman" panose="02020603050405020304" pitchFamily="18" charset="0"/>
                            </a:rPr>
                          </m:ctrlPr>
                        </m:sSubPr>
                        <m:e>
                          <m:r>
                            <a:rPr lang="en-GB" sz="1800" i="1">
                              <a:effectLst/>
                              <a:latin typeface="Cambria Math" panose="02040503050406030204" pitchFamily="18" charset="0"/>
                              <a:ea typeface="Times New Roman" panose="02020603050405020304" pitchFamily="18" charset="0"/>
                              <a:cs typeface="Calibri" panose="020F0502020204030204" pitchFamily="34" charset="0"/>
                            </a:rPr>
                            <m:t>𝑝</m:t>
                          </m:r>
                        </m:e>
                        <m:sub>
                          <m:r>
                            <a:rPr lang="en-GB" sz="1800" i="1">
                              <a:effectLst/>
                              <a:latin typeface="Cambria Math" panose="02040503050406030204" pitchFamily="18" charset="0"/>
                              <a:ea typeface="Times New Roman" panose="02020603050405020304" pitchFamily="18" charset="0"/>
                              <a:cs typeface="Calibri" panose="020F0502020204030204" pitchFamily="34" charset="0"/>
                            </a:rPr>
                            <m:t>𝑖</m:t>
                          </m:r>
                          <m:r>
                            <a:rPr lang="en-GB" sz="1800" i="1">
                              <a:effectLst/>
                              <a:latin typeface="Cambria Math" panose="02040503050406030204" pitchFamily="18" charset="0"/>
                              <a:ea typeface="Times New Roman" panose="02020603050405020304" pitchFamily="18" charset="0"/>
                              <a:cs typeface="Calibri" panose="020F0502020204030204" pitchFamily="34" charset="0"/>
                            </a:rPr>
                            <m:t>,</m:t>
                          </m:r>
                          <m:r>
                            <a:rPr lang="en-GB" sz="1800" i="1">
                              <a:effectLst/>
                              <a:latin typeface="Cambria Math" panose="02040503050406030204" pitchFamily="18" charset="0"/>
                              <a:ea typeface="Times New Roman" panose="02020603050405020304" pitchFamily="18" charset="0"/>
                              <a:cs typeface="Calibri" panose="020F0502020204030204" pitchFamily="34" charset="0"/>
                            </a:rPr>
                            <m:t>𝑑</m:t>
                          </m:r>
                        </m:sub>
                      </m:sSub>
                      <m:r>
                        <a:rPr lang="en-GB" sz="1800" i="1">
                          <a:effectLst/>
                          <a:latin typeface="Cambria Math" panose="02040503050406030204" pitchFamily="18" charset="0"/>
                          <a:ea typeface="Times New Roman" panose="02020603050405020304" pitchFamily="18" charset="0"/>
                          <a:cs typeface="Calibri" panose="020F0502020204030204" pitchFamily="34" charset="0"/>
                        </a:rPr>
                        <m:t>=</m:t>
                      </m:r>
                      <m:f>
                        <m:fPr>
                          <m:ctrlPr>
                            <a:rPr lang="fr-FR" sz="2000" i="1">
                              <a:effectLst/>
                              <a:latin typeface="Cambria Math" panose="02040503050406030204" pitchFamily="18" charset="0"/>
                              <a:ea typeface="Times New Roman" panose="02020603050405020304" pitchFamily="18" charset="0"/>
                            </a:rPr>
                          </m:ctrlPr>
                        </m:fPr>
                        <m:num>
                          <m:r>
                            <a:rPr lang="en-GB" sz="1800" i="1">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fr-FR" sz="2000" i="1">
                                  <a:effectLst/>
                                  <a:latin typeface="Cambria Math" panose="02040503050406030204" pitchFamily="18" charset="0"/>
                                  <a:ea typeface="Times New Roman" panose="02020603050405020304" pitchFamily="18" charset="0"/>
                                </a:rPr>
                              </m:ctrlPr>
                            </m:sSubPr>
                            <m:e>
                              <m:r>
                                <a:rPr lang="en-GB" sz="1800" i="1">
                                  <a:effectLst/>
                                  <a:latin typeface="Cambria Math" panose="02040503050406030204" pitchFamily="18" charset="0"/>
                                  <a:ea typeface="Times New Roman" panose="02020603050405020304" pitchFamily="18" charset="0"/>
                                  <a:cs typeface="Calibri" panose="020F0502020204030204" pitchFamily="34" charset="0"/>
                                </a:rPr>
                                <m:t>𝑈</m:t>
                              </m:r>
                            </m:e>
                            <m:sub>
                              <m:r>
                                <a:rPr lang="en-GB" sz="1800" i="1">
                                  <a:effectLst/>
                                  <a:latin typeface="Cambria Math" panose="02040503050406030204" pitchFamily="18" charset="0"/>
                                  <a:ea typeface="Times New Roman" panose="02020603050405020304" pitchFamily="18" charset="0"/>
                                  <a:cs typeface="Calibri" panose="020F0502020204030204" pitchFamily="34" charset="0"/>
                                </a:rPr>
                                <m:t>𝑖</m:t>
                              </m:r>
                              <m:r>
                                <a:rPr lang="en-GB" sz="1800" i="1">
                                  <a:effectLst/>
                                  <a:latin typeface="Cambria Math" panose="02040503050406030204" pitchFamily="18" charset="0"/>
                                  <a:ea typeface="Times New Roman" panose="02020603050405020304" pitchFamily="18" charset="0"/>
                                  <a:cs typeface="Calibri" panose="020F0502020204030204" pitchFamily="34" charset="0"/>
                                </a:rPr>
                                <m:t>,</m:t>
                              </m:r>
                              <m:r>
                                <a:rPr lang="en-GB" sz="1800" i="1">
                                  <a:effectLst/>
                                  <a:latin typeface="Cambria Math" panose="02040503050406030204" pitchFamily="18" charset="0"/>
                                  <a:ea typeface="Times New Roman" panose="02020603050405020304" pitchFamily="18" charset="0"/>
                                  <a:cs typeface="Calibri" panose="020F0502020204030204" pitchFamily="34" charset="0"/>
                                </a:rPr>
                                <m:t>𝑑</m:t>
                              </m:r>
                            </m:sub>
                          </m:sSub>
                          <m:r>
                            <a:rPr lang="en-GB" sz="1800" i="1">
                              <a:effectLst/>
                              <a:latin typeface="Cambria Math" panose="02040503050406030204" pitchFamily="18" charset="0"/>
                              <a:ea typeface="Times New Roman" panose="02020603050405020304" pitchFamily="18" charset="0"/>
                              <a:cs typeface="Calibri" panose="020F0502020204030204" pitchFamily="34" charset="0"/>
                            </a:rPr>
                            <m:t> ∩</m:t>
                          </m:r>
                          <m:sSub>
                            <m:sSubPr>
                              <m:ctrlPr>
                                <a:rPr lang="fr-FR" sz="2000" i="1">
                                  <a:effectLst/>
                                  <a:latin typeface="Cambria Math" panose="02040503050406030204" pitchFamily="18" charset="0"/>
                                  <a:ea typeface="Times New Roman" panose="02020603050405020304" pitchFamily="18" charset="0"/>
                                </a:rPr>
                              </m:ctrlPr>
                            </m:sSubPr>
                            <m:e>
                              <m:r>
                                <a:rPr lang="en-GB" sz="1800" i="1">
                                  <a:effectLst/>
                                  <a:latin typeface="Cambria Math" panose="02040503050406030204" pitchFamily="18" charset="0"/>
                                  <a:ea typeface="Times New Roman" panose="02020603050405020304" pitchFamily="18" charset="0"/>
                                  <a:cs typeface="Calibri" panose="020F0502020204030204" pitchFamily="34" charset="0"/>
                                </a:rPr>
                                <m:t>𝑈</m:t>
                              </m:r>
                            </m:e>
                            <m:sub>
                              <m:r>
                                <a:rPr lang="en-GB" sz="1800" i="1">
                                  <a:effectLst/>
                                  <a:latin typeface="Cambria Math" panose="02040503050406030204" pitchFamily="18" charset="0"/>
                                  <a:ea typeface="Times New Roman" panose="02020603050405020304" pitchFamily="18" charset="0"/>
                                  <a:cs typeface="Calibri" panose="020F0502020204030204" pitchFamily="34" charset="0"/>
                                </a:rPr>
                                <m:t>𝑖</m:t>
                              </m:r>
                              <m:r>
                                <a:rPr lang="en-GB" sz="1800" i="1">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fr-FR" sz="2000" i="1">
                                      <a:effectLst/>
                                      <a:latin typeface="Cambria Math" panose="02040503050406030204" pitchFamily="18" charset="0"/>
                                      <a:ea typeface="Times New Roman" panose="02020603050405020304" pitchFamily="18" charset="0"/>
                                    </a:rPr>
                                  </m:ctrlPr>
                                </m:sSubPr>
                                <m:e>
                                  <m:r>
                                    <a:rPr lang="en-GB" sz="1800" i="1">
                                      <a:effectLst/>
                                      <a:latin typeface="Cambria Math" panose="02040503050406030204" pitchFamily="18" charset="0"/>
                                      <a:ea typeface="Times New Roman" panose="02020603050405020304" pitchFamily="18" charset="0"/>
                                      <a:cs typeface="Calibri" panose="020F0502020204030204" pitchFamily="34" charset="0"/>
                                    </a:rPr>
                                    <m:t>𝑑</m:t>
                                  </m:r>
                                </m:e>
                                <m:sub>
                                  <m:r>
                                    <a:rPr lang="en-GB" sz="1800" i="1">
                                      <a:effectLst/>
                                      <a:latin typeface="Cambria Math" panose="02040503050406030204" pitchFamily="18" charset="0"/>
                                      <a:ea typeface="Times New Roman" panose="02020603050405020304" pitchFamily="18" charset="0"/>
                                      <a:cs typeface="Calibri" panose="020F0502020204030204" pitchFamily="34" charset="0"/>
                                    </a:rPr>
                                    <m:t>0</m:t>
                                  </m:r>
                                </m:sub>
                              </m:sSub>
                              <m:r>
                                <a:rPr lang="en-GB" sz="1800" i="1">
                                  <a:effectLst/>
                                  <a:latin typeface="Cambria Math" panose="02040503050406030204" pitchFamily="18" charset="0"/>
                                  <a:ea typeface="Times New Roman" panose="02020603050405020304" pitchFamily="18" charset="0"/>
                                  <a:cs typeface="Calibri" panose="020F0502020204030204" pitchFamily="34" charset="0"/>
                                </a:rPr>
                                <m:t>,</m:t>
                              </m:r>
                              <m:r>
                                <a:rPr lang="en-GB" sz="1800" i="1">
                                  <a:effectLst/>
                                  <a:latin typeface="Cambria Math" panose="02040503050406030204" pitchFamily="18" charset="0"/>
                                  <a:ea typeface="Times New Roman" panose="02020603050405020304" pitchFamily="18" charset="0"/>
                                  <a:cs typeface="Calibri" panose="020F0502020204030204" pitchFamily="34" charset="0"/>
                                </a:rPr>
                                <m:t>𝑑</m:t>
                              </m:r>
                              <m:r>
                                <a:rPr lang="en-GB" sz="1800" i="1">
                                  <a:effectLst/>
                                  <a:latin typeface="Cambria Math" panose="02040503050406030204" pitchFamily="18" charset="0"/>
                                  <a:ea typeface="Times New Roman" panose="02020603050405020304" pitchFamily="18" charset="0"/>
                                  <a:cs typeface="Calibri" panose="020F0502020204030204" pitchFamily="34" charset="0"/>
                                </a:rPr>
                                <m:t>[</m:t>
                              </m:r>
                            </m:sub>
                          </m:sSub>
                          <m:r>
                            <a:rPr lang="en-GB" sz="1800" i="1">
                              <a:effectLst/>
                              <a:latin typeface="Cambria Math" panose="02040503050406030204" pitchFamily="18" charset="0"/>
                              <a:ea typeface="Times New Roman" panose="02020603050405020304" pitchFamily="18" charset="0"/>
                              <a:cs typeface="Calibri" panose="020F0502020204030204" pitchFamily="34" charset="0"/>
                            </a:rPr>
                            <m:t>|</m:t>
                          </m:r>
                        </m:num>
                        <m:den>
                          <m:r>
                            <a:rPr lang="en-GB" sz="1800" i="1">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fr-FR" sz="2000" i="1">
                                  <a:effectLst/>
                                  <a:latin typeface="Cambria Math" panose="02040503050406030204" pitchFamily="18" charset="0"/>
                                  <a:ea typeface="Times New Roman" panose="02020603050405020304" pitchFamily="18" charset="0"/>
                                </a:rPr>
                              </m:ctrlPr>
                            </m:sSubPr>
                            <m:e>
                              <m:r>
                                <a:rPr lang="en-GB" sz="1800" i="1">
                                  <a:effectLst/>
                                  <a:latin typeface="Cambria Math" panose="02040503050406030204" pitchFamily="18" charset="0"/>
                                  <a:ea typeface="Times New Roman" panose="02020603050405020304" pitchFamily="18" charset="0"/>
                                  <a:cs typeface="Calibri" panose="020F0502020204030204" pitchFamily="34" charset="0"/>
                                </a:rPr>
                                <m:t>𝑈</m:t>
                              </m:r>
                            </m:e>
                            <m:sub>
                              <m:r>
                                <a:rPr lang="en-GB" sz="1800" i="1">
                                  <a:effectLst/>
                                  <a:latin typeface="Cambria Math" panose="02040503050406030204" pitchFamily="18" charset="0"/>
                                  <a:ea typeface="Times New Roman" panose="02020603050405020304" pitchFamily="18" charset="0"/>
                                  <a:cs typeface="Calibri" panose="020F0502020204030204" pitchFamily="34" charset="0"/>
                                </a:rPr>
                                <m:t>𝑖</m:t>
                              </m:r>
                              <m:r>
                                <a:rPr lang="en-GB" sz="1800" i="1">
                                  <a:effectLst/>
                                  <a:latin typeface="Cambria Math" panose="02040503050406030204" pitchFamily="18" charset="0"/>
                                  <a:ea typeface="Times New Roman" panose="02020603050405020304" pitchFamily="18" charset="0"/>
                                  <a:cs typeface="Calibri" panose="020F0502020204030204" pitchFamily="34" charset="0"/>
                                </a:rPr>
                                <m:t>,</m:t>
                              </m:r>
                              <m:r>
                                <a:rPr lang="en-GB" sz="1800" i="1">
                                  <a:effectLst/>
                                  <a:latin typeface="Cambria Math" panose="02040503050406030204" pitchFamily="18" charset="0"/>
                                  <a:ea typeface="Times New Roman" panose="02020603050405020304" pitchFamily="18" charset="0"/>
                                  <a:cs typeface="Calibri" panose="020F0502020204030204" pitchFamily="34" charset="0"/>
                                </a:rPr>
                                <m:t>𝑑</m:t>
                              </m:r>
                            </m:sub>
                          </m:sSub>
                          <m:r>
                            <a:rPr lang="en-GB" sz="1800" i="1">
                              <a:effectLst/>
                              <a:latin typeface="Cambria Math" panose="02040503050406030204" pitchFamily="18" charset="0"/>
                              <a:ea typeface="Times New Roman" panose="02020603050405020304" pitchFamily="18" charset="0"/>
                              <a:cs typeface="Calibri" panose="020F0502020204030204" pitchFamily="34" charset="0"/>
                            </a:rPr>
                            <m:t>|</m:t>
                          </m:r>
                        </m:den>
                      </m:f>
                    </m:oMath>
                  </m:oMathPara>
                </a14:m>
                <a:endParaRPr lang="en-US" sz="2400" dirty="0"/>
              </a:p>
            </p:txBody>
          </p:sp>
        </mc:Choice>
        <mc:Fallback>
          <p:sp>
            <p:nvSpPr>
              <p:cNvPr id="4" name="Espace réservé du texte 5">
                <a:extLst>
                  <a:ext uri="{FF2B5EF4-FFF2-40B4-BE49-F238E27FC236}">
                    <a16:creationId xmlns:a16="http://schemas.microsoft.com/office/drawing/2014/main" id="{09D9148E-46C6-BF3C-392A-EFE37A6D4E81}"/>
                  </a:ext>
                </a:extLst>
              </p:cNvPr>
              <p:cNvSpPr>
                <a:spLocks noGrp="1" noRot="1" noChangeAspect="1" noMove="1" noResize="1" noEditPoints="1" noAdjustHandles="1" noChangeArrowheads="1" noChangeShapeType="1" noTextEdit="1"/>
              </p:cNvSpPr>
              <p:nvPr>
                <p:ph idx="1"/>
              </p:nvPr>
            </p:nvSpPr>
            <p:spPr>
              <a:xfrm>
                <a:off x="1096963" y="1846263"/>
                <a:ext cx="10058400" cy="4883310"/>
              </a:xfrm>
              <a:blipFill>
                <a:blip r:embed="rId3"/>
                <a:stretch>
                  <a:fillRect l="-1697" t="-1623"/>
                </a:stretch>
              </a:blipFill>
            </p:spPr>
            <p:txBody>
              <a:bodyPr/>
              <a:lstStyle/>
              <a:p>
                <a:r>
                  <a:rPr lang="fr-FR">
                    <a:noFill/>
                  </a:rPr>
                  <a:t> </a:t>
                </a:r>
              </a:p>
            </p:txBody>
          </p:sp>
        </mc:Fallback>
      </mc:AlternateContent>
      <p:sp>
        <p:nvSpPr>
          <p:cNvPr id="8" name="Espace réservé du numéro de diapositive 7">
            <a:extLst>
              <a:ext uri="{FF2B5EF4-FFF2-40B4-BE49-F238E27FC236}">
                <a16:creationId xmlns:a16="http://schemas.microsoft.com/office/drawing/2014/main" id="{F5BA315D-6DF1-057C-46F5-47DC583D356B}"/>
              </a:ext>
            </a:extLst>
          </p:cNvPr>
          <p:cNvSpPr>
            <a:spLocks noGrp="1"/>
          </p:cNvSpPr>
          <p:nvPr>
            <p:ph type="sldNum" sz="quarter" idx="12"/>
          </p:nvPr>
        </p:nvSpPr>
        <p:spPr/>
        <p:txBody>
          <a:bodyPr/>
          <a:lstStyle/>
          <a:p>
            <a:fld id="{FB626980-133D-4664-9198-24C5F0CFB0A2}" type="slidenum">
              <a:rPr lang="fr-FR" smtClean="0"/>
              <a:t>7</a:t>
            </a:fld>
            <a:endParaRPr lang="fr-FR"/>
          </a:p>
        </p:txBody>
      </p:sp>
      <p:grpSp>
        <p:nvGrpSpPr>
          <p:cNvPr id="17" name="Group 11">
            <a:extLst>
              <a:ext uri="{FF2B5EF4-FFF2-40B4-BE49-F238E27FC236}">
                <a16:creationId xmlns:a16="http://schemas.microsoft.com/office/drawing/2014/main" id="{25F5EC19-AC8E-E561-5F54-8533920BBF4A}"/>
              </a:ext>
            </a:extLst>
          </p:cNvPr>
          <p:cNvGrpSpPr>
            <a:grpSpLocks noChangeAspect="1"/>
          </p:cNvGrpSpPr>
          <p:nvPr/>
        </p:nvGrpSpPr>
        <p:grpSpPr>
          <a:xfrm>
            <a:off x="7744369" y="4713629"/>
            <a:ext cx="4312178" cy="1450757"/>
            <a:chOff x="7711750" y="1936482"/>
            <a:chExt cx="5381994" cy="1810678"/>
          </a:xfrm>
          <a:effectLst>
            <a:outerShdw blurRad="50800" dist="38100" dir="2700000" algn="tl" rotWithShape="0">
              <a:prstClr val="black">
                <a:alpha val="40000"/>
              </a:prstClr>
            </a:outerShdw>
          </a:effectLst>
        </p:grpSpPr>
        <p:pic>
          <p:nvPicPr>
            <p:cNvPr id="18" name="Picture 9">
              <a:extLst>
                <a:ext uri="{FF2B5EF4-FFF2-40B4-BE49-F238E27FC236}">
                  <a16:creationId xmlns:a16="http://schemas.microsoft.com/office/drawing/2014/main" id="{3CF75C93-56F1-AB7C-FE3A-BF97C60B3835}"/>
                </a:ext>
              </a:extLst>
            </p:cNvPr>
            <p:cNvPicPr>
              <a:picLocks noChangeAspect="1"/>
            </p:cNvPicPr>
            <p:nvPr/>
          </p:nvPicPr>
          <p:blipFill rotWithShape="1">
            <a:blip r:embed="rId4"/>
            <a:srcRect t="50371"/>
            <a:stretch/>
          </p:blipFill>
          <p:spPr>
            <a:xfrm>
              <a:off x="7711750" y="2495549"/>
              <a:ext cx="5381828" cy="1251611"/>
            </a:xfrm>
            <a:prstGeom prst="rect">
              <a:avLst/>
            </a:prstGeom>
          </p:spPr>
        </p:pic>
        <p:pic>
          <p:nvPicPr>
            <p:cNvPr id="19" name="Picture 10">
              <a:extLst>
                <a:ext uri="{FF2B5EF4-FFF2-40B4-BE49-F238E27FC236}">
                  <a16:creationId xmlns:a16="http://schemas.microsoft.com/office/drawing/2014/main" id="{518B68CC-D548-99B4-5534-9322B72FE1DF}"/>
                </a:ext>
              </a:extLst>
            </p:cNvPr>
            <p:cNvPicPr>
              <a:picLocks noChangeAspect="1"/>
            </p:cNvPicPr>
            <p:nvPr/>
          </p:nvPicPr>
          <p:blipFill rotWithShape="1">
            <a:blip r:embed="rId4"/>
            <a:srcRect b="69646"/>
            <a:stretch/>
          </p:blipFill>
          <p:spPr>
            <a:xfrm>
              <a:off x="7711916" y="1936482"/>
              <a:ext cx="5381828" cy="765514"/>
            </a:xfrm>
            <a:prstGeom prst="rect">
              <a:avLst/>
            </a:prstGeom>
          </p:spPr>
        </p:pic>
      </p:grpSp>
    </p:spTree>
    <p:extLst>
      <p:ext uri="{BB962C8B-B14F-4D97-AF65-F5344CB8AC3E}">
        <p14:creationId xmlns:p14="http://schemas.microsoft.com/office/powerpoint/2010/main" val="12045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32226-1AD0-B172-C873-2A833E913120}"/>
              </a:ext>
            </a:extLst>
          </p:cNvPr>
          <p:cNvSpPr>
            <a:spLocks noGrp="1"/>
          </p:cNvSpPr>
          <p:nvPr>
            <p:ph type="title"/>
          </p:nvPr>
        </p:nvSpPr>
        <p:spPr/>
        <p:txBody>
          <a:bodyPr/>
          <a:lstStyle/>
          <a:p>
            <a:r>
              <a:rPr lang="en-GB" dirty="0"/>
              <a:t>Contact network reconstruction</a:t>
            </a:r>
          </a:p>
        </p:txBody>
      </p:sp>
      <p:sp>
        <p:nvSpPr>
          <p:cNvPr id="4" name="Espace réservé du texte 5">
            <a:extLst>
              <a:ext uri="{FF2B5EF4-FFF2-40B4-BE49-F238E27FC236}">
                <a16:creationId xmlns:a16="http://schemas.microsoft.com/office/drawing/2014/main" id="{09D9148E-46C6-BF3C-392A-EFE37A6D4E81}"/>
              </a:ext>
            </a:extLst>
          </p:cNvPr>
          <p:cNvSpPr>
            <a:spLocks noGrp="1"/>
          </p:cNvSpPr>
          <p:nvPr>
            <p:ph idx="1"/>
          </p:nvPr>
        </p:nvSpPr>
        <p:spPr>
          <a:xfrm>
            <a:off x="1096963" y="1846263"/>
            <a:ext cx="10058400" cy="4022725"/>
          </a:xfrm>
        </p:spPr>
        <p:txBody>
          <a:bodyPr>
            <a:normAutofit/>
          </a:bodyPr>
          <a:lstStyle/>
          <a:p>
            <a:pPr marL="342900" indent="-342900">
              <a:buFont typeface="Arial" panose="020B0604020202020204" pitchFamily="34" charset="0"/>
              <a:buChar char="•"/>
            </a:pPr>
            <a:r>
              <a:rPr lang="en-US" sz="2400" dirty="0"/>
              <a:t>The reconstructed network allows to reproduce the observed data  </a:t>
            </a:r>
          </a:p>
          <a:p>
            <a:pPr marL="342900" indent="-342900">
              <a:buFont typeface="Arial" panose="020B0604020202020204" pitchFamily="34" charset="0"/>
              <a:buChar char="•"/>
            </a:pPr>
            <a:endParaRPr lang="en-US" sz="2400" dirty="0"/>
          </a:p>
        </p:txBody>
      </p:sp>
      <p:sp>
        <p:nvSpPr>
          <p:cNvPr id="8" name="Espace réservé du numéro de diapositive 7">
            <a:extLst>
              <a:ext uri="{FF2B5EF4-FFF2-40B4-BE49-F238E27FC236}">
                <a16:creationId xmlns:a16="http://schemas.microsoft.com/office/drawing/2014/main" id="{F5BA315D-6DF1-057C-46F5-47DC583D356B}"/>
              </a:ext>
            </a:extLst>
          </p:cNvPr>
          <p:cNvSpPr>
            <a:spLocks noGrp="1"/>
          </p:cNvSpPr>
          <p:nvPr>
            <p:ph type="sldNum" sz="quarter" idx="12"/>
          </p:nvPr>
        </p:nvSpPr>
        <p:spPr/>
        <p:txBody>
          <a:bodyPr/>
          <a:lstStyle/>
          <a:p>
            <a:fld id="{FB626980-133D-4664-9198-24C5F0CFB0A2}" type="slidenum">
              <a:rPr lang="fr-FR" smtClean="0"/>
              <a:t>8</a:t>
            </a:fld>
            <a:endParaRPr lang="fr-FR"/>
          </a:p>
        </p:txBody>
      </p:sp>
      <p:pic>
        <p:nvPicPr>
          <p:cNvPr id="3" name="Picture 1">
            <a:extLst>
              <a:ext uri="{FF2B5EF4-FFF2-40B4-BE49-F238E27FC236}">
                <a16:creationId xmlns:a16="http://schemas.microsoft.com/office/drawing/2014/main" id="{7D0BD40D-ACA1-4533-485B-D7497711F4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351997" y="2490787"/>
            <a:ext cx="5467350" cy="2733675"/>
          </a:xfrm>
          <a:prstGeom prst="rect">
            <a:avLst/>
          </a:prstGeom>
          <a:noFill/>
          <a:ln>
            <a:noFill/>
          </a:ln>
        </p:spPr>
      </p:pic>
      <p:pic>
        <p:nvPicPr>
          <p:cNvPr id="5" name="Picture 3">
            <a:extLst>
              <a:ext uri="{FF2B5EF4-FFF2-40B4-BE49-F238E27FC236}">
                <a16:creationId xmlns:a16="http://schemas.microsoft.com/office/drawing/2014/main" id="{2DFFE675-6449-9569-3719-1B3C2C198C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6594" y="2255937"/>
            <a:ext cx="5753735" cy="4315460"/>
          </a:xfrm>
          <a:prstGeom prst="rect">
            <a:avLst/>
          </a:prstGeom>
          <a:noFill/>
          <a:ln>
            <a:noFill/>
          </a:ln>
        </p:spPr>
      </p:pic>
    </p:spTree>
    <p:extLst>
      <p:ext uri="{BB962C8B-B14F-4D97-AF65-F5344CB8AC3E}">
        <p14:creationId xmlns:p14="http://schemas.microsoft.com/office/powerpoint/2010/main" val="399362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2ABE2-3ABC-5B76-B2EC-E8293D51D2F7}"/>
              </a:ext>
            </a:extLst>
          </p:cNvPr>
          <p:cNvSpPr>
            <a:spLocks noGrp="1"/>
          </p:cNvSpPr>
          <p:nvPr>
            <p:ph type="title"/>
          </p:nvPr>
        </p:nvSpPr>
        <p:spPr/>
        <p:txBody>
          <a:bodyPr/>
          <a:lstStyle/>
          <a:p>
            <a:r>
              <a:rPr lang="fr-FR" dirty="0"/>
              <a:t>Transmission model</a:t>
            </a:r>
          </a:p>
        </p:txBody>
      </p:sp>
      <p:pic>
        <p:nvPicPr>
          <p:cNvPr id="8" name="Picture 2" descr="Fig. 1.">
            <a:extLst>
              <a:ext uri="{FF2B5EF4-FFF2-40B4-BE49-F238E27FC236}">
                <a16:creationId xmlns:a16="http://schemas.microsoft.com/office/drawing/2014/main" id="{1B95B017-30D9-375A-6AEA-55E71B06B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575" y="1850897"/>
            <a:ext cx="5596366" cy="351026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E7087447-DD83-F78F-5FEB-048BF358524A}"/>
              </a:ext>
            </a:extLst>
          </p:cNvPr>
          <p:cNvSpPr>
            <a:spLocks noGrp="1"/>
          </p:cNvSpPr>
          <p:nvPr>
            <p:ph type="sldNum" sz="quarter" idx="12"/>
          </p:nvPr>
        </p:nvSpPr>
        <p:spPr/>
        <p:txBody>
          <a:bodyPr/>
          <a:lstStyle/>
          <a:p>
            <a:fld id="{FB626980-133D-4664-9198-24C5F0CFB0A2}" type="slidenum">
              <a:rPr lang="fr-FR" smtClean="0"/>
              <a:t>9</a:t>
            </a:fld>
            <a:endParaRPr lang="fr-FR"/>
          </a:p>
        </p:txBody>
      </p:sp>
      <p:sp>
        <p:nvSpPr>
          <p:cNvPr id="5" name="Espace réservé du texte 5">
            <a:extLst>
              <a:ext uri="{FF2B5EF4-FFF2-40B4-BE49-F238E27FC236}">
                <a16:creationId xmlns:a16="http://schemas.microsoft.com/office/drawing/2014/main" id="{D5D5D919-A2BD-E32E-F795-84C405032E67}"/>
              </a:ext>
            </a:extLst>
          </p:cNvPr>
          <p:cNvSpPr>
            <a:spLocks noGrp="1"/>
          </p:cNvSpPr>
          <p:nvPr>
            <p:ph idx="1"/>
          </p:nvPr>
        </p:nvSpPr>
        <p:spPr>
          <a:xfrm>
            <a:off x="1096962" y="1846263"/>
            <a:ext cx="5734051" cy="4725134"/>
          </a:xfrm>
        </p:spPr>
        <p:txBody>
          <a:bodyPr>
            <a:normAutofit/>
          </a:bodyPr>
          <a:lstStyle/>
          <a:p>
            <a:pPr marL="342900" indent="-342900">
              <a:buFont typeface="Arial" panose="020B0604020202020204" pitchFamily="34" charset="0"/>
              <a:buChar char="•"/>
            </a:pPr>
            <a:r>
              <a:rPr lang="en-US" sz="2400" b="1" dirty="0"/>
              <a:t>Stochastic individual-based model (</a:t>
            </a:r>
            <a:r>
              <a:rPr lang="en-US" sz="2400" b="1" dirty="0" err="1"/>
              <a:t>CTCmodeler</a:t>
            </a:r>
            <a:r>
              <a:rPr lang="en-US" sz="2400" b="1" dirty="0"/>
              <a:t>)</a:t>
            </a:r>
          </a:p>
          <a:p>
            <a:pPr marL="342900" indent="-342900">
              <a:buFont typeface="Arial" panose="020B0604020202020204" pitchFamily="34" charset="0"/>
              <a:buChar char="•"/>
            </a:pPr>
            <a:r>
              <a:rPr lang="en-US" sz="2400" dirty="0"/>
              <a:t>Susceptible-</a:t>
            </a:r>
            <a:r>
              <a:rPr lang="en-US" sz="2400" dirty="0" err="1"/>
              <a:t>Colonised</a:t>
            </a:r>
            <a:r>
              <a:rPr lang="en-US" sz="2400" dirty="0"/>
              <a:t>-Susceptible type process</a:t>
            </a:r>
          </a:p>
          <a:p>
            <a:pPr marL="342900" indent="-342900">
              <a:buFont typeface="Arial" panose="020B0604020202020204" pitchFamily="34" charset="0"/>
              <a:buChar char="•"/>
            </a:pPr>
            <a:r>
              <a:rPr lang="en-US" sz="2400" dirty="0"/>
              <a:t>All individuals assumed to be equally susceptible</a:t>
            </a:r>
          </a:p>
          <a:p>
            <a:pPr marL="342900" indent="-342900">
              <a:buFont typeface="Arial" panose="020B0604020202020204" pitchFamily="34" charset="0"/>
              <a:buChar char="•"/>
            </a:pPr>
            <a:r>
              <a:rPr lang="en-US" sz="2400" b="1" dirty="0"/>
              <a:t>Contacts</a:t>
            </a:r>
            <a:r>
              <a:rPr lang="en-US" sz="2400" dirty="0"/>
              <a:t> simulated every 30 seconds</a:t>
            </a:r>
          </a:p>
          <a:p>
            <a:pPr marL="342900" indent="-342900">
              <a:buFont typeface="Arial" panose="020B0604020202020204" pitchFamily="34" charset="0"/>
              <a:buChar char="•"/>
            </a:pPr>
            <a:r>
              <a:rPr lang="en-US" sz="2400" dirty="0"/>
              <a:t>Daily simulation of </a:t>
            </a:r>
            <a:r>
              <a:rPr lang="en-US" sz="2400" b="1" dirty="0"/>
              <a:t>admissions</a:t>
            </a:r>
            <a:r>
              <a:rPr lang="en-US" sz="2400" dirty="0"/>
              <a:t> and </a:t>
            </a:r>
            <a:r>
              <a:rPr lang="en-US" sz="2400" b="1" dirty="0"/>
              <a:t>discharges</a:t>
            </a:r>
          </a:p>
          <a:p>
            <a:pPr marL="342900" indent="-342900">
              <a:buFont typeface="Arial" panose="020B0604020202020204" pitchFamily="34" charset="0"/>
              <a:buChar char="•"/>
            </a:pPr>
            <a:r>
              <a:rPr lang="en-US" sz="2300" dirty="0"/>
              <a:t>Coded in </a:t>
            </a:r>
            <a:r>
              <a:rPr lang="en-US" sz="2300" b="1" dirty="0"/>
              <a:t>C++</a:t>
            </a:r>
            <a:endParaRPr lang="fr-FR" sz="2300" b="1" dirty="0"/>
          </a:p>
          <a:p>
            <a:pPr marL="342900" indent="-342900">
              <a:buFont typeface="Arial" panose="020B0604020202020204" pitchFamily="34" charset="0"/>
              <a:buChar char="•"/>
            </a:pPr>
            <a:endParaRPr lang="en-US" sz="2400" b="1" dirty="0"/>
          </a:p>
        </p:txBody>
      </p:sp>
      <p:sp>
        <p:nvSpPr>
          <p:cNvPr id="7" name="TextBox 6">
            <a:extLst>
              <a:ext uri="{FF2B5EF4-FFF2-40B4-BE49-F238E27FC236}">
                <a16:creationId xmlns:a16="http://schemas.microsoft.com/office/drawing/2014/main" id="{89FD46FD-28AE-B2C7-EF3A-0166DF6B2311}"/>
              </a:ext>
            </a:extLst>
          </p:cNvPr>
          <p:cNvSpPr txBox="1"/>
          <p:nvPr/>
        </p:nvSpPr>
        <p:spPr>
          <a:xfrm>
            <a:off x="6520575" y="5474694"/>
            <a:ext cx="5734050" cy="507831"/>
          </a:xfrm>
          <a:prstGeom prst="rect">
            <a:avLst/>
          </a:prstGeom>
          <a:noFill/>
        </p:spPr>
        <p:txBody>
          <a:bodyPr wrap="square">
            <a:spAutoFit/>
          </a:bodyPr>
          <a:lstStyle/>
          <a:p>
            <a:r>
              <a:rPr lang="en-US" sz="900" b="0" i="0" dirty="0">
                <a:solidFill>
                  <a:srgbClr val="222222"/>
                </a:solidFill>
                <a:effectLst/>
                <a:latin typeface="Arial" panose="020B0604020202020204" pitchFamily="34" charset="0"/>
              </a:rPr>
              <a:t>Duval et al. "</a:t>
            </a:r>
            <a:r>
              <a:rPr lang="en-US" sz="900" b="0" i="0" dirty="0" err="1">
                <a:solidFill>
                  <a:srgbClr val="222222"/>
                </a:solidFill>
                <a:effectLst/>
                <a:latin typeface="Arial" panose="020B0604020202020204" pitchFamily="34" charset="0"/>
              </a:rPr>
              <a:t>CTCmodeler</a:t>
            </a:r>
            <a:r>
              <a:rPr lang="en-US" sz="900" b="0" i="0" dirty="0">
                <a:solidFill>
                  <a:srgbClr val="222222"/>
                </a:solidFill>
                <a:effectLst/>
                <a:latin typeface="Arial" panose="020B0604020202020204" pitchFamily="34" charset="0"/>
              </a:rPr>
              <a:t>: An Agent-Based Framework to Simulate Pathogen Transmission Along an Inter-individual Contact Network in a Hospital." </a:t>
            </a:r>
            <a:r>
              <a:rPr lang="en-US" sz="900" b="0" i="1" dirty="0">
                <a:solidFill>
                  <a:srgbClr val="222222"/>
                </a:solidFill>
                <a:effectLst/>
                <a:latin typeface="Arial" panose="020B0604020202020204" pitchFamily="34" charset="0"/>
              </a:rPr>
              <a:t>International Conference on Computational Science</a:t>
            </a:r>
            <a:r>
              <a:rPr lang="en-US" sz="900" b="0" i="0" dirty="0">
                <a:solidFill>
                  <a:srgbClr val="222222"/>
                </a:solidFill>
                <a:effectLst/>
                <a:latin typeface="Arial" panose="020B0604020202020204" pitchFamily="34" charset="0"/>
              </a:rPr>
              <a:t>. Springer, Cham, 2019.</a:t>
            </a:r>
            <a:endParaRPr lang="en-GB" sz="900" dirty="0"/>
          </a:p>
        </p:txBody>
      </p:sp>
    </p:spTree>
    <p:extLst>
      <p:ext uri="{BB962C8B-B14F-4D97-AF65-F5344CB8AC3E}">
        <p14:creationId xmlns:p14="http://schemas.microsoft.com/office/powerpoint/2010/main" val="4147171148"/>
      </p:ext>
    </p:extLst>
  </p:cSld>
  <p:clrMapOvr>
    <a:masterClrMapping/>
  </p:clrMapOvr>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0</TotalTime>
  <Words>1826</Words>
  <Application>Microsoft Office PowerPoint</Application>
  <PresentationFormat>Grand écran</PresentationFormat>
  <Paragraphs>222</Paragraphs>
  <Slides>29</Slides>
  <Notes>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29</vt:i4>
      </vt:variant>
    </vt:vector>
  </HeadingPairs>
  <TitlesOfParts>
    <vt:vector size="39" baseType="lpstr">
      <vt:lpstr>Aptos</vt:lpstr>
      <vt:lpstr>Arial</vt:lpstr>
      <vt:lpstr>avenir-lt-w01_35-light1475496</vt:lpstr>
      <vt:lpstr>Calibri</vt:lpstr>
      <vt:lpstr>Calibri Light</vt:lpstr>
      <vt:lpstr>Cambria Math</vt:lpstr>
      <vt:lpstr>Symbol</vt:lpstr>
      <vt:lpstr>Verdana</vt:lpstr>
      <vt:lpstr>Wingdings</vt:lpstr>
      <vt:lpstr>Rétrospective</vt:lpstr>
      <vt:lpstr>Modelling pathogen spread over inter-individual contact networks within hospitals</vt:lpstr>
      <vt:lpstr>Healthcare-associated infections (HAI)</vt:lpstr>
      <vt:lpstr>Case study for this talk: S. aureus</vt:lpstr>
      <vt:lpstr>Control strategies against HAI</vt:lpstr>
      <vt:lpstr>Setting for this study</vt:lpstr>
      <vt:lpstr>Collected data over 4 months</vt:lpstr>
      <vt:lpstr>Contact network reconstruction</vt:lpstr>
      <vt:lpstr>Contact network reconstruction</vt:lpstr>
      <vt:lpstr>Transmission model</vt:lpstr>
      <vt:lpstr>Transmission model: simulations</vt:lpstr>
      <vt:lpstr>Model validation</vt:lpstr>
      <vt:lpstr>Exploration of control strategies</vt:lpstr>
      <vt:lpstr>First intervention: staff reallocation</vt:lpstr>
      <vt:lpstr>Effectiveness of reallocation depends on staff category</vt:lpstr>
      <vt:lpstr>Second intervention: reinforced contact precautions</vt:lpstr>
      <vt:lpstr>Effectiveness of contact precautions depends on staff category</vt:lpstr>
      <vt:lpstr>Third intervention: vaccination</vt:lpstr>
      <vt:lpstr>Effectiveness of staff vaccination depends on staff category</vt:lpstr>
      <vt:lpstr>Network heterogeneity</vt:lpstr>
      <vt:lpstr>Network heterogeneity</vt:lpstr>
      <vt:lpstr>Network heterogeneity</vt:lpstr>
      <vt:lpstr>Supercontactor identification</vt:lpstr>
      <vt:lpstr>Optimisation of contact precautions</vt:lpstr>
      <vt:lpstr>Vaccination more effective than contact precautions when targeting supercontactors</vt:lpstr>
      <vt:lpstr>The impact of contacts on intervention effectiveness</vt:lpstr>
      <vt:lpstr>Conclusions</vt:lpstr>
      <vt:lpstr>Main study limitations</vt:lpstr>
      <vt:lpstr>Main study strengths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pathogen spread over inter-individual contact networks within hospitals</dc:title>
  <dc:creator>TEMIME Laura</dc:creator>
  <cp:lastModifiedBy>TEMIME Laura</cp:lastModifiedBy>
  <cp:revision>14</cp:revision>
  <dcterms:created xsi:type="dcterms:W3CDTF">2024-05-30T11:43:19Z</dcterms:created>
  <dcterms:modified xsi:type="dcterms:W3CDTF">2024-05-31T06:59:33Z</dcterms:modified>
</cp:coreProperties>
</file>