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70" r:id="rId5"/>
  </p:sldMasterIdLst>
  <p:notesMasterIdLst>
    <p:notesMasterId r:id="rId39"/>
  </p:notesMasterIdLst>
  <p:handoutMasterIdLst>
    <p:handoutMasterId r:id="rId40"/>
  </p:handoutMasterIdLst>
  <p:sldIdLst>
    <p:sldId id="358" r:id="rId6"/>
    <p:sldId id="1174" r:id="rId7"/>
    <p:sldId id="1153" r:id="rId8"/>
    <p:sldId id="1156" r:id="rId9"/>
    <p:sldId id="1157" r:id="rId10"/>
    <p:sldId id="1151" r:id="rId11"/>
    <p:sldId id="1152" r:id="rId12"/>
    <p:sldId id="1159" r:id="rId13"/>
    <p:sldId id="1175" r:id="rId14"/>
    <p:sldId id="1176" r:id="rId15"/>
    <p:sldId id="1130" r:id="rId16"/>
    <p:sldId id="1137" r:id="rId17"/>
    <p:sldId id="1131" r:id="rId18"/>
    <p:sldId id="1173" r:id="rId19"/>
    <p:sldId id="1139" r:id="rId20"/>
    <p:sldId id="1140" r:id="rId21"/>
    <p:sldId id="1136" r:id="rId22"/>
    <p:sldId id="1117" r:id="rId23"/>
    <p:sldId id="1118" r:id="rId24"/>
    <p:sldId id="1119" r:id="rId25"/>
    <p:sldId id="1120" r:id="rId26"/>
    <p:sldId id="1128" r:id="rId27"/>
    <p:sldId id="1121" r:id="rId28"/>
    <p:sldId id="1124" r:id="rId29"/>
    <p:sldId id="1125" r:id="rId30"/>
    <p:sldId id="1084" r:id="rId31"/>
    <p:sldId id="1126" r:id="rId32"/>
    <p:sldId id="1144" r:id="rId33"/>
    <p:sldId id="1145" r:id="rId34"/>
    <p:sldId id="1148" r:id="rId35"/>
    <p:sldId id="1146" r:id="rId36"/>
    <p:sldId id="1147" r:id="rId37"/>
    <p:sldId id="1143" r:id="rId38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822" autoAdjust="0"/>
    <p:restoredTop sz="94660"/>
  </p:normalViewPr>
  <p:slideViewPr>
    <p:cSldViewPr>
      <p:cViewPr varScale="1">
        <p:scale>
          <a:sx n="70" d="100"/>
          <a:sy n="70" d="100"/>
        </p:scale>
        <p:origin x="171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BCBA1C3A-190B-4A06-906A-348F96D3B60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06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8BD7C716-36B6-4E8A-B33B-67FEED741F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345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9D6E7-1DB3-490F-B91C-1051BE8A8EBC}" type="slidenum">
              <a:rPr lang="fr-FR"/>
              <a:pPr/>
              <a:t>1</a:t>
            </a:fld>
            <a:endParaRPr lang="fr-F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2D62C-EC99-4E31-8FE9-8F53A677EBAD}" type="slidenum">
              <a:rPr lang="fr-FR"/>
              <a:pPr/>
              <a:t>11</a:t>
            </a:fld>
            <a:endParaRPr lang="fr-FR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9694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70BD6D76-59C4-456A-88AE-E5461B519ACC}" type="slidenum">
              <a:rPr lang="fr-FR" smtClean="0">
                <a:latin typeface="Times New Roman" pitchFamily="18" charset="0"/>
                <a:ea typeface="MS Gothic" pitchFamily="49" charset="-128"/>
              </a:rPr>
              <a:pPr>
                <a:buFont typeface="Times New Roman" pitchFamily="18" charset="0"/>
                <a:buNone/>
                <a:defRPr/>
              </a:pPr>
              <a:t>14</a:t>
            </a:fld>
            <a:endParaRPr lang="fr-FR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6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1B3730D3-3F23-4ADB-A66A-A1B90A8F18DA}" type="slidenum">
              <a:rPr lang="fr-FR" altLang="fr-FR" sz="1200" smtClean="0"/>
              <a:pPr/>
              <a:t>22</a:t>
            </a:fld>
            <a:endParaRPr lang="fr-FR" altLang="fr-FR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171514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9F5AD-1E92-434E-954B-2DD74C43C20B}" type="slidenum">
              <a:rPr lang="fr-FR"/>
              <a:pPr/>
              <a:t>2</a:t>
            </a:fld>
            <a:endParaRPr lang="fr-FR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3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9F5AD-1E92-434E-954B-2DD74C43C20B}" type="slidenum">
              <a:rPr lang="fr-FR"/>
              <a:pPr/>
              <a:t>3</a:t>
            </a:fld>
            <a:endParaRPr lang="fr-FR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8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9F5AD-1E92-434E-954B-2DD74C43C20B}" type="slidenum">
              <a:rPr lang="fr-FR"/>
              <a:pPr/>
              <a:t>4</a:t>
            </a:fld>
            <a:endParaRPr lang="fr-FR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1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9F5AD-1E92-434E-954B-2DD74C43C20B}" type="slidenum">
              <a:rPr lang="fr-FR"/>
              <a:pPr/>
              <a:t>5</a:t>
            </a:fld>
            <a:endParaRPr lang="fr-FR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70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9F5AD-1E92-434E-954B-2DD74C43C20B}" type="slidenum">
              <a:rPr lang="fr-FR"/>
              <a:pPr/>
              <a:t>7</a:t>
            </a:fld>
            <a:endParaRPr lang="fr-FR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5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2C8C1-4895-4B70-888F-2C916AAC0791}" type="slidenum">
              <a:rPr lang="fr-FR"/>
              <a:pPr/>
              <a:t>8</a:t>
            </a:fld>
            <a:endParaRPr lang="fr-FR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5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9F5AD-1E92-434E-954B-2DD74C43C20B}" type="slidenum">
              <a:rPr lang="fr-FR"/>
              <a:pPr/>
              <a:t>9</a:t>
            </a:fld>
            <a:endParaRPr lang="fr-FR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8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9F5AD-1E92-434E-954B-2DD74C43C20B}" type="slidenum">
              <a:rPr lang="fr-FR"/>
              <a:pPr/>
              <a:t>10</a:t>
            </a:fld>
            <a:endParaRPr lang="fr-FR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fr-FR" altLang="en-US"/>
              <a:t>Cliquez pour modifier le style du titre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fr-FR" altLang="en-US"/>
              <a:t>Cliquez pour modifier le style des sous-titres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41F8D1-FC21-413F-A3E6-D0A73A861E6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E57A7-1CA8-4568-B576-E4FE55F24B3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1635-F3C4-4B10-A5E9-A39FA10CC7A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50D5-F292-42F5-BEE8-3A9BADF3C32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17D7F-5B6C-4A3D-81DC-4AA529E221E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2E542-417A-4D9F-8CC4-419C1FE60BE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CB5D-6A6C-4D0F-A3AB-C655DB02B47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dirty="0">
              <a:latin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>
              <a:latin typeface="Arial" pitchFamily="34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fr-FR" altLang="en-US"/>
              <a:t>Cliquez pour modifier le style du titre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fr-FR" altLang="en-US"/>
              <a:t>Cliquez pour modifier le style des sous-titres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D76C-CE96-418C-8DCE-90E33647AC1F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A18B6-5457-4368-A1E6-FAE810986677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303161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2BBEA-BA81-4F44-BD15-98D3E5AB4563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FA54F-4269-4D16-9E33-2FCEBDA2FF9C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426405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868F-855A-4AC0-B8A2-9177C97DC1F7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971B0-C209-42A6-92C6-DEA27A4A27C4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257927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471E-D8C1-4878-8370-51DADD56824D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ACE2-D677-4E2D-A45B-B259BE7AD599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95462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101ED-B5EC-4D30-9C23-E1AAA61E81E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B2CC1-B9A9-4EB3-B04F-BC70AEA8D9C1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1A71-3E1D-4B98-B939-049A120C6E25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38828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68646-F4E2-433D-87EA-E66EA5F670CB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DE11-C452-4CA7-B731-16C37D98EFCD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247573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CF01E-7549-41F6-89AD-6DC3F8967DC1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44E7-2174-458F-B1E9-A6B01ACAB14D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514604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D5C21-2358-4D91-A9CA-73CCFDD78EB4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84E7-F22A-4476-94FF-8427DD2054A1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05494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11BB8-17B2-4788-8F01-145817D81A71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07E72-611A-48EB-8A4E-10EB9F03C1D1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561162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1B58F-F0BF-41AC-8B1C-DB146E3DB94D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C6F2-B7AF-4145-8A63-2852D55C4C22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232306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E1C00-3C24-431C-A643-A78C93E2070D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6DF4C-D923-4B58-A35B-82E6D7BC7B95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625984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fr-F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AD16D-5982-41D3-963A-B0644B5754BD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FF862-F771-4715-9250-29D6641C8A92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247952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fr-F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8C087-50B9-4171-BC8A-3548018DB37C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CDCD-9FFB-4080-AB70-090A2258FDC6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96036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fr-F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8C21-33F6-4A3D-A9BC-07147C7FC9DE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0CC4-B0C0-4121-BA03-8E378C071FAC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16474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A2C3D-CFF2-43CA-8E4F-9C64804C77A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DF3B9-3AB3-4D9F-BD48-2D80750C4E42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490F-D91A-49C4-ADCC-A5A662DFEC17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88207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CFAD-9CAD-426C-9000-24F9D8B4EB9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57B89-977A-493B-8245-5271F8F0373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19A87-5326-4258-B5B0-ECC73C06FDC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8764-D095-49A4-ACB0-5C27B0A2FE5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617C4-02F8-4A30-B23C-C908429BCD6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221F7-D560-4570-B489-7EA51A44F81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D388CDBD-23CD-4BD4-8231-8C081BAAE98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809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B6D97138-FE98-4FBC-B8D7-F4B202D48CEF}" type="datetime10">
              <a:rPr lang="fr-FR" altLang="en-US" smtClean="0"/>
              <a:t>08:29</a:t>
            </a:fld>
            <a:endParaRPr lang="fr-FR" alt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UNIVERSITY OF SOUTHERN CALIFORNIA  INSTITUTE FOR PREVENTION RESEARCH</a:t>
            </a:r>
            <a:endParaRPr lang="fr-FR" altLang="en-US" dirty="0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5CFFED02-FDE6-48ED-819C-92914B2C375F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  <p:sp>
        <p:nvSpPr>
          <p:cNvPr id="809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dirty="0">
              <a:latin typeface="Arial" pitchFamily="34" charset="0"/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8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ealthinfo/global_burden_disease/GlobalHealthRisks_report_ful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338" y="1185227"/>
            <a:ext cx="7632848" cy="965192"/>
          </a:xfrm>
        </p:spPr>
        <p:txBody>
          <a:bodyPr/>
          <a:lstStyle/>
          <a:p>
            <a:pPr algn="ctr" eaLnBrk="1" hangingPunct="1"/>
            <a:r>
              <a:rPr lang="fr-FR" sz="3600" b="1" dirty="0">
                <a:solidFill>
                  <a:srgbClr val="003399"/>
                </a:solidFill>
                <a:latin typeface="+mn-lt"/>
              </a:rPr>
              <a:t>Les comportements humains : l'angle mort de la modélisation épidémiologique ? </a:t>
            </a:r>
            <a:endParaRPr lang="fr-FR" sz="3600" b="1" dirty="0" smtClean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58131" y="3024548"/>
            <a:ext cx="75612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i="1" dirty="0">
                <a:solidFill>
                  <a:srgbClr val="C00000"/>
                </a:solidFill>
                <a:latin typeface="+mn-lt"/>
              </a:rPr>
              <a:t>S</a:t>
            </a:r>
            <a:r>
              <a:rPr lang="fr-FR" sz="2800" b="1" i="1" dirty="0" smtClean="0">
                <a:solidFill>
                  <a:srgbClr val="C00000"/>
                </a:solidFill>
                <a:latin typeface="+mn-lt"/>
              </a:rPr>
              <a:t>éminaire </a:t>
            </a:r>
            <a:r>
              <a:rPr lang="fr-FR" sz="2800" b="1" i="1" dirty="0">
                <a:solidFill>
                  <a:srgbClr val="C00000"/>
                </a:solidFill>
                <a:latin typeface="+mn-lt"/>
              </a:rPr>
              <a:t>de modélisation du vivant de l'institut de mathématiques de Rennes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1F8D1-FC21-413F-A3E6-D0A73A861E6C}" type="slidenum">
              <a:rPr lang="fr-FR" altLang="en-US" smtClean="0"/>
              <a:pPr>
                <a:defRPr/>
              </a:pPr>
              <a:t>1</a:t>
            </a:fld>
            <a:endParaRPr lang="fr-FR" altLang="en-US"/>
          </a:p>
        </p:txBody>
      </p:sp>
      <p:pic>
        <p:nvPicPr>
          <p:cNvPr id="7" name="Image 10" descr="logoEHES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52" y="4725144"/>
            <a:ext cx="1371021" cy="162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770775" y="4550870"/>
            <a:ext cx="5256584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fr-FR" b="1" dirty="0" smtClean="0"/>
              <a:t>Jocelyn </a:t>
            </a:r>
            <a:r>
              <a:rPr lang="fr-FR" b="1" dirty="0"/>
              <a:t>Raude, PhD, HDR</a:t>
            </a:r>
          </a:p>
          <a:p>
            <a:pPr eaLnBrk="1" hangingPunct="1"/>
            <a:r>
              <a:rPr lang="fr-FR" dirty="0"/>
              <a:t>Ecole des Hautes Etudes en Santé Publique Département des Sciences Humaines et Sociales</a:t>
            </a:r>
          </a:p>
          <a:p>
            <a:pPr eaLnBrk="1" hangingPunct="1">
              <a:lnSpc>
                <a:spcPct val="90000"/>
              </a:lnSpc>
            </a:pPr>
            <a:endParaRPr lang="fr-FR" dirty="0"/>
          </a:p>
          <a:p>
            <a:pPr eaLnBrk="1" hangingPunct="1">
              <a:lnSpc>
                <a:spcPct val="90000"/>
              </a:lnSpc>
            </a:pPr>
            <a:r>
              <a:rPr lang="fr-FR" dirty="0" smtClean="0"/>
              <a:t>UMR ARENES – Equipe RSMS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61" y="4683044"/>
            <a:ext cx="1557421" cy="4741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927" y="5319237"/>
            <a:ext cx="1451098" cy="3658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564" y="5847105"/>
            <a:ext cx="2049988" cy="81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51520" y="615447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Nguyen, X. M. T., Li, Y., Wang, D. D., </a:t>
            </a:r>
            <a:r>
              <a:rPr lang="en-US" sz="1400" dirty="0" err="1"/>
              <a:t>Whitbourne</a:t>
            </a:r>
            <a:r>
              <a:rPr lang="en-US" sz="1400" dirty="0"/>
              <a:t>, S. B., Houghton, S. C., Hu, F. B., ... &amp; Wilson, P. W. (2024). Impact of 8 lifestyle factors on mortality and life expectancy among United States veterans: The Million Veteran Program. </a:t>
            </a:r>
            <a:r>
              <a:rPr lang="en-US" sz="1400" i="1" dirty="0"/>
              <a:t>The American Journal of Clinical Nutrition</a:t>
            </a:r>
            <a:r>
              <a:rPr lang="en-US" sz="1400" dirty="0"/>
              <a:t>, </a:t>
            </a:r>
            <a:r>
              <a:rPr lang="en-US" sz="1400" i="1" dirty="0"/>
              <a:t>119</a:t>
            </a:r>
            <a:r>
              <a:rPr lang="en-US" sz="1400" dirty="0"/>
              <a:t>(1), 127-135.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479438" cy="5095037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/>
            <a:r>
              <a:rPr lang="fr-FR" sz="3800" b="1" dirty="0" err="1" smtClean="0">
                <a:solidFill>
                  <a:srgbClr val="003399"/>
                </a:solidFill>
              </a:rPr>
              <a:t>Behavioral</a:t>
            </a:r>
            <a:r>
              <a:rPr lang="fr-FR" sz="3800" b="1" dirty="0" smtClean="0">
                <a:solidFill>
                  <a:srgbClr val="003399"/>
                </a:solidFill>
              </a:rPr>
              <a:t> </a:t>
            </a:r>
            <a:r>
              <a:rPr lang="fr-FR" sz="3800" b="1" dirty="0" err="1" smtClean="0">
                <a:solidFill>
                  <a:srgbClr val="003399"/>
                </a:solidFill>
              </a:rPr>
              <a:t>Epidemiology</a:t>
            </a:r>
            <a:endParaRPr lang="fr-FR" sz="38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539552" y="1772816"/>
            <a:ext cx="79438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4400" b="1" dirty="0" err="1" smtClean="0">
                <a:solidFill>
                  <a:srgbClr val="003399"/>
                </a:solidFill>
                <a:latin typeface="Garamond" pitchFamily="18" charset="0"/>
              </a:rPr>
              <a:t>What</a:t>
            </a:r>
            <a:r>
              <a:rPr lang="fr-FR" sz="4400" b="1" dirty="0" smtClean="0">
                <a:solidFill>
                  <a:srgbClr val="003399"/>
                </a:solidFill>
                <a:latin typeface="Garamond" pitchFamily="18" charset="0"/>
              </a:rPr>
              <a:t> </a:t>
            </a:r>
            <a:r>
              <a:rPr lang="fr-FR" sz="4400" b="1" dirty="0" err="1" smtClean="0">
                <a:solidFill>
                  <a:srgbClr val="003399"/>
                </a:solidFill>
                <a:latin typeface="Garamond" pitchFamily="18" charset="0"/>
              </a:rPr>
              <a:t>did</a:t>
            </a:r>
            <a:r>
              <a:rPr lang="fr-FR" sz="4400" b="1" dirty="0" smtClean="0">
                <a:solidFill>
                  <a:srgbClr val="003399"/>
                </a:solidFill>
                <a:latin typeface="Garamond" pitchFamily="18" charset="0"/>
              </a:rPr>
              <a:t> </a:t>
            </a:r>
            <a:r>
              <a:rPr lang="fr-FR" sz="4400" b="1" dirty="0" err="1" smtClean="0">
                <a:solidFill>
                  <a:srgbClr val="003399"/>
                </a:solidFill>
                <a:latin typeface="Garamond" pitchFamily="18" charset="0"/>
              </a:rPr>
              <a:t>we</a:t>
            </a:r>
            <a:r>
              <a:rPr lang="fr-FR" sz="4400" b="1" dirty="0" smtClean="0">
                <a:solidFill>
                  <a:srgbClr val="003399"/>
                </a:solidFill>
                <a:latin typeface="Garamond" pitchFamily="18" charset="0"/>
              </a:rPr>
              <a:t> know about the </a:t>
            </a:r>
            <a:r>
              <a:rPr lang="fr-FR" sz="4400" b="1" dirty="0" err="1" smtClean="0">
                <a:solidFill>
                  <a:srgbClr val="003399"/>
                </a:solidFill>
                <a:latin typeface="Garamond" pitchFamily="18" charset="0"/>
              </a:rPr>
              <a:t>determinants</a:t>
            </a:r>
            <a:r>
              <a:rPr lang="fr-FR" sz="4400" b="1" dirty="0" smtClean="0">
                <a:solidFill>
                  <a:srgbClr val="003399"/>
                </a:solidFill>
                <a:latin typeface="Garamond" pitchFamily="18" charset="0"/>
              </a:rPr>
              <a:t> of </a:t>
            </a:r>
            <a:r>
              <a:rPr lang="fr-FR" sz="4400" b="1" dirty="0" smtClean="0">
                <a:solidFill>
                  <a:srgbClr val="003399"/>
                </a:solidFill>
                <a:latin typeface="Garamond" pitchFamily="18" charset="0"/>
              </a:rPr>
              <a:t>protective </a:t>
            </a:r>
            <a:r>
              <a:rPr lang="fr-FR" sz="4400" b="1" dirty="0" err="1" smtClean="0">
                <a:solidFill>
                  <a:srgbClr val="003399"/>
                </a:solidFill>
                <a:latin typeface="Garamond" pitchFamily="18" charset="0"/>
              </a:rPr>
              <a:t>behaviors</a:t>
            </a:r>
            <a:r>
              <a:rPr lang="fr-FR" sz="4400" b="1" dirty="0">
                <a:solidFill>
                  <a:srgbClr val="003399"/>
                </a:solidFill>
                <a:latin typeface="Garamond" pitchFamily="18" charset="0"/>
              </a:rPr>
              <a:t> </a:t>
            </a:r>
            <a:r>
              <a:rPr lang="fr-FR" sz="4400" b="1" dirty="0" smtClean="0">
                <a:solidFill>
                  <a:srgbClr val="003399"/>
                </a:solidFill>
                <a:latin typeface="Garamond" pitchFamily="18" charset="0"/>
              </a:rPr>
              <a:t>in </a:t>
            </a:r>
            <a:r>
              <a:rPr lang="fr-FR" sz="4400" b="1" dirty="0" err="1" smtClean="0">
                <a:solidFill>
                  <a:srgbClr val="003399"/>
                </a:solidFill>
                <a:latin typeface="Garamond" pitchFamily="18" charset="0"/>
              </a:rPr>
              <a:t>response</a:t>
            </a:r>
            <a:r>
              <a:rPr lang="fr-FR" sz="4400" b="1" dirty="0" smtClean="0">
                <a:solidFill>
                  <a:srgbClr val="003399"/>
                </a:solidFill>
                <a:latin typeface="Garamond" pitchFamily="18" charset="0"/>
              </a:rPr>
              <a:t> to </a:t>
            </a:r>
            <a:r>
              <a:rPr lang="fr-FR" sz="4400" b="1" dirty="0" err="1" smtClean="0">
                <a:solidFill>
                  <a:srgbClr val="003399"/>
                </a:solidFill>
                <a:latin typeface="Garamond" pitchFamily="18" charset="0"/>
              </a:rPr>
              <a:t>epidemics</a:t>
            </a:r>
            <a:r>
              <a:rPr lang="fr-FR" sz="4400" b="1" dirty="0" smtClean="0">
                <a:solidFill>
                  <a:srgbClr val="003399"/>
                </a:solidFill>
                <a:latin typeface="Garamond" pitchFamily="18" charset="0"/>
              </a:rPr>
              <a:t>?</a:t>
            </a:r>
            <a:endParaRPr lang="fr-FR" sz="4400" b="1" dirty="0">
              <a:solidFill>
                <a:srgbClr val="003399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774700"/>
          </a:xfrm>
        </p:spPr>
        <p:txBody>
          <a:bodyPr/>
          <a:lstStyle/>
          <a:p>
            <a:pPr algn="ctr" eaLnBrk="1" hangingPunct="1"/>
            <a:r>
              <a:rPr lang="fr-FR" sz="3000" b="1" cap="none" dirty="0" smtClean="0">
                <a:solidFill>
                  <a:srgbClr val="003399"/>
                </a:solidFill>
                <a:latin typeface="+mn-lt"/>
              </a:rPr>
              <a:t>Psychosocial </a:t>
            </a:r>
            <a:r>
              <a:rPr lang="fr-FR" sz="3000" b="1" cap="none" dirty="0" err="1" smtClean="0">
                <a:solidFill>
                  <a:srgbClr val="003399"/>
                </a:solidFill>
                <a:latin typeface="+mn-lt"/>
              </a:rPr>
              <a:t>determinants</a:t>
            </a:r>
            <a:r>
              <a:rPr lang="fr-FR" sz="3000" b="1" cap="none" dirty="0" smtClean="0">
                <a:solidFill>
                  <a:srgbClr val="003399"/>
                </a:solidFill>
                <a:latin typeface="+mn-lt"/>
              </a:rPr>
              <a:t> of HP </a:t>
            </a:r>
            <a:r>
              <a:rPr lang="fr-FR" sz="3000" b="1" cap="none" dirty="0" err="1" smtClean="0">
                <a:solidFill>
                  <a:srgbClr val="003399"/>
                </a:solidFill>
                <a:latin typeface="+mn-lt"/>
              </a:rPr>
              <a:t>behaviors</a:t>
            </a:r>
            <a:endParaRPr lang="fr-FR" sz="3000" b="1" cap="none" dirty="0" smtClean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19" y="1412776"/>
            <a:ext cx="5519514" cy="42399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500932"/>
            <a:ext cx="5904656" cy="45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6238189"/>
            <a:ext cx="87849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smtClean="0">
                <a:latin typeface="+mn-lt"/>
              </a:rPr>
              <a:t>Source</a:t>
            </a:r>
            <a:r>
              <a:rPr lang="fr-FR" sz="1700" dirty="0" smtClean="0">
                <a:latin typeface="+mn-lt"/>
              </a:rPr>
              <a:t> : WHO, </a:t>
            </a:r>
            <a:r>
              <a:rPr lang="en-US" sz="1700" dirty="0" smtClean="0">
                <a:latin typeface="+mn-lt"/>
              </a:rPr>
              <a:t>Report of </a:t>
            </a:r>
            <a:r>
              <a:rPr lang="en-US" sz="1700" dirty="0">
                <a:latin typeface="+mn-lt"/>
              </a:rPr>
              <a:t>t</a:t>
            </a:r>
            <a:r>
              <a:rPr lang="en-US" sz="1700" dirty="0" smtClean="0">
                <a:latin typeface="+mn-lt"/>
              </a:rPr>
              <a:t>he Sage Working Group on Vaccine Hesitancy, 2014</a:t>
            </a:r>
            <a:endParaRPr lang="fr-FR" sz="17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2067"/>
            <a:ext cx="8167842" cy="526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6804248" y="2492896"/>
            <a:ext cx="527847" cy="4578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483768" y="1729440"/>
            <a:ext cx="72008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796136" y="1675036"/>
            <a:ext cx="527847" cy="4578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203848" y="1847684"/>
            <a:ext cx="792088" cy="4578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624869" y="4509120"/>
            <a:ext cx="659099" cy="4578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774700"/>
          </a:xfrm>
        </p:spPr>
        <p:txBody>
          <a:bodyPr/>
          <a:lstStyle/>
          <a:p>
            <a:pPr algn="ctr" eaLnBrk="1" hangingPunct="1"/>
            <a:r>
              <a:rPr lang="fr-FR" sz="3000" b="1" cap="none" dirty="0" smtClean="0">
                <a:solidFill>
                  <a:srgbClr val="003399"/>
                </a:solidFill>
                <a:latin typeface="+mn-lt"/>
              </a:rPr>
              <a:t>Psychosocial </a:t>
            </a:r>
            <a:r>
              <a:rPr lang="fr-FR" sz="3000" b="1" cap="none" dirty="0" err="1" smtClean="0">
                <a:solidFill>
                  <a:srgbClr val="003399"/>
                </a:solidFill>
                <a:latin typeface="+mn-lt"/>
              </a:rPr>
              <a:t>determinants</a:t>
            </a:r>
            <a:r>
              <a:rPr lang="fr-FR" sz="3000" b="1" cap="none" dirty="0" smtClean="0">
                <a:solidFill>
                  <a:srgbClr val="003399"/>
                </a:solidFill>
                <a:latin typeface="+mn-lt"/>
              </a:rPr>
              <a:t> of HP </a:t>
            </a:r>
            <a:r>
              <a:rPr lang="fr-FR" sz="3000" b="1" cap="none" dirty="0" err="1" smtClean="0">
                <a:solidFill>
                  <a:srgbClr val="003399"/>
                </a:solidFill>
                <a:latin typeface="+mn-lt"/>
              </a:rPr>
              <a:t>behaviors</a:t>
            </a:r>
            <a:endParaRPr lang="fr-FR" sz="3000" b="1" cap="none" dirty="0" smtClean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65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72488" cy="847725"/>
          </a:xfrm>
        </p:spPr>
        <p:txBody>
          <a:bodyPr/>
          <a:lstStyle/>
          <a:p>
            <a:pPr algn="ctr"/>
            <a:r>
              <a:rPr lang="fr-FR" sz="3200" b="1" dirty="0" smtClean="0">
                <a:solidFill>
                  <a:srgbClr val="003399"/>
                </a:solidFill>
              </a:rPr>
              <a:t>The </a:t>
            </a:r>
            <a:r>
              <a:rPr lang="fr-FR" sz="3200" b="1" dirty="0" err="1" smtClean="0">
                <a:solidFill>
                  <a:srgbClr val="003399"/>
                </a:solidFill>
              </a:rPr>
              <a:t>categories</a:t>
            </a:r>
            <a:r>
              <a:rPr lang="fr-FR" sz="3200" b="1" dirty="0" smtClean="0">
                <a:solidFill>
                  <a:srgbClr val="003399"/>
                </a:solidFill>
              </a:rPr>
              <a:t> of adaptation to </a:t>
            </a:r>
            <a:r>
              <a:rPr lang="fr-FR" sz="3200" b="1" dirty="0" err="1" smtClean="0">
                <a:solidFill>
                  <a:srgbClr val="003399"/>
                </a:solidFill>
              </a:rPr>
              <a:t>health</a:t>
            </a:r>
            <a:r>
              <a:rPr lang="fr-FR" sz="3200" b="1" dirty="0" smtClean="0">
                <a:solidFill>
                  <a:srgbClr val="003399"/>
                </a:solidFill>
              </a:rPr>
              <a:t> </a:t>
            </a:r>
            <a:r>
              <a:rPr lang="fr-FR" sz="3200" b="1" dirty="0" err="1" smtClean="0">
                <a:solidFill>
                  <a:srgbClr val="003399"/>
                </a:solidFill>
              </a:rPr>
              <a:t>threats</a:t>
            </a:r>
            <a:endParaRPr lang="fr-FR" sz="3200" b="1" dirty="0" smtClean="0">
              <a:solidFill>
                <a:srgbClr val="003399"/>
              </a:solidFill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463" y="1052736"/>
            <a:ext cx="8713788" cy="5589587"/>
          </a:xfrm>
        </p:spPr>
        <p:txBody>
          <a:bodyPr/>
          <a:lstStyle/>
          <a:p>
            <a:pPr marL="268288" lvl="1" indent="0" algn="just">
              <a:buNone/>
            </a:pPr>
            <a:r>
              <a:rPr lang="fr-FR" sz="2400" dirty="0" smtClean="0"/>
              <a:t>In the </a:t>
            </a:r>
            <a:r>
              <a:rPr lang="fr-FR" sz="2400" dirty="0" err="1" smtClean="0"/>
              <a:t>psychological</a:t>
            </a:r>
            <a:r>
              <a:rPr lang="fr-FR" sz="2400" dirty="0" smtClean="0"/>
              <a:t> sciences, </a:t>
            </a:r>
            <a:r>
              <a:rPr lang="fr-FR" sz="2400" dirty="0" err="1" smtClean="0"/>
              <a:t>two</a:t>
            </a:r>
            <a:r>
              <a:rPr lang="fr-FR" sz="2400" dirty="0" smtClean="0"/>
              <a:t> main types of </a:t>
            </a:r>
            <a:r>
              <a:rPr lang="fr-FR" sz="2400" dirty="0"/>
              <a:t>adaptation to </a:t>
            </a:r>
            <a:r>
              <a:rPr lang="fr-FR" sz="2400" dirty="0" err="1" smtClean="0"/>
              <a:t>stressful</a:t>
            </a:r>
            <a:r>
              <a:rPr lang="fr-FR" sz="2400" dirty="0" smtClean="0"/>
              <a:t> </a:t>
            </a:r>
            <a:r>
              <a:rPr lang="fr-FR" sz="2400" dirty="0" err="1" smtClean="0"/>
              <a:t>events</a:t>
            </a:r>
            <a:r>
              <a:rPr lang="fr-FR" sz="2400" dirty="0" smtClean="0"/>
              <a:t> (</a:t>
            </a:r>
            <a:r>
              <a:rPr lang="fr-FR" sz="2400" dirty="0" err="1" smtClean="0"/>
              <a:t>including</a:t>
            </a:r>
            <a:r>
              <a:rPr lang="fr-FR" sz="2400" dirty="0" smtClean="0"/>
              <a:t> </a:t>
            </a:r>
            <a:r>
              <a:rPr lang="fr-FR" sz="2400" dirty="0" err="1" smtClean="0"/>
              <a:t>health</a:t>
            </a:r>
            <a:r>
              <a:rPr lang="fr-FR" sz="2400" dirty="0" smtClean="0"/>
              <a:t> </a:t>
            </a:r>
            <a:r>
              <a:rPr lang="fr-FR" sz="2400" dirty="0" err="1" smtClean="0"/>
              <a:t>threats</a:t>
            </a:r>
            <a:r>
              <a:rPr lang="fr-FR" sz="2400" dirty="0" smtClean="0"/>
              <a:t>) has been </a:t>
            </a:r>
            <a:r>
              <a:rPr lang="fr-FR" sz="2400" dirty="0" err="1" smtClean="0"/>
              <a:t>documented</a:t>
            </a:r>
            <a:r>
              <a:rPr lang="fr-FR" sz="2400" dirty="0" smtClean="0"/>
              <a:t> </a:t>
            </a:r>
            <a:r>
              <a:rPr lang="fr-FR" sz="2400" dirty="0" err="1" smtClean="0"/>
              <a:t>since</a:t>
            </a:r>
            <a:r>
              <a:rPr lang="fr-FR" sz="2400" dirty="0" smtClean="0"/>
              <a:t> the 70s :</a:t>
            </a:r>
            <a:endParaRPr lang="fr-FR" sz="2400" dirty="0"/>
          </a:p>
          <a:p>
            <a:pPr marL="268288" lvl="1" indent="0" algn="just">
              <a:buNone/>
            </a:pPr>
            <a:endParaRPr lang="fr-FR" sz="2400" b="1" dirty="0"/>
          </a:p>
          <a:p>
            <a:pPr marL="268288" lvl="1" indent="0" algn="just">
              <a:buNone/>
            </a:pPr>
            <a:r>
              <a:rPr lang="fr-FR" sz="2400" b="1" dirty="0" err="1" smtClean="0"/>
              <a:t>Problem-based</a:t>
            </a:r>
            <a:r>
              <a:rPr lang="fr-FR" sz="2400" b="1" dirty="0" smtClean="0"/>
              <a:t> </a:t>
            </a:r>
            <a:r>
              <a:rPr lang="fr-FR" sz="2400" b="1" dirty="0"/>
              <a:t>coping</a:t>
            </a:r>
            <a:r>
              <a:rPr lang="fr-FR" sz="2400" dirty="0" smtClean="0"/>
              <a:t>		    </a:t>
            </a:r>
            <a:r>
              <a:rPr lang="fr-FR" sz="2400" b="1" dirty="0" smtClean="0"/>
              <a:t>Emotion-</a:t>
            </a:r>
            <a:r>
              <a:rPr lang="fr-FR" sz="2400" b="1" dirty="0" err="1" smtClean="0"/>
              <a:t>based</a:t>
            </a:r>
            <a:r>
              <a:rPr lang="fr-FR" sz="2400" b="1" dirty="0" smtClean="0"/>
              <a:t> </a:t>
            </a:r>
            <a:r>
              <a:rPr lang="fr-FR" sz="2400" b="1" dirty="0"/>
              <a:t>coping</a:t>
            </a:r>
            <a:r>
              <a:rPr lang="fr-FR" sz="2400" dirty="0" smtClean="0"/>
              <a:t>    </a:t>
            </a:r>
            <a:endParaRPr lang="fr-FR" sz="2400" b="1" dirty="0" smtClean="0"/>
          </a:p>
          <a:p>
            <a:pPr marL="268288" lvl="1" indent="0">
              <a:buClr>
                <a:srgbClr val="CC3300"/>
              </a:buClr>
              <a:buSzPct val="130000"/>
              <a:buFont typeface="Times New Roman" pitchFamily="18" charset="0"/>
              <a:buNone/>
            </a:pPr>
            <a:endParaRPr lang="fr-FR" sz="2400" b="1" dirty="0" smtClean="0"/>
          </a:p>
          <a:p>
            <a:pPr marL="268288" lvl="1" indent="0">
              <a:buClr>
                <a:srgbClr val="CC3300"/>
              </a:buClr>
              <a:buSzPct val="130000"/>
              <a:buFont typeface="Times New Roman" pitchFamily="18" charset="0"/>
              <a:buNone/>
            </a:pPr>
            <a:endParaRPr lang="fr-FR" sz="2400" b="1" dirty="0" smtClean="0"/>
          </a:p>
          <a:p>
            <a:pPr marL="268288" lvl="1" indent="0">
              <a:buClr>
                <a:srgbClr val="CC3300"/>
              </a:buClr>
              <a:buSzPct val="130000"/>
              <a:buFont typeface="Times New Roman" pitchFamily="18" charset="0"/>
              <a:buNone/>
            </a:pPr>
            <a:r>
              <a:rPr lang="en-US" sz="2400" b="1" dirty="0" smtClean="0"/>
              <a:t>Behavioral adaptation</a:t>
            </a:r>
          </a:p>
          <a:p>
            <a:pPr marL="268288" lvl="1" indent="0">
              <a:buClr>
                <a:srgbClr val="CC3300"/>
              </a:buClr>
              <a:buSzPct val="130000"/>
              <a:buFont typeface="Times New Roman" pitchFamily="18" charset="0"/>
              <a:buNone/>
            </a:pPr>
            <a:endParaRPr lang="en-US" sz="2400" b="1" dirty="0"/>
          </a:p>
          <a:p>
            <a:pPr marL="268288" lvl="1" indent="0">
              <a:buClr>
                <a:srgbClr val="CC3300"/>
              </a:buClr>
              <a:buSzPct val="130000"/>
              <a:buFont typeface="Times New Roman" pitchFamily="18" charset="0"/>
              <a:buNone/>
            </a:pPr>
            <a:endParaRPr lang="en-US" sz="2400" b="1" dirty="0" smtClean="0"/>
          </a:p>
          <a:p>
            <a:pPr marL="268288" lvl="1" indent="0">
              <a:buClr>
                <a:srgbClr val="CC3300"/>
              </a:buClr>
              <a:buSzPct val="130000"/>
              <a:buFont typeface="Times New Roman" pitchFamily="18" charset="0"/>
              <a:buNone/>
            </a:pPr>
            <a:endParaRPr lang="en-US" sz="2400" b="1" dirty="0"/>
          </a:p>
          <a:p>
            <a:pPr marL="268288" lvl="1" indent="0">
              <a:buClr>
                <a:srgbClr val="CC3300"/>
              </a:buClr>
              <a:buSzPct val="130000"/>
              <a:buFont typeface="Times New Roman" pitchFamily="18" charset="0"/>
              <a:buNone/>
            </a:pPr>
            <a:endParaRPr lang="en-US" sz="2400" b="1" dirty="0" smtClean="0"/>
          </a:p>
          <a:p>
            <a:pPr marL="268288" lvl="1" indent="0">
              <a:buClr>
                <a:srgbClr val="CC3300"/>
              </a:buClr>
              <a:buSzPct val="130000"/>
              <a:buFont typeface="Times New Roman" pitchFamily="18" charset="0"/>
              <a:buNone/>
            </a:pPr>
            <a:r>
              <a:rPr lang="en-US" sz="2000" b="1" dirty="0" smtClean="0"/>
              <a:t>Source:</a:t>
            </a:r>
            <a:r>
              <a:rPr lang="en-US" sz="2000" dirty="0" smtClean="0"/>
              <a:t> </a:t>
            </a:r>
            <a:r>
              <a:rPr lang="en-US" sz="2000" dirty="0"/>
              <a:t>Lazarus, R, </a:t>
            </a:r>
            <a:r>
              <a:rPr lang="en-US" sz="2000" dirty="0" err="1"/>
              <a:t>Folkman</a:t>
            </a:r>
            <a:r>
              <a:rPr lang="en-US" sz="2000" dirty="0"/>
              <a:t>, S. </a:t>
            </a:r>
            <a:r>
              <a:rPr lang="en-US" sz="2000" dirty="0" smtClean="0"/>
              <a:t> (1984) </a:t>
            </a:r>
            <a:r>
              <a:rPr lang="en-US" sz="2000" dirty="0"/>
              <a:t>"Stress, Appraisal and Coping."</a:t>
            </a:r>
            <a:r>
              <a:rPr lang="en-US" sz="2000" dirty="0" smtClean="0"/>
              <a:t> </a:t>
            </a:r>
            <a:r>
              <a:rPr lang="en-US" sz="2000" dirty="0"/>
              <a:t>Springer, New York</a:t>
            </a:r>
            <a:r>
              <a:rPr lang="en-US" sz="2000" dirty="0" smtClean="0"/>
              <a:t>..</a:t>
            </a:r>
          </a:p>
        </p:txBody>
      </p:sp>
      <p:sp>
        <p:nvSpPr>
          <p:cNvPr id="5" name="Flèche vers le bas 4"/>
          <p:cNvSpPr>
            <a:spLocks noChangeArrowheads="1"/>
          </p:cNvSpPr>
          <p:nvPr/>
        </p:nvSpPr>
        <p:spPr bwMode="auto">
          <a:xfrm>
            <a:off x="1965326" y="3238148"/>
            <a:ext cx="357187" cy="8572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6" name="Flèche vers le bas 5"/>
          <p:cNvSpPr>
            <a:spLocks noChangeArrowheads="1"/>
          </p:cNvSpPr>
          <p:nvPr/>
        </p:nvSpPr>
        <p:spPr bwMode="auto">
          <a:xfrm>
            <a:off x="6408678" y="3212200"/>
            <a:ext cx="357188" cy="8572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45511" y="4938571"/>
            <a:ext cx="8353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For </a:t>
            </a:r>
            <a:r>
              <a:rPr lang="fr-FR" sz="2400" dirty="0" err="1" smtClean="0"/>
              <a:t>most</a:t>
            </a:r>
            <a:r>
              <a:rPr lang="fr-FR" sz="2400" dirty="0" smtClean="0"/>
              <a:t> </a:t>
            </a:r>
            <a:r>
              <a:rPr lang="fr-FR" sz="2400" dirty="0" err="1" smtClean="0"/>
              <a:t>theorists</a:t>
            </a:r>
            <a:r>
              <a:rPr lang="fr-FR" sz="2400" dirty="0" smtClean="0"/>
              <a:t>, the </a:t>
            </a:r>
            <a:r>
              <a:rPr lang="fr-FR" sz="2400" dirty="0" err="1" smtClean="0"/>
              <a:t>choice</a:t>
            </a:r>
            <a:r>
              <a:rPr lang="fr-FR" sz="2400" dirty="0" smtClean="0"/>
              <a:t> of a coping </a:t>
            </a:r>
            <a:r>
              <a:rPr lang="fr-FR" sz="2400" dirty="0" err="1" smtClean="0"/>
              <a:t>strategy</a:t>
            </a:r>
            <a:r>
              <a:rPr lang="fr-FR" sz="2400" dirty="0" smtClean="0"/>
              <a:t> </a:t>
            </a:r>
            <a:r>
              <a:rPr lang="fr-FR" sz="2400" dirty="0" err="1" smtClean="0"/>
              <a:t>essentially</a:t>
            </a:r>
            <a:r>
              <a:rPr lang="fr-FR" sz="2400" dirty="0" smtClean="0"/>
              <a:t> </a:t>
            </a:r>
            <a:r>
              <a:rPr lang="fr-FR" sz="2400" dirty="0" err="1" smtClean="0"/>
              <a:t>depends</a:t>
            </a:r>
            <a:r>
              <a:rPr lang="fr-FR" sz="2400" dirty="0" smtClean="0"/>
              <a:t> on the </a:t>
            </a:r>
            <a:r>
              <a:rPr lang="fr-FR" sz="2400" dirty="0" err="1" smtClean="0"/>
              <a:t>perceived</a:t>
            </a:r>
            <a:r>
              <a:rPr lang="fr-FR" sz="2400" dirty="0" smtClean="0"/>
              <a:t> </a:t>
            </a:r>
            <a:r>
              <a:rPr lang="fr-FR" sz="2400" dirty="0" err="1" smtClean="0"/>
              <a:t>effectiveness</a:t>
            </a:r>
            <a:r>
              <a:rPr lang="fr-FR" sz="2400" dirty="0" smtClean="0"/>
              <a:t> of the HB </a:t>
            </a:r>
            <a:r>
              <a:rPr lang="fr-FR" sz="2400" dirty="0" err="1" smtClean="0"/>
              <a:t>promoted</a:t>
            </a:r>
            <a:r>
              <a:rPr lang="fr-FR" sz="2400" dirty="0" smtClean="0"/>
              <a:t> to control the </a:t>
            </a:r>
            <a:r>
              <a:rPr lang="fr-FR" sz="2400" dirty="0" err="1" smtClean="0"/>
              <a:t>threat</a:t>
            </a:r>
            <a:r>
              <a:rPr lang="fr-FR" sz="2400" dirty="0"/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437" y="4015464"/>
            <a:ext cx="3389670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7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CF01E-7549-41F6-89AD-6DC3F8967DC1}" type="datetime10">
              <a:rPr lang="fr-FR" altLang="en-US" smtClean="0"/>
              <a:t>08:29</a:t>
            </a:fld>
            <a:endParaRPr lang="fr-FR" alt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8" y="1370160"/>
            <a:ext cx="4869618" cy="46957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405616"/>
            <a:ext cx="5357397" cy="462436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3488" y="1916832"/>
            <a:ext cx="8399276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400" i="1" dirty="0" err="1"/>
              <a:t>Despite</a:t>
            </a:r>
            <a:r>
              <a:rPr lang="fr-FR" sz="2400" i="1" dirty="0"/>
              <a:t> a </a:t>
            </a:r>
            <a:r>
              <a:rPr lang="fr-FR" sz="2400" i="1" dirty="0" err="1"/>
              <a:t>shared</a:t>
            </a:r>
            <a:r>
              <a:rPr lang="fr-FR" sz="2400" i="1" dirty="0"/>
              <a:t> </a:t>
            </a:r>
            <a:r>
              <a:rPr lang="fr-FR" sz="2400" i="1" dirty="0" err="1" smtClean="0"/>
              <a:t>commitment</a:t>
            </a:r>
            <a:r>
              <a:rPr lang="fr-FR" sz="2400" i="1" dirty="0" smtClean="0"/>
              <a:t> </a:t>
            </a:r>
            <a:r>
              <a:rPr lang="en-US" sz="2400" i="1" dirty="0" smtClean="0"/>
              <a:t>to </a:t>
            </a:r>
            <a:r>
              <a:rPr lang="en-US" sz="2400" i="1" dirty="0"/>
              <a:t>theory, </a:t>
            </a:r>
            <a:r>
              <a:rPr lang="en-US" sz="2400" b="1" i="1" dirty="0"/>
              <a:t>there is a growing concern that we are not tending to our theories </a:t>
            </a:r>
            <a:r>
              <a:rPr lang="en-US" sz="2400" b="1" i="1" dirty="0" smtClean="0"/>
              <a:t>as well </a:t>
            </a:r>
            <a:r>
              <a:rPr lang="en-US" sz="2400" b="1" i="1" dirty="0"/>
              <a:t>as we ought </a:t>
            </a:r>
            <a:r>
              <a:rPr lang="en-US" sz="2400" i="1" dirty="0" smtClean="0"/>
              <a:t>(</a:t>
            </a:r>
            <a:r>
              <a:rPr lang="fr-FR" sz="2400" i="1" dirty="0" smtClean="0"/>
              <a:t>…). </a:t>
            </a:r>
            <a:r>
              <a:rPr lang="en-US" sz="2400" i="1" dirty="0" smtClean="0"/>
              <a:t>Theories </a:t>
            </a:r>
            <a:r>
              <a:rPr lang="en-US" sz="2400" i="1" dirty="0"/>
              <a:t>need to be nurtured by the community of researchers and practitioners</a:t>
            </a:r>
            <a:r>
              <a:rPr lang="en-US" sz="2400" i="1" dirty="0" smtClean="0"/>
              <a:t>. Over </a:t>
            </a:r>
            <a:r>
              <a:rPr lang="en-US" sz="2400" i="1" dirty="0"/>
              <a:t>time, </a:t>
            </a:r>
            <a:r>
              <a:rPr lang="en-US" sz="2400" b="1" i="1" dirty="0"/>
              <a:t>theoretical models should evolve</a:t>
            </a:r>
            <a:r>
              <a:rPr lang="en-US" sz="2400" i="1" dirty="0"/>
              <a:t>, based on a series of activities </a:t>
            </a:r>
            <a:r>
              <a:rPr lang="en-US" sz="2400" i="1" dirty="0" smtClean="0"/>
              <a:t>in which </a:t>
            </a:r>
            <a:r>
              <a:rPr lang="en-US" sz="2400" i="1" dirty="0"/>
              <a:t>formal predictions are derived from the theory and </a:t>
            </a:r>
            <a:r>
              <a:rPr lang="en-US" sz="2400" i="1" dirty="0" smtClean="0"/>
              <a:t>tested…</a:t>
            </a:r>
            <a:endParaRPr lang="fr-FR" sz="2400" i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60648"/>
            <a:ext cx="8229600" cy="60627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fr-FR" sz="3600" b="1" kern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directions for research on HB</a:t>
            </a:r>
            <a:endParaRPr lang="fr-FR" sz="3600" b="1" kern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7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06271"/>
          </a:xfrm>
        </p:spPr>
        <p:txBody>
          <a:bodyPr/>
          <a:lstStyle/>
          <a:p>
            <a:pPr algn="ctr"/>
            <a:r>
              <a:rPr lang="fr-FR" sz="3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directions for </a:t>
            </a:r>
            <a:r>
              <a:rPr lang="fr-FR" sz="36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3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HB</a:t>
            </a:r>
            <a:endParaRPr lang="fr-FR" sz="3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11560" y="1268760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solidFill>
                  <a:srgbClr val="CC3300"/>
                </a:solidFill>
              </a:rPr>
              <a:t>The </a:t>
            </a:r>
            <a:r>
              <a:rPr lang="fr-FR" sz="2000" b="1" dirty="0" err="1" smtClean="0">
                <a:solidFill>
                  <a:srgbClr val="CC3300"/>
                </a:solidFill>
              </a:rPr>
              <a:t>socioecological</a:t>
            </a:r>
            <a:r>
              <a:rPr lang="fr-FR" sz="2000" b="1" dirty="0" smtClean="0">
                <a:solidFill>
                  <a:srgbClr val="CC3300"/>
                </a:solidFill>
              </a:rPr>
              <a:t> </a:t>
            </a:r>
            <a:r>
              <a:rPr lang="fr-FR" sz="2000" b="1" dirty="0" err="1" smtClean="0">
                <a:solidFill>
                  <a:srgbClr val="CC3300"/>
                </a:solidFill>
              </a:rPr>
              <a:t>approach</a:t>
            </a:r>
            <a:r>
              <a:rPr lang="fr-FR" sz="2000" b="1" dirty="0" smtClean="0">
                <a:solidFill>
                  <a:srgbClr val="CC3300"/>
                </a:solidFill>
              </a:rPr>
              <a:t> of </a:t>
            </a:r>
            <a:r>
              <a:rPr lang="fr-FR" sz="2000" b="1" dirty="0" err="1" smtClean="0">
                <a:solidFill>
                  <a:srgbClr val="CC3300"/>
                </a:solidFill>
              </a:rPr>
              <a:t>health</a:t>
            </a:r>
            <a:r>
              <a:rPr lang="fr-FR" sz="2000" b="1" dirty="0" smtClean="0">
                <a:solidFill>
                  <a:srgbClr val="CC3300"/>
                </a:solidFill>
              </a:rPr>
              <a:t> </a:t>
            </a:r>
            <a:r>
              <a:rPr lang="fr-FR" sz="2000" b="1" dirty="0" err="1" smtClean="0">
                <a:solidFill>
                  <a:srgbClr val="CC3300"/>
                </a:solidFill>
              </a:rPr>
              <a:t>behaviors</a:t>
            </a:r>
            <a:r>
              <a:rPr lang="fr-FR" sz="2000" b="1" dirty="0" smtClean="0">
                <a:solidFill>
                  <a:srgbClr val="CC3300"/>
                </a:solidFill>
              </a:rPr>
              <a:t> has been </a:t>
            </a:r>
            <a:r>
              <a:rPr lang="fr-FR" sz="2000" b="1" dirty="0" err="1" smtClean="0">
                <a:solidFill>
                  <a:srgbClr val="CC3300"/>
                </a:solidFill>
              </a:rPr>
              <a:t>boosted</a:t>
            </a:r>
            <a:r>
              <a:rPr lang="fr-FR" sz="2000" b="1" dirty="0" smtClean="0">
                <a:solidFill>
                  <a:srgbClr val="CC3300"/>
                </a:solidFill>
              </a:rPr>
              <a:t> in the </a:t>
            </a:r>
            <a:r>
              <a:rPr lang="fr-FR" sz="2000" b="1" dirty="0" err="1" smtClean="0">
                <a:solidFill>
                  <a:srgbClr val="CC3300"/>
                </a:solidFill>
              </a:rPr>
              <a:t>context</a:t>
            </a:r>
            <a:r>
              <a:rPr lang="fr-FR" sz="2000" b="1" dirty="0" smtClean="0">
                <a:solidFill>
                  <a:srgbClr val="CC3300"/>
                </a:solidFill>
              </a:rPr>
              <a:t> of the COVID-19 </a:t>
            </a:r>
            <a:r>
              <a:rPr lang="fr-FR" sz="2000" b="1" dirty="0" err="1" smtClean="0">
                <a:solidFill>
                  <a:srgbClr val="CC3300"/>
                </a:solidFill>
              </a:rPr>
              <a:t>pandemics</a:t>
            </a:r>
            <a:endParaRPr lang="fr-FR" sz="2000" b="1" dirty="0">
              <a:solidFill>
                <a:srgbClr val="CC3300"/>
              </a:solidFill>
            </a:endParaRPr>
          </a:p>
        </p:txBody>
      </p:sp>
      <p:sp>
        <p:nvSpPr>
          <p:cNvPr id="3" name="Double flèche horizontale 2"/>
          <p:cNvSpPr/>
          <p:nvPr/>
        </p:nvSpPr>
        <p:spPr>
          <a:xfrm>
            <a:off x="3959932" y="2492896"/>
            <a:ext cx="1008112" cy="288032"/>
          </a:xfrm>
          <a:prstGeom prst="left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245224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Social sciences</a:t>
            </a:r>
            <a:endParaRPr lang="fr-FR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4968044" y="2452246"/>
            <a:ext cx="37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Epidemiology</a:t>
            </a:r>
            <a:r>
              <a:rPr lang="fr-FR" b="1" dirty="0" smtClean="0"/>
              <a:t>/</a:t>
            </a:r>
            <a:r>
              <a:rPr lang="fr-FR" b="1" dirty="0" err="1" smtClean="0"/>
              <a:t>modelling</a:t>
            </a:r>
            <a:endParaRPr lang="fr-FR" b="1" dirty="0"/>
          </a:p>
        </p:txBody>
      </p:sp>
      <p:sp>
        <p:nvSpPr>
          <p:cNvPr id="5" name="Flèche vers le bas 4"/>
          <p:cNvSpPr/>
          <p:nvPr/>
        </p:nvSpPr>
        <p:spPr>
          <a:xfrm>
            <a:off x="2195736" y="2924944"/>
            <a:ext cx="360040" cy="527866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91580" y="354360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Understanding the role of values, ideological orientations and worldviews in health </a:t>
            </a:r>
            <a:r>
              <a:rPr lang="en-US" b="1" dirty="0" smtClean="0"/>
              <a:t>behavior</a:t>
            </a:r>
            <a:endParaRPr lang="fr-FR" b="1" dirty="0"/>
          </a:p>
        </p:txBody>
      </p:sp>
      <p:sp>
        <p:nvSpPr>
          <p:cNvPr id="43" name="Flèche vers le bas 42"/>
          <p:cNvSpPr/>
          <p:nvPr/>
        </p:nvSpPr>
        <p:spPr>
          <a:xfrm>
            <a:off x="2159732" y="5027591"/>
            <a:ext cx="360040" cy="527866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759397"/>
            <a:ext cx="1512168" cy="10062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328" y="5752734"/>
            <a:ext cx="1004472" cy="100447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742950"/>
            <a:ext cx="1014088" cy="1014088"/>
          </a:xfrm>
          <a:prstGeom prst="rect">
            <a:avLst/>
          </a:prstGeom>
        </p:spPr>
      </p:pic>
      <p:sp>
        <p:nvSpPr>
          <p:cNvPr id="70" name="Flèche vers le bas 69"/>
          <p:cNvSpPr/>
          <p:nvPr/>
        </p:nvSpPr>
        <p:spPr>
          <a:xfrm>
            <a:off x="6588224" y="2928344"/>
            <a:ext cx="360040" cy="527866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5184068" y="345737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Understanding the role of epidemiological parameters in the </a:t>
            </a:r>
            <a:r>
              <a:rPr lang="en-US" b="1" dirty="0" smtClean="0"/>
              <a:t>dynamic of adoption </a:t>
            </a:r>
            <a:r>
              <a:rPr lang="en-US" b="1" dirty="0"/>
              <a:t>of health </a:t>
            </a:r>
            <a:r>
              <a:rPr lang="en-US" b="1" dirty="0" smtClean="0"/>
              <a:t>behavior</a:t>
            </a:r>
            <a:endParaRPr lang="fr-FR" b="1" dirty="0"/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5771988"/>
            <a:ext cx="1480879" cy="985049"/>
          </a:xfrm>
          <a:prstGeom prst="rect">
            <a:avLst/>
          </a:prstGeom>
        </p:spPr>
      </p:pic>
      <p:sp>
        <p:nvSpPr>
          <p:cNvPr id="74" name="Flèche vers le bas 73"/>
          <p:cNvSpPr/>
          <p:nvPr/>
        </p:nvSpPr>
        <p:spPr>
          <a:xfrm>
            <a:off x="6596192" y="4958332"/>
            <a:ext cx="360040" cy="527866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236" y="5771988"/>
            <a:ext cx="1462955" cy="9735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6" y="5765124"/>
            <a:ext cx="980394" cy="9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7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9" grpId="0"/>
      <p:bldP spid="5" grpId="0" animBg="1"/>
      <p:bldP spid="6" grpId="0"/>
      <p:bldP spid="43" grpId="0" animBg="1"/>
      <p:bldP spid="70" grpId="0" animBg="1"/>
      <p:bldP spid="72" grpId="0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772400" cy="1800200"/>
          </a:xfrm>
        </p:spPr>
        <p:txBody>
          <a:bodyPr/>
          <a:lstStyle/>
          <a:p>
            <a:r>
              <a:rPr lang="en-US" altLang="fr-FR" dirty="0">
                <a:solidFill>
                  <a:srgbClr val="003399"/>
                </a:solidFill>
              </a:rPr>
              <a:t>How epidemics change social and individual behaviors?</a:t>
            </a:r>
            <a:br>
              <a:rPr lang="en-US" altLang="fr-FR" dirty="0">
                <a:solidFill>
                  <a:srgbClr val="003399"/>
                </a:solidFill>
              </a:rPr>
            </a:br>
            <a:endParaRPr lang="fr-FR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27" y="1268760"/>
            <a:ext cx="2013780" cy="133952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2188034" y="6248400"/>
            <a:ext cx="2895600" cy="457200"/>
          </a:xfrm>
        </p:spPr>
        <p:txBody>
          <a:bodyPr/>
          <a:lstStyle/>
          <a:p>
            <a:pPr>
              <a:defRPr/>
            </a:pPr>
            <a:fld id="{9343BB43-4157-4D5E-BB98-9B3C1C34A53E}" type="slidenum">
              <a:rPr lang="fr-FR" smtClean="0"/>
              <a:pPr>
                <a:defRPr/>
              </a:pPr>
              <a:t>18</a:t>
            </a:fld>
            <a:endParaRPr lang="fr-FR" sz="1400">
              <a:latin typeface="Time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279876"/>
            <a:ext cx="8496944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fr-FR" sz="2400" b="1" kern="0" dirty="0" smtClean="0">
                <a:solidFill>
                  <a:srgbClr val="003399"/>
                </a:solidFill>
                <a:latin typeface="+mn-lt"/>
              </a:rPr>
              <a:t>How epidemics change social and individual behaviors?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1" y="1229386"/>
            <a:ext cx="6756105" cy="437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772176" y="3001876"/>
            <a:ext cx="75609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Fundamental limitations remain in how well they capture a key parameter: human </a:t>
            </a:r>
            <a:r>
              <a:rPr lang="en-US" sz="2400" i="1" dirty="0" err="1" smtClean="0"/>
              <a:t>behaviour</a:t>
            </a:r>
            <a:r>
              <a:rPr lang="en-US" sz="2400" dirty="0" smtClean="0"/>
              <a:t>.</a:t>
            </a:r>
            <a:endParaRPr lang="fr-FR" sz="24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772176" y="4290179"/>
            <a:ext cx="756090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Understanding the dynamics of infectious disease transmission demands a holistic approach, yet </a:t>
            </a:r>
            <a:r>
              <a:rPr lang="en-US" sz="2400" b="1" i="1" dirty="0"/>
              <a:t>today’s models largely ignore how epidemics change individual behavior</a:t>
            </a:r>
            <a:r>
              <a:rPr lang="en-US" sz="2400" b="1" dirty="0"/>
              <a:t> </a:t>
            </a:r>
            <a:r>
              <a:rPr lang="en-US" sz="2400" b="1" dirty="0" smtClean="0"/>
              <a:t>.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532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3BB43-4157-4D5E-BB98-9B3C1C34A53E}" type="slidenum">
              <a:rPr lang="fr-FR" smtClean="0"/>
              <a:pPr>
                <a:defRPr/>
              </a:pPr>
              <a:t>19</a:t>
            </a:fld>
            <a:endParaRPr lang="fr-FR" sz="1400">
              <a:latin typeface="Times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5724525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62100"/>
            <a:ext cx="67500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660525"/>
            <a:ext cx="6569075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1663700"/>
            <a:ext cx="7872412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7488238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28266"/>
            <a:ext cx="5832475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817" y="1300497"/>
            <a:ext cx="6034356" cy="5088746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467544" y="279876"/>
            <a:ext cx="8496944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fr-FR" sz="2400" b="1" kern="0" dirty="0" smtClean="0">
                <a:solidFill>
                  <a:srgbClr val="003399"/>
                </a:solidFill>
                <a:latin typeface="+mn-lt"/>
              </a:rPr>
              <a:t>How epidemics change social and individual behaviors?</a:t>
            </a:r>
          </a:p>
        </p:txBody>
      </p:sp>
    </p:spTree>
    <p:extLst>
      <p:ext uri="{BB962C8B-B14F-4D97-AF65-F5344CB8AC3E}">
        <p14:creationId xmlns:p14="http://schemas.microsoft.com/office/powerpoint/2010/main" val="25929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92651"/>
            <a:ext cx="6661720" cy="67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3BB43-4157-4D5E-BB98-9B3C1C34A53E}" type="slidenum">
              <a:rPr lang="fr-FR" smtClean="0"/>
              <a:pPr>
                <a:defRPr/>
              </a:pPr>
              <a:t>20</a:t>
            </a:fld>
            <a:endParaRPr lang="fr-FR" sz="1400">
              <a:latin typeface="Times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268760"/>
            <a:ext cx="614528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799164" y="4149080"/>
            <a:ext cx="704089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We remain concerned that most </a:t>
            </a:r>
            <a:r>
              <a:rPr lang="en-GB" sz="2400" b="1" i="1" dirty="0"/>
              <a:t>models are purely theoretical and lack representative </a:t>
            </a:r>
            <a:r>
              <a:rPr lang="en-GB" sz="2400" b="1" i="1" dirty="0" smtClean="0"/>
              <a:t>data</a:t>
            </a:r>
            <a:endParaRPr lang="fr-FR" sz="2400" b="1" i="1" dirty="0" smtClean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279876"/>
            <a:ext cx="8496944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fr-FR" sz="2400" b="1" kern="0" dirty="0" smtClean="0">
                <a:solidFill>
                  <a:srgbClr val="003399"/>
                </a:solidFill>
                <a:latin typeface="+mn-lt"/>
              </a:rPr>
              <a:t>How epidemics change social and individual behaviors?</a:t>
            </a:r>
          </a:p>
        </p:txBody>
      </p:sp>
    </p:spTree>
    <p:extLst>
      <p:ext uri="{BB962C8B-B14F-4D97-AF65-F5344CB8AC3E}">
        <p14:creationId xmlns:p14="http://schemas.microsoft.com/office/powerpoint/2010/main" val="6536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3BB43-4157-4D5E-BB98-9B3C1C34A53E}" type="slidenum">
              <a:rPr lang="fr-FR" smtClean="0"/>
              <a:pPr>
                <a:defRPr/>
              </a:pPr>
              <a:t>21</a:t>
            </a:fld>
            <a:endParaRPr lang="fr-FR" sz="1400">
              <a:latin typeface="Time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124744"/>
            <a:ext cx="6551637" cy="561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C:\Users\jraude\Zotero\storage\V5REJB9X\12889_2018_5223_Fig3_HTML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9" y="3112138"/>
            <a:ext cx="7895771" cy="37458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67544" y="279876"/>
            <a:ext cx="8496944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fr-FR" sz="2400" b="1" kern="0" dirty="0" smtClean="0">
                <a:solidFill>
                  <a:srgbClr val="003399"/>
                </a:solidFill>
                <a:latin typeface="+mn-lt"/>
              </a:rPr>
              <a:t>How epidemics change social and individual behaviors?</a:t>
            </a:r>
          </a:p>
        </p:txBody>
      </p:sp>
    </p:spTree>
    <p:extLst>
      <p:ext uri="{BB962C8B-B14F-4D97-AF65-F5344CB8AC3E}">
        <p14:creationId xmlns:p14="http://schemas.microsoft.com/office/powerpoint/2010/main" val="20536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332656"/>
            <a:ext cx="8236942" cy="847725"/>
          </a:xfr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003399"/>
                </a:solidFill>
                <a:latin typeface="+mn-lt"/>
              </a:rPr>
              <a:t>The </a:t>
            </a:r>
            <a:r>
              <a:rPr lang="fr-FR" altLang="fr-FR" sz="2800" b="1" dirty="0" err="1" smtClean="0">
                <a:solidFill>
                  <a:srgbClr val="003399"/>
                </a:solidFill>
                <a:latin typeface="+mn-lt"/>
              </a:rPr>
              <a:t>strategic</a:t>
            </a:r>
            <a:r>
              <a:rPr lang="fr-FR" altLang="fr-FR" sz="2800" b="1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fr-FR" altLang="fr-FR" sz="2800" b="1" dirty="0" err="1" smtClean="0">
                <a:solidFill>
                  <a:srgbClr val="003399"/>
                </a:solidFill>
                <a:latin typeface="+mn-lt"/>
              </a:rPr>
              <a:t>behavior</a:t>
            </a:r>
            <a:r>
              <a:rPr lang="fr-FR" altLang="fr-FR" sz="2800" b="1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fr-FR" altLang="fr-FR" sz="2800" b="1" dirty="0" err="1" smtClean="0">
                <a:solidFill>
                  <a:srgbClr val="003399"/>
                </a:solidFill>
                <a:latin typeface="+mn-lt"/>
              </a:rPr>
              <a:t>hypothesis</a:t>
            </a:r>
            <a:endParaRPr lang="fr-FR" altLang="fr-FR" sz="2800" b="1" dirty="0" smtClean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00" y="1340768"/>
            <a:ext cx="65087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9641" y="2636912"/>
            <a:ext cx="45366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latin typeface="+mn-lt"/>
              </a:rPr>
              <a:t>The </a:t>
            </a:r>
            <a:r>
              <a:rPr lang="fr-FR" b="1" dirty="0" err="1">
                <a:latin typeface="+mn-lt"/>
              </a:rPr>
              <a:t>strategic</a:t>
            </a:r>
            <a:r>
              <a:rPr lang="fr-FR" b="1" dirty="0">
                <a:latin typeface="+mn-lt"/>
              </a:rPr>
              <a:t> </a:t>
            </a:r>
            <a:r>
              <a:rPr lang="fr-FR" b="1" dirty="0" err="1">
                <a:latin typeface="+mn-lt"/>
              </a:rPr>
              <a:t>behavior</a:t>
            </a:r>
            <a:r>
              <a:rPr lang="fr-FR" b="1" dirty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hypothesis</a:t>
            </a:r>
            <a:r>
              <a:rPr lang="fr-FR" b="1" dirty="0" smtClean="0">
                <a:latin typeface="+mn-lt"/>
              </a:rPr>
              <a:t> (</a:t>
            </a:r>
            <a:r>
              <a:rPr lang="fr-FR" b="1" dirty="0" err="1" smtClean="0">
                <a:latin typeface="+mn-lt"/>
              </a:rPr>
              <a:t>also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called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risk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homeostatis</a:t>
            </a:r>
            <a:r>
              <a:rPr lang="fr-FR" b="1" dirty="0" smtClean="0">
                <a:latin typeface="+mn-lt"/>
              </a:rPr>
              <a:t>):</a:t>
            </a:r>
            <a:endParaRPr lang="fr-FR" b="1" dirty="0">
              <a:latin typeface="+mn-lt"/>
            </a:endParaRPr>
          </a:p>
          <a:p>
            <a:pPr>
              <a:defRPr/>
            </a:pPr>
            <a:endParaRPr lang="fr-FR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When an infectious disease spreads in a population, individuals are inclined to adopt preventive </a:t>
            </a:r>
            <a:r>
              <a:rPr lang="en-US" dirty="0" smtClean="0">
                <a:latin typeface="+mn-lt"/>
              </a:rPr>
              <a:t>behaviors </a:t>
            </a:r>
            <a:r>
              <a:rPr lang="en-US" dirty="0">
                <a:latin typeface="+mn-lt"/>
              </a:rPr>
              <a:t>which in turn impact the speed at which the disease can spread in the population...</a:t>
            </a:r>
            <a:endParaRPr lang="fr-FR" dirty="0">
              <a:latin typeface="+mn-lt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5384876" y="2910489"/>
            <a:ext cx="647008" cy="1238591"/>
          </a:xfrm>
          <a:prstGeom prst="straightConnector1">
            <a:avLst/>
          </a:prstGeom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4932410" y="2168884"/>
            <a:ext cx="435474" cy="2633215"/>
          </a:xfrm>
          <a:prstGeom prst="straightConnector1">
            <a:avLst/>
          </a:prstGeom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367884" y="232927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Incidence rate</a:t>
            </a:r>
            <a:endParaRPr lang="fr-FR" b="1" dirty="0">
              <a:solidFill>
                <a:schemeClr val="accent6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6265692" y="2698603"/>
            <a:ext cx="628030" cy="1282813"/>
          </a:xfrm>
          <a:prstGeom prst="straightConnector1">
            <a:avLst/>
          </a:prstGeom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7015818" y="2871356"/>
            <a:ext cx="537720" cy="1108387"/>
          </a:xfrm>
          <a:prstGeom prst="straightConnector1">
            <a:avLst/>
          </a:prstGeom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850063" y="3317774"/>
            <a:ext cx="181528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7030A0"/>
                </a:solidFill>
              </a:rPr>
              <a:t>Risk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behaviors</a:t>
            </a:r>
            <a:endParaRPr lang="fr-FR" b="1" dirty="0">
              <a:solidFill>
                <a:srgbClr val="7030A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7605527" y="3140968"/>
            <a:ext cx="387784" cy="874242"/>
          </a:xfrm>
          <a:prstGeom prst="straightConnector1">
            <a:avLst/>
          </a:prstGeom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1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3BB43-4157-4D5E-BB98-9B3C1C34A53E}" type="slidenum">
              <a:rPr lang="fr-FR" smtClean="0"/>
              <a:pPr>
                <a:defRPr/>
              </a:pPr>
              <a:t>23</a:t>
            </a:fld>
            <a:endParaRPr lang="fr-FR" sz="1400">
              <a:latin typeface="Time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49" y="1087530"/>
            <a:ext cx="6551637" cy="561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879732" y="3789040"/>
            <a:ext cx="736467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400" i="1" dirty="0" smtClean="0"/>
              <a:t>Modellers interested in exploring the relationships between behaviour and disease spread </a:t>
            </a:r>
            <a:r>
              <a:rPr lang="en-GB" sz="2400" b="1" i="1" dirty="0" smtClean="0"/>
              <a:t>should draw on social psychology literature </a:t>
            </a:r>
            <a:r>
              <a:rPr lang="en-GB" sz="2400" i="1" dirty="0" smtClean="0"/>
              <a:t>to increase the complexity of the social world represented (in their models).   </a:t>
            </a:r>
            <a:endParaRPr lang="fr-FR" sz="2400" i="1" dirty="0" smtClean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279876"/>
            <a:ext cx="8496944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fr-FR" sz="2400" b="1" kern="0" dirty="0" smtClean="0">
                <a:solidFill>
                  <a:srgbClr val="003399"/>
                </a:solidFill>
                <a:latin typeface="+mn-lt"/>
              </a:rPr>
              <a:t>How epidemics change social and individual behaviors?</a:t>
            </a:r>
          </a:p>
        </p:txBody>
      </p:sp>
    </p:spTree>
    <p:extLst>
      <p:ext uri="{BB962C8B-B14F-4D97-AF65-F5344CB8AC3E}">
        <p14:creationId xmlns:p14="http://schemas.microsoft.com/office/powerpoint/2010/main" val="27422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6588469" cy="388843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67544" y="279876"/>
            <a:ext cx="8496944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fr-FR" sz="2400" b="1" kern="0" dirty="0" smtClean="0">
                <a:solidFill>
                  <a:srgbClr val="003399"/>
                </a:solidFill>
                <a:latin typeface="+mn-lt"/>
              </a:rPr>
              <a:t>How epidemics change social and individual behaviors?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41630" y="1161070"/>
            <a:ext cx="694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Possible </a:t>
            </a:r>
            <a:r>
              <a:rPr lang="fr-FR" b="1" dirty="0" err="1" smtClean="0">
                <a:solidFill>
                  <a:srgbClr val="C00000"/>
                </a:solidFill>
              </a:rPr>
              <a:t>hypotheses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from</a:t>
            </a:r>
            <a:r>
              <a:rPr lang="fr-FR" b="1" dirty="0" smtClean="0">
                <a:solidFill>
                  <a:srgbClr val="C00000"/>
                </a:solidFill>
              </a:rPr>
              <a:t> the social </a:t>
            </a:r>
            <a:r>
              <a:rPr lang="fr-FR" b="1" dirty="0" err="1" smtClean="0">
                <a:solidFill>
                  <a:srgbClr val="C00000"/>
                </a:solidFill>
              </a:rPr>
              <a:t>psychological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literature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616022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Badham</a:t>
            </a:r>
            <a:r>
              <a:rPr lang="en-US" dirty="0"/>
              <a:t>, </a:t>
            </a:r>
            <a:r>
              <a:rPr lang="en-US" dirty="0" smtClean="0"/>
              <a:t>et al (2018). Developing </a:t>
            </a:r>
            <a:r>
              <a:rPr lang="en-US" dirty="0"/>
              <a:t>agent-based models of complex </a:t>
            </a:r>
            <a:r>
              <a:rPr lang="en-US" dirty="0" smtClean="0"/>
              <a:t>health </a:t>
            </a:r>
            <a:r>
              <a:rPr lang="en-US" dirty="0" err="1" smtClean="0"/>
              <a:t>behaviour</a:t>
            </a:r>
            <a:r>
              <a:rPr lang="en-US" dirty="0"/>
              <a:t>. Health Place. 54</a:t>
            </a:r>
            <a:r>
              <a:rPr lang="en-US" dirty="0" smtClean="0"/>
              <a:t>, 170–177</a:t>
            </a:r>
            <a:r>
              <a:rPr lang="en-US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0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>
            <a:off x="1116013" y="6093296"/>
            <a:ext cx="72009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1116013" y="981546"/>
            <a:ext cx="0" cy="51117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1143000" y="2709515"/>
            <a:ext cx="6958013" cy="287972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 6"/>
          <p:cNvSpPr/>
          <p:nvPr/>
        </p:nvSpPr>
        <p:spPr>
          <a:xfrm>
            <a:off x="1116013" y="2491705"/>
            <a:ext cx="7100887" cy="3457575"/>
          </a:xfrm>
          <a:custGeom>
            <a:avLst/>
            <a:gdLst>
              <a:gd name="connsiteX0" fmla="*/ 0 w 7073153"/>
              <a:gd name="connsiteY0" fmla="*/ 3943513 h 4322638"/>
              <a:gd name="connsiteX1" fmla="*/ 2003612 w 7073153"/>
              <a:gd name="connsiteY1" fmla="*/ 3943513 h 4322638"/>
              <a:gd name="connsiteX2" fmla="*/ 3012141 w 7073153"/>
              <a:gd name="connsiteY2" fmla="*/ 3525 h 4322638"/>
              <a:gd name="connsiteX3" fmla="*/ 4047565 w 7073153"/>
              <a:gd name="connsiteY3" fmla="*/ 3257713 h 4322638"/>
              <a:gd name="connsiteX4" fmla="*/ 7073153 w 7073153"/>
              <a:gd name="connsiteY4" fmla="*/ 4024195 h 432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3153" h="4322638">
                <a:moveTo>
                  <a:pt x="0" y="3943513"/>
                </a:moveTo>
                <a:cubicBezTo>
                  <a:pt x="750794" y="4271845"/>
                  <a:pt x="1501589" y="4600178"/>
                  <a:pt x="2003612" y="3943513"/>
                </a:cubicBezTo>
                <a:cubicBezTo>
                  <a:pt x="2505636" y="3286848"/>
                  <a:pt x="2671482" y="117825"/>
                  <a:pt x="3012141" y="3525"/>
                </a:cubicBezTo>
                <a:cubicBezTo>
                  <a:pt x="3352800" y="-110775"/>
                  <a:pt x="3370730" y="2587601"/>
                  <a:pt x="4047565" y="3257713"/>
                </a:cubicBezTo>
                <a:cubicBezTo>
                  <a:pt x="4724400" y="3927825"/>
                  <a:pt x="6611471" y="4035401"/>
                  <a:pt x="7073153" y="402419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1089025" y="4437112"/>
            <a:ext cx="7046913" cy="1460500"/>
          </a:xfrm>
          <a:custGeom>
            <a:avLst/>
            <a:gdLst>
              <a:gd name="connsiteX0" fmla="*/ 0 w 7046259"/>
              <a:gd name="connsiteY0" fmla="*/ 1461184 h 1461184"/>
              <a:gd name="connsiteX1" fmla="*/ 3200400 w 7046259"/>
              <a:gd name="connsiteY1" fmla="*/ 35796 h 1461184"/>
              <a:gd name="connsiteX2" fmla="*/ 7046259 w 7046259"/>
              <a:gd name="connsiteY2" fmla="*/ 573679 h 146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6259" h="1461184">
                <a:moveTo>
                  <a:pt x="0" y="1461184"/>
                </a:moveTo>
                <a:cubicBezTo>
                  <a:pt x="1013012" y="822448"/>
                  <a:pt x="2026024" y="183713"/>
                  <a:pt x="3200400" y="35796"/>
                </a:cubicBezTo>
                <a:cubicBezTo>
                  <a:pt x="4374777" y="-112122"/>
                  <a:pt x="6210300" y="224055"/>
                  <a:pt x="7046259" y="573679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9" name="ZoneTexte 1"/>
          <p:cNvSpPr txBox="1">
            <a:spLocks noChangeArrowheads="1"/>
          </p:cNvSpPr>
          <p:nvPr/>
        </p:nvSpPr>
        <p:spPr bwMode="auto">
          <a:xfrm>
            <a:off x="6051550" y="1126952"/>
            <a:ext cx="2165350" cy="1077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000000"/>
                </a:solidFill>
              </a:rPr>
              <a:t>--- </a:t>
            </a:r>
            <a:r>
              <a:rPr lang="fr-FR" altLang="fr-FR" sz="1200" dirty="0" err="1">
                <a:solidFill>
                  <a:srgbClr val="000000"/>
                </a:solidFill>
              </a:rPr>
              <a:t>Observed</a:t>
            </a:r>
            <a:r>
              <a:rPr lang="fr-FR" altLang="fr-FR" sz="1200" dirty="0">
                <a:solidFill>
                  <a:srgbClr val="000000"/>
                </a:solidFill>
              </a:rPr>
              <a:t> </a:t>
            </a:r>
            <a:r>
              <a:rPr lang="fr-FR" altLang="fr-FR" sz="1200" dirty="0" smtClean="0">
                <a:solidFill>
                  <a:srgbClr val="000000"/>
                </a:solidFill>
              </a:rPr>
              <a:t>incidence</a:t>
            </a:r>
            <a:endParaRPr lang="fr-FR" altLang="fr-FR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C00000"/>
                </a:solidFill>
              </a:rPr>
              <a:t>―</a:t>
            </a:r>
            <a:r>
              <a:rPr lang="fr-FR" altLang="fr-FR" sz="1600" b="1" dirty="0">
                <a:solidFill>
                  <a:srgbClr val="000000"/>
                </a:solidFill>
              </a:rPr>
              <a:t> </a:t>
            </a:r>
            <a:r>
              <a:rPr lang="fr-FR" altLang="fr-FR" sz="1200" dirty="0">
                <a:solidFill>
                  <a:srgbClr val="000000"/>
                </a:solidFill>
              </a:rPr>
              <a:t>Public panic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1F497D"/>
                </a:solidFill>
              </a:rPr>
              <a:t>― </a:t>
            </a:r>
            <a:r>
              <a:rPr lang="fr-FR" altLang="fr-FR" sz="1200" dirty="0" err="1">
                <a:solidFill>
                  <a:srgbClr val="000000"/>
                </a:solidFill>
              </a:rPr>
              <a:t>Accuracy</a:t>
            </a:r>
            <a:r>
              <a:rPr lang="fr-FR" altLang="fr-FR" sz="1200" dirty="0">
                <a:solidFill>
                  <a:srgbClr val="000000"/>
                </a:solidFill>
              </a:rPr>
              <a:t> of </a:t>
            </a:r>
            <a:r>
              <a:rPr lang="fr-FR" altLang="fr-FR" sz="1200" dirty="0" err="1">
                <a:solidFill>
                  <a:srgbClr val="000000"/>
                </a:solidFill>
              </a:rPr>
              <a:t>risk</a:t>
            </a:r>
            <a:r>
              <a:rPr lang="fr-FR" altLang="fr-FR" sz="1200" dirty="0">
                <a:solidFill>
                  <a:srgbClr val="000000"/>
                </a:solidFill>
              </a:rPr>
              <a:t> perceptions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A6A6A6"/>
                </a:solidFill>
              </a:rPr>
              <a:t>―</a:t>
            </a:r>
            <a:r>
              <a:rPr lang="fr-FR" altLang="fr-FR" sz="1600" b="1" dirty="0">
                <a:solidFill>
                  <a:srgbClr val="000000"/>
                </a:solidFill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</a:rPr>
              <a:t>Risk</a:t>
            </a:r>
            <a:r>
              <a:rPr lang="fr-FR" altLang="fr-FR" sz="1200" dirty="0">
                <a:solidFill>
                  <a:srgbClr val="000000"/>
                </a:solidFill>
              </a:rPr>
              <a:t> habituation  </a:t>
            </a:r>
          </a:p>
        </p:txBody>
      </p:sp>
      <p:sp>
        <p:nvSpPr>
          <p:cNvPr id="10" name="ZoneTexte 2"/>
          <p:cNvSpPr txBox="1">
            <a:spLocks noChangeArrowheads="1"/>
          </p:cNvSpPr>
          <p:nvPr/>
        </p:nvSpPr>
        <p:spPr bwMode="auto">
          <a:xfrm>
            <a:off x="2820851" y="5656324"/>
            <a:ext cx="3671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1" name="ZoneTexte 9"/>
          <p:cNvSpPr txBox="1">
            <a:spLocks noChangeArrowheads="1"/>
          </p:cNvSpPr>
          <p:nvPr/>
        </p:nvSpPr>
        <p:spPr bwMode="auto">
          <a:xfrm rot="16200000">
            <a:off x="-1847851" y="3181297"/>
            <a:ext cx="510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</a:rPr>
              <a:t>Engagement in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health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behaviors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1143000" y="2602136"/>
            <a:ext cx="6945313" cy="3059112"/>
          </a:xfrm>
          <a:custGeom>
            <a:avLst/>
            <a:gdLst>
              <a:gd name="connsiteX0" fmla="*/ 0 w 6945923"/>
              <a:gd name="connsiteY0" fmla="*/ 3059723 h 3059723"/>
              <a:gd name="connsiteX1" fmla="*/ 2426677 w 6945923"/>
              <a:gd name="connsiteY1" fmla="*/ 2514600 h 3059723"/>
              <a:gd name="connsiteX2" fmla="*/ 3543300 w 6945923"/>
              <a:gd name="connsiteY2" fmla="*/ 1204546 h 3059723"/>
              <a:gd name="connsiteX3" fmla="*/ 4334608 w 6945923"/>
              <a:gd name="connsiteY3" fmla="*/ 536330 h 3059723"/>
              <a:gd name="connsiteX4" fmla="*/ 5486400 w 6945923"/>
              <a:gd name="connsiteY4" fmla="*/ 140677 h 3059723"/>
              <a:gd name="connsiteX5" fmla="*/ 6945923 w 6945923"/>
              <a:gd name="connsiteY5" fmla="*/ 0 h 305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5923" h="3059723">
                <a:moveTo>
                  <a:pt x="0" y="3059723"/>
                </a:moveTo>
                <a:cubicBezTo>
                  <a:pt x="918063" y="2941759"/>
                  <a:pt x="1836127" y="2823796"/>
                  <a:pt x="2426677" y="2514600"/>
                </a:cubicBezTo>
                <a:cubicBezTo>
                  <a:pt x="3017227" y="2205404"/>
                  <a:pt x="3225312" y="1534258"/>
                  <a:pt x="3543300" y="1204546"/>
                </a:cubicBezTo>
                <a:cubicBezTo>
                  <a:pt x="3861289" y="874834"/>
                  <a:pt x="4010758" y="713642"/>
                  <a:pt x="4334608" y="536330"/>
                </a:cubicBezTo>
                <a:cubicBezTo>
                  <a:pt x="4658458" y="359018"/>
                  <a:pt x="5051181" y="230065"/>
                  <a:pt x="5486400" y="140677"/>
                </a:cubicBezTo>
                <a:cubicBezTo>
                  <a:pt x="5921619" y="51289"/>
                  <a:pt x="6775938" y="43962"/>
                  <a:pt x="6945923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20698" y="217702"/>
            <a:ext cx="8062914" cy="9302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44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fr-FR" sz="2400" b="1" kern="0" dirty="0" smtClean="0">
                <a:latin typeface="+mn-lt"/>
              </a:rPr>
              <a:t>3 hypotheses about the dynamic of HP behaviors during an epidemic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7504" y="6380137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 : </a:t>
            </a:r>
            <a:r>
              <a:rPr lang="en-US" sz="1200" b="1" dirty="0" smtClean="0"/>
              <a:t>Raude</a:t>
            </a:r>
            <a:r>
              <a:rPr lang="en-US" sz="1200" b="1" dirty="0"/>
              <a:t>, J</a:t>
            </a:r>
            <a:r>
              <a:rPr lang="en-US" sz="1200" dirty="0"/>
              <a:t>., </a:t>
            </a:r>
            <a:r>
              <a:rPr lang="en-US" sz="1200" dirty="0" smtClean="0"/>
              <a:t>et al. (2019</a:t>
            </a:r>
            <a:r>
              <a:rPr lang="en-US" sz="1200" dirty="0"/>
              <a:t>) Understanding health </a:t>
            </a:r>
            <a:r>
              <a:rPr lang="en-US" sz="1200" dirty="0" err="1"/>
              <a:t>behaviour</a:t>
            </a:r>
            <a:r>
              <a:rPr lang="en-US" sz="1200" dirty="0"/>
              <a:t> changes in response to outbreaks: findings from a longitudinal study of a large epidemic of mosquito-borne disease. </a:t>
            </a:r>
            <a:r>
              <a:rPr lang="en-US" sz="1200" i="1" dirty="0"/>
              <a:t>Social Science &amp; Medicine</a:t>
            </a:r>
            <a:r>
              <a:rPr lang="en-US" sz="1200" dirty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1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315200" cy="990600"/>
          </a:xfrm>
        </p:spPr>
        <p:txBody>
          <a:bodyPr/>
          <a:lstStyle/>
          <a:p>
            <a:pPr algn="ctr"/>
            <a:r>
              <a:rPr kumimoji="1" lang="fr-FR" sz="2500" b="1" dirty="0">
                <a:solidFill>
                  <a:srgbClr val="1F4081"/>
                </a:solidFill>
                <a:latin typeface="Tahoma" pitchFamily="32" charset="0"/>
              </a:rPr>
              <a:t> </a:t>
            </a:r>
            <a:r>
              <a:rPr kumimoji="1" lang="fr-FR" sz="2500" b="1" dirty="0" err="1" smtClean="0">
                <a:solidFill>
                  <a:srgbClr val="1F4081"/>
                </a:solidFill>
                <a:latin typeface="Tahoma" pitchFamily="32" charset="0"/>
              </a:rPr>
              <a:t>Materials</a:t>
            </a:r>
            <a:r>
              <a:rPr kumimoji="1" lang="fr-FR" sz="2500" b="1" dirty="0" smtClean="0">
                <a:solidFill>
                  <a:srgbClr val="1F4081"/>
                </a:solidFill>
                <a:latin typeface="Tahoma" pitchFamily="32" charset="0"/>
              </a:rPr>
              <a:t> and </a:t>
            </a:r>
            <a:r>
              <a:rPr kumimoji="1" lang="fr-FR" sz="2500" b="1" dirty="0" err="1" smtClean="0">
                <a:solidFill>
                  <a:srgbClr val="1F4081"/>
                </a:solidFill>
                <a:latin typeface="Tahoma" pitchFamily="32" charset="0"/>
              </a:rPr>
              <a:t>method</a:t>
            </a:r>
            <a:r>
              <a:rPr kumimoji="1" lang="fr-FR" sz="2500" dirty="0">
                <a:solidFill>
                  <a:srgbClr val="1F4081"/>
                </a:solidFill>
                <a:latin typeface="Tahoma" pitchFamily="32" charset="0"/>
              </a:rPr>
              <a:t/>
            </a:r>
            <a:br>
              <a:rPr kumimoji="1" lang="fr-FR" sz="2500" dirty="0">
                <a:solidFill>
                  <a:srgbClr val="1F4081"/>
                </a:solidFill>
                <a:latin typeface="Tahoma" pitchFamily="32" charset="0"/>
              </a:rPr>
            </a:br>
            <a:endParaRPr kumimoji="1" lang="fr-FR" sz="2500" dirty="0">
              <a:solidFill>
                <a:srgbClr val="1F4081"/>
              </a:solidFill>
              <a:latin typeface="Tahoma" pitchFamily="32" charset="0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715362" y="1196752"/>
            <a:ext cx="75396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r>
              <a:rPr lang="en-US" sz="2000" dirty="0" smtClean="0">
                <a:latin typeface="Tahoma" pitchFamily="32" charset="0"/>
              </a:rPr>
              <a:t>Data was collected in France by Santé publique France trough a questionnaire (including a variety of items about protective </a:t>
            </a:r>
            <a:r>
              <a:rPr lang="en-US" sz="2000" dirty="0">
                <a:latin typeface="Tahoma" pitchFamily="32" charset="0"/>
              </a:rPr>
              <a:t>behaviors recommended by the health </a:t>
            </a:r>
            <a:r>
              <a:rPr lang="en-US" sz="2000" dirty="0" smtClean="0">
                <a:latin typeface="Tahoma" pitchFamily="32" charset="0"/>
              </a:rPr>
              <a:t>authorities).</a:t>
            </a:r>
            <a:endParaRPr lang="en-US" sz="2000" dirty="0">
              <a:latin typeface="Tahoma" pitchFamily="32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endParaRPr lang="en-US" sz="800" dirty="0" smtClean="0">
              <a:latin typeface="Tahoma" pitchFamily="32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r>
              <a:rPr lang="en-US" sz="2000" dirty="0" smtClean="0">
                <a:latin typeface="Tahoma" pitchFamily="32" charset="0"/>
              </a:rPr>
              <a:t>A series of 25 cross-sectional surveys was conducted from March 2020 to September 2021 (over 18 months).</a:t>
            </a:r>
            <a:endParaRPr lang="en-US" sz="800" dirty="0" smtClean="0">
              <a:latin typeface="Tahoma" pitchFamily="32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endParaRPr lang="en-US" sz="800" dirty="0" smtClean="0">
              <a:latin typeface="Tahoma" pitchFamily="32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r>
              <a:rPr lang="en-US" sz="2000" dirty="0" smtClean="0">
                <a:latin typeface="Tahoma" pitchFamily="32" charset="0"/>
              </a:rPr>
              <a:t>A large and representative sample of the French adult population (N=50,019).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endParaRPr lang="en-US" sz="800" dirty="0" smtClean="0">
              <a:latin typeface="Tahoma" pitchFamily="32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endParaRPr lang="en-US" sz="800" dirty="0" smtClean="0">
              <a:latin typeface="Tahoma" pitchFamily="32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r>
              <a:rPr lang="en-US" sz="2000" dirty="0" smtClean="0">
                <a:latin typeface="Tahoma" pitchFamily="32" charset="0"/>
              </a:rPr>
              <a:t>Multilevel regression analyses were conducted to examine the impact of individual and contextual variables on the engagement in HP behaviors.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endParaRPr lang="en-US" sz="800" dirty="0" smtClean="0">
              <a:latin typeface="Tahoma" pitchFamily="32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r>
              <a:rPr lang="en-US" sz="2000" dirty="0" smtClean="0">
                <a:latin typeface="Tahoma" pitchFamily="32" charset="0"/>
              </a:rPr>
              <a:t>Contextual variables included in the analyses were the death incidence rate of the COVID-19, the time since the beginning of the pandemic, and the stringency of health policy.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endParaRPr lang="en-US" sz="800" dirty="0"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84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 eaLnBrk="1" hangingPunct="1"/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The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dynamic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of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health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protective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behaviors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in France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1520" y="965919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solidFill>
                  <a:srgbClr val="CC3300"/>
                </a:solidFill>
              </a:rPr>
              <a:t>COVID-19 </a:t>
            </a:r>
            <a:r>
              <a:rPr lang="fr-FR" sz="2000" b="1" dirty="0" err="1" smtClean="0">
                <a:solidFill>
                  <a:srgbClr val="CC3300"/>
                </a:solidFill>
              </a:rPr>
              <a:t>risk</a:t>
            </a:r>
            <a:r>
              <a:rPr lang="fr-FR" sz="2000" b="1" dirty="0" smtClean="0">
                <a:solidFill>
                  <a:srgbClr val="CC3300"/>
                </a:solidFill>
              </a:rPr>
              <a:t> habituation or adaptation?</a:t>
            </a:r>
            <a:endParaRPr lang="fr-FR" sz="2000" b="1" dirty="0">
              <a:solidFill>
                <a:srgbClr val="CC3300"/>
              </a:solidFill>
            </a:endParaRPr>
          </a:p>
        </p:txBody>
      </p:sp>
      <p:pic>
        <p:nvPicPr>
          <p:cNvPr id="6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43608" y="1649956"/>
            <a:ext cx="6984776" cy="3920629"/>
          </a:xfrm>
          <a:prstGeom prst="rect">
            <a:avLst/>
          </a:prstGeom>
          <a:ln/>
        </p:spPr>
      </p:pic>
      <p:sp>
        <p:nvSpPr>
          <p:cNvPr id="2" name="ZoneTexte 1"/>
          <p:cNvSpPr txBox="1"/>
          <p:nvPr/>
        </p:nvSpPr>
        <p:spPr>
          <a:xfrm>
            <a:off x="611560" y="5574171"/>
            <a:ext cx="836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Percentages of participants engaging in HPB and death incidence level over time. </a:t>
            </a:r>
            <a:r>
              <a:rPr lang="fr-FR" dirty="0" err="1"/>
              <a:t>Error</a:t>
            </a:r>
            <a:r>
              <a:rPr lang="fr-FR" dirty="0"/>
              <a:t> bars are 95% confidence </a:t>
            </a:r>
            <a:r>
              <a:rPr lang="fr-FR" dirty="0" err="1"/>
              <a:t>intervals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1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0768"/>
            <a:ext cx="7344816" cy="480034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 eaLnBrk="1" hangingPunct="1"/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The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dynamic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of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health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protective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behaviors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in France</a:t>
            </a:r>
          </a:p>
        </p:txBody>
      </p:sp>
    </p:spTree>
    <p:extLst>
      <p:ext uri="{BB962C8B-B14F-4D97-AF65-F5344CB8AC3E}">
        <p14:creationId xmlns:p14="http://schemas.microsoft.com/office/powerpoint/2010/main" val="13835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64" y="1268760"/>
            <a:ext cx="8363272" cy="5462176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3059832" y="3999848"/>
            <a:ext cx="259228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851920" y="359893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+ 300 </a:t>
            </a:r>
            <a:r>
              <a:rPr lang="fr-FR" b="1" dirty="0" err="1" smtClean="0">
                <a:solidFill>
                  <a:schemeClr val="accent1"/>
                </a:solidFill>
              </a:rPr>
              <a:t>deaths</a:t>
            </a:r>
            <a:r>
              <a:rPr lang="fr-FR" b="1" dirty="0" smtClean="0">
                <a:solidFill>
                  <a:schemeClr val="accent1"/>
                </a:solidFill>
              </a:rPr>
              <a:t> !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 eaLnBrk="1" hangingPunct="1"/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The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dynamic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of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health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protective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behaviors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in France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164288" y="263691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70C0"/>
                </a:solidFill>
              </a:rPr>
              <a:t>First </a:t>
            </a:r>
            <a:r>
              <a:rPr lang="fr-FR" sz="1600" dirty="0" err="1" smtClean="0">
                <a:solidFill>
                  <a:srgbClr val="0070C0"/>
                </a:solidFill>
              </a:rPr>
              <a:t>period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20272" y="3830571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Second </a:t>
            </a:r>
            <a:r>
              <a:rPr lang="fr-FR" sz="1600" dirty="0" err="1" smtClean="0">
                <a:solidFill>
                  <a:srgbClr val="FF0000"/>
                </a:solidFill>
              </a:rPr>
              <a:t>period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0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/>
            <a:r>
              <a:rPr lang="fr-FR" sz="3800" b="1" dirty="0" err="1" smtClean="0">
                <a:solidFill>
                  <a:srgbClr val="003399"/>
                </a:solidFill>
              </a:rPr>
              <a:t>Behavioral</a:t>
            </a:r>
            <a:r>
              <a:rPr lang="fr-FR" sz="3800" b="1" dirty="0" smtClean="0">
                <a:solidFill>
                  <a:srgbClr val="003399"/>
                </a:solidFill>
              </a:rPr>
              <a:t> </a:t>
            </a:r>
            <a:r>
              <a:rPr lang="fr-FR" sz="3800" b="1" dirty="0" err="1" smtClean="0">
                <a:solidFill>
                  <a:srgbClr val="003399"/>
                </a:solidFill>
              </a:rPr>
              <a:t>Epidemiology</a:t>
            </a:r>
            <a:endParaRPr lang="fr-FR" sz="3800" b="1" dirty="0">
              <a:solidFill>
                <a:srgbClr val="003399"/>
              </a:solidFill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317334" cy="5111750"/>
          </a:xfrm>
        </p:spPr>
        <p:txBody>
          <a:bodyPr/>
          <a:lstStyle/>
          <a:p>
            <a:pPr marL="268288" lvl="1" indent="0" algn="just">
              <a:buNone/>
            </a:pPr>
            <a:r>
              <a:rPr lang="en-US" sz="2400" dirty="0" smtClean="0"/>
              <a:t>Worldwide </a:t>
            </a:r>
            <a:r>
              <a:rPr lang="en-US" sz="2400" dirty="0"/>
              <a:t>accounting for </a:t>
            </a:r>
            <a:r>
              <a:rPr lang="en-US" sz="2400" dirty="0" smtClean="0"/>
              <a:t>DALYs (Disability </a:t>
            </a:r>
            <a:r>
              <a:rPr lang="en-US" sz="2400" dirty="0"/>
              <a:t>Adjusted Life </a:t>
            </a:r>
            <a:r>
              <a:rPr lang="en-US" sz="2400" dirty="0" smtClean="0"/>
              <a:t>Years = </a:t>
            </a:r>
            <a:r>
              <a:rPr lang="en-US" sz="2400" dirty="0"/>
              <a:t>years lost through disability or early </a:t>
            </a:r>
            <a:r>
              <a:rPr lang="en-US" sz="2400" dirty="0" smtClean="0"/>
              <a:t>death):</a:t>
            </a:r>
            <a:endParaRPr lang="en-US" sz="2400" dirty="0"/>
          </a:p>
          <a:p>
            <a:pPr marL="268288" lvl="1" indent="0" algn="just">
              <a:buNone/>
            </a:pPr>
            <a:endParaRPr lang="en-US" sz="2400" dirty="0"/>
          </a:p>
          <a:p>
            <a:pPr marL="611188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Behavioral risk factors: 32.7</a:t>
            </a:r>
            <a:r>
              <a:rPr lang="en-US" sz="2400" dirty="0"/>
              <a:t>% (</a:t>
            </a:r>
            <a:r>
              <a:rPr lang="en-US" sz="2400" dirty="0" smtClean="0"/>
              <a:t>30.7-34.8</a:t>
            </a:r>
            <a:r>
              <a:rPr lang="en-US" sz="2400" dirty="0"/>
              <a:t>)</a:t>
            </a:r>
          </a:p>
          <a:p>
            <a:pPr marL="611188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Metabolic risk </a:t>
            </a:r>
            <a:r>
              <a:rPr lang="en-US" sz="2400" dirty="0"/>
              <a:t>factors </a:t>
            </a:r>
            <a:r>
              <a:rPr lang="en-US" sz="2400" dirty="0" smtClean="0"/>
              <a:t>16.8</a:t>
            </a:r>
            <a:r>
              <a:rPr lang="en-US" sz="2400" dirty="0"/>
              <a:t>% (</a:t>
            </a:r>
            <a:r>
              <a:rPr lang="en-US" sz="2400" dirty="0" smtClean="0"/>
              <a:t>15.7-18.0</a:t>
            </a:r>
            <a:r>
              <a:rPr lang="en-US" sz="2400" dirty="0"/>
              <a:t>), and</a:t>
            </a:r>
          </a:p>
          <a:p>
            <a:pPr marL="611188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Environmental </a:t>
            </a:r>
            <a:r>
              <a:rPr lang="en-US" sz="2400" dirty="0"/>
              <a:t>and </a:t>
            </a:r>
            <a:r>
              <a:rPr lang="en-US" sz="2400" dirty="0" smtClean="0"/>
              <a:t>occupational factors 13.1% (12.1-14.2).</a:t>
            </a:r>
          </a:p>
          <a:p>
            <a:pPr marL="611188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68288" lvl="1" indent="0" algn="just">
              <a:buClr>
                <a:srgbClr val="C00000"/>
              </a:buClr>
              <a:buSzPct val="100000"/>
              <a:buNone/>
            </a:pPr>
            <a:r>
              <a:rPr lang="en-US" sz="2400" dirty="0" smtClean="0"/>
              <a:t>Source: </a:t>
            </a:r>
            <a:r>
              <a:rPr lang="en-US" sz="2400" dirty="0"/>
              <a:t>Global Burden of Disease study (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www.who.int/healthinfo/global_burden_disease/GlobalHealthRisks_report_full.pdf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90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80" y="1052513"/>
            <a:ext cx="4284835" cy="4998974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 eaLnBrk="1" hangingPunct="1"/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The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dynamic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of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health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protective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behaviors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in France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32040" y="1268760"/>
            <a:ext cx="3586572" cy="468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r>
              <a:rPr lang="en-US" sz="2000" dirty="0" smtClean="0">
                <a:latin typeface="Tahoma" pitchFamily="32" charset="0"/>
              </a:rPr>
              <a:t>Epidemiological and contextual variables were found to explain about 10% of the variance in the adoption of HP behaviors.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endParaRPr lang="en-US" sz="800" dirty="0">
              <a:latin typeface="Tahoma" pitchFamily="32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r>
              <a:rPr lang="en-US" sz="2000" dirty="0" smtClean="0">
                <a:latin typeface="Tahoma" pitchFamily="32" charset="0"/>
              </a:rPr>
              <a:t>The introduction of socio-demographic  variables in the model did not increase substantially the explained variance of HP behaviors.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endParaRPr lang="en-US" sz="800" dirty="0">
              <a:latin typeface="Tahoma" pitchFamily="3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27584" y="6274446"/>
            <a:ext cx="79790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Effect of incidence and sociocultural and demographic factors on the probability of avoiding close contacts with other people.</a:t>
            </a:r>
            <a:endParaRPr lang="fr-FR" sz="1600" dirty="0"/>
          </a:p>
          <a:p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9752" y="1275472"/>
            <a:ext cx="864096" cy="114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6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3564" y="6349605"/>
            <a:ext cx="8882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solidFill>
                  <a:srgbClr val="CC3300"/>
                </a:solidFill>
              </a:rPr>
              <a:t>An </a:t>
            </a:r>
            <a:r>
              <a:rPr lang="fr-FR" sz="2000" b="1" dirty="0" err="1" smtClean="0">
                <a:solidFill>
                  <a:srgbClr val="CC3300"/>
                </a:solidFill>
              </a:rPr>
              <a:t>unexpected</a:t>
            </a:r>
            <a:r>
              <a:rPr lang="fr-FR" sz="2000" b="1" dirty="0" smtClean="0">
                <a:solidFill>
                  <a:srgbClr val="CC3300"/>
                </a:solidFill>
              </a:rPr>
              <a:t> temporal </a:t>
            </a:r>
            <a:r>
              <a:rPr lang="fr-FR" sz="2000" b="1" dirty="0" err="1" smtClean="0">
                <a:solidFill>
                  <a:srgbClr val="CC3300"/>
                </a:solidFill>
              </a:rPr>
              <a:t>stability</a:t>
            </a:r>
            <a:r>
              <a:rPr lang="fr-FR" sz="2000" b="1" dirty="0" smtClean="0">
                <a:solidFill>
                  <a:srgbClr val="CC3300"/>
                </a:solidFill>
              </a:rPr>
              <a:t> </a:t>
            </a:r>
            <a:r>
              <a:rPr lang="fr-FR" sz="2000" b="1" dirty="0" err="1" smtClean="0">
                <a:solidFill>
                  <a:srgbClr val="CC3300"/>
                </a:solidFill>
              </a:rPr>
              <a:t>during</a:t>
            </a:r>
            <a:r>
              <a:rPr lang="fr-FR" sz="2000" b="1" dirty="0" smtClean="0">
                <a:solidFill>
                  <a:srgbClr val="CC3300"/>
                </a:solidFill>
              </a:rPr>
              <a:t> the first </a:t>
            </a:r>
            <a:r>
              <a:rPr lang="fr-FR" sz="2000" b="1" dirty="0" err="1" smtClean="0">
                <a:solidFill>
                  <a:srgbClr val="CC3300"/>
                </a:solidFill>
              </a:rPr>
              <a:t>year</a:t>
            </a:r>
            <a:r>
              <a:rPr lang="fr-FR" sz="2000" b="1" dirty="0" smtClean="0">
                <a:solidFill>
                  <a:srgbClr val="CC3300"/>
                </a:solidFill>
              </a:rPr>
              <a:t> of the </a:t>
            </a:r>
            <a:r>
              <a:rPr lang="fr-FR" sz="2000" b="1" dirty="0" err="1" smtClean="0">
                <a:solidFill>
                  <a:srgbClr val="CC3300"/>
                </a:solidFill>
              </a:rPr>
              <a:t>pandemic</a:t>
            </a:r>
            <a:r>
              <a:rPr lang="fr-FR" sz="2000" b="1" dirty="0" smtClean="0">
                <a:solidFill>
                  <a:srgbClr val="CC3300"/>
                </a:solidFill>
              </a:rPr>
              <a:t>!</a:t>
            </a:r>
            <a:endParaRPr lang="fr-FR" sz="2000" b="1" dirty="0">
              <a:solidFill>
                <a:srgbClr val="CC33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1"/>
            <a:ext cx="7416824" cy="4847407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 eaLnBrk="1" hangingPunct="1"/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The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dynamic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of social cognitive variables</a:t>
            </a:r>
          </a:p>
        </p:txBody>
      </p:sp>
    </p:spTree>
    <p:extLst>
      <p:ext uri="{BB962C8B-B14F-4D97-AF65-F5344CB8AC3E}">
        <p14:creationId xmlns:p14="http://schemas.microsoft.com/office/powerpoint/2010/main" val="40727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6" y="260648"/>
            <a:ext cx="8229600" cy="774700"/>
          </a:xfrm>
        </p:spPr>
        <p:txBody>
          <a:bodyPr/>
          <a:lstStyle/>
          <a:p>
            <a:pPr algn="ctr" eaLnBrk="1" hangingPunct="1"/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Results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of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mediation</a:t>
            </a:r>
            <a:r>
              <a:rPr lang="fr-FR" sz="2400" b="1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fr-FR" sz="2400" b="1" dirty="0" err="1" smtClean="0">
                <a:solidFill>
                  <a:srgbClr val="003399"/>
                </a:solidFill>
                <a:latin typeface="+mn-lt"/>
              </a:rPr>
              <a:t>analysis</a:t>
            </a:r>
            <a:endParaRPr lang="fr-FR" sz="2400" b="1" dirty="0" smtClean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528" y="1066640"/>
            <a:ext cx="83272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solidFill>
                  <a:srgbClr val="CC3300"/>
                </a:solidFill>
              </a:rPr>
              <a:t>Social cognitive variables are </a:t>
            </a:r>
            <a:r>
              <a:rPr lang="fr-FR" sz="2000" b="1" dirty="0" err="1" smtClean="0">
                <a:solidFill>
                  <a:srgbClr val="CC3300"/>
                </a:solidFill>
              </a:rPr>
              <a:t>poorly</a:t>
            </a:r>
            <a:r>
              <a:rPr lang="fr-FR" sz="2000" b="1" dirty="0" smtClean="0">
                <a:solidFill>
                  <a:srgbClr val="CC3300"/>
                </a:solidFill>
              </a:rPr>
              <a:t> sensitive to the </a:t>
            </a:r>
            <a:r>
              <a:rPr lang="fr-FR" sz="2000" b="1" dirty="0" err="1" smtClean="0">
                <a:solidFill>
                  <a:srgbClr val="CC3300"/>
                </a:solidFill>
              </a:rPr>
              <a:t>epidemiological</a:t>
            </a:r>
            <a:r>
              <a:rPr lang="fr-FR" sz="2000" b="1" dirty="0" smtClean="0">
                <a:solidFill>
                  <a:srgbClr val="CC3300"/>
                </a:solidFill>
              </a:rPr>
              <a:t> </a:t>
            </a:r>
            <a:r>
              <a:rPr lang="fr-FR" sz="2000" b="1" dirty="0" err="1" smtClean="0">
                <a:solidFill>
                  <a:srgbClr val="CC3300"/>
                </a:solidFill>
              </a:rPr>
              <a:t>context</a:t>
            </a:r>
            <a:r>
              <a:rPr lang="fr-FR" sz="2000" b="1" dirty="0" smtClean="0">
                <a:solidFill>
                  <a:srgbClr val="CC3300"/>
                </a:solidFill>
              </a:rPr>
              <a:t> !</a:t>
            </a:r>
            <a:endParaRPr lang="fr-FR" sz="2000" b="1" dirty="0">
              <a:solidFill>
                <a:srgbClr val="CC3300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6468745" cy="41700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16" y="1885540"/>
            <a:ext cx="9417220" cy="39604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7504" y="6197242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Lee YH, </a:t>
            </a:r>
            <a:r>
              <a:rPr lang="en-US" sz="1200" dirty="0" err="1"/>
              <a:t>Heo</a:t>
            </a:r>
            <a:r>
              <a:rPr lang="en-US" sz="1200" dirty="0"/>
              <a:t> H-H, Noh H, Jang DH, </a:t>
            </a:r>
            <a:r>
              <a:rPr lang="en-US" sz="1200" dirty="0" smtClean="0"/>
              <a:t>Choi Y-G</a:t>
            </a:r>
            <a:r>
              <a:rPr lang="en-US" sz="1200" dirty="0"/>
              <a:t>, Jang WM, et al. (2023) </a:t>
            </a:r>
            <a:r>
              <a:rPr lang="en-US" sz="1200" dirty="0" smtClean="0"/>
              <a:t>The association between </a:t>
            </a:r>
            <a:r>
              <a:rPr lang="en-US" sz="1200" dirty="0"/>
              <a:t>the risk perceptions of COVID-19, trust </a:t>
            </a:r>
            <a:r>
              <a:rPr lang="en-US" sz="1200" dirty="0" smtClean="0"/>
              <a:t>in the </a:t>
            </a:r>
            <a:r>
              <a:rPr lang="en-US" sz="1200" dirty="0"/>
              <a:t>government, </a:t>
            </a:r>
            <a:r>
              <a:rPr lang="en-US" sz="1200" dirty="0" smtClean="0"/>
              <a:t> political </a:t>
            </a:r>
            <a:r>
              <a:rPr lang="en-US" sz="1200" dirty="0"/>
              <a:t>ideologies, and </a:t>
            </a:r>
            <a:r>
              <a:rPr lang="en-US" sz="1200" dirty="0" smtClean="0"/>
              <a:t>socio-demographic </a:t>
            </a:r>
            <a:r>
              <a:rPr lang="en-US" sz="1200" dirty="0"/>
              <a:t>factors: A year-long </a:t>
            </a:r>
            <a:r>
              <a:rPr lang="en-US" sz="1200" dirty="0" smtClean="0"/>
              <a:t>cross-sectional study </a:t>
            </a:r>
            <a:r>
              <a:rPr lang="en-US" sz="1200" dirty="0"/>
              <a:t>in South Korea. </a:t>
            </a:r>
            <a:r>
              <a:rPr lang="en-US" sz="1200" dirty="0" err="1"/>
              <a:t>PLoS</a:t>
            </a:r>
            <a:r>
              <a:rPr lang="en-US" sz="1200" dirty="0"/>
              <a:t> ONE 18(6): e0280779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354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315200" cy="990600"/>
          </a:xfrm>
        </p:spPr>
        <p:txBody>
          <a:bodyPr/>
          <a:lstStyle/>
          <a:p>
            <a:pPr algn="ctr"/>
            <a:r>
              <a:rPr kumimoji="1" lang="fr-FR" sz="2500" b="1" dirty="0">
                <a:solidFill>
                  <a:srgbClr val="1F4081"/>
                </a:solidFill>
                <a:latin typeface="Tahoma" pitchFamily="32" charset="0"/>
              </a:rPr>
              <a:t> </a:t>
            </a:r>
            <a:r>
              <a:rPr kumimoji="1" lang="fr-FR" sz="2500" b="1" dirty="0" smtClean="0">
                <a:solidFill>
                  <a:srgbClr val="1F4081"/>
                </a:solidFill>
                <a:latin typeface="Tahoma" pitchFamily="32" charset="0"/>
              </a:rPr>
              <a:t>Conclusion</a:t>
            </a:r>
            <a:endParaRPr kumimoji="1" lang="fr-FR" sz="2500" dirty="0">
              <a:solidFill>
                <a:srgbClr val="1F4081"/>
              </a:solidFill>
              <a:latin typeface="Tahoma" pitchFamily="32" charset="0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95536" y="1052736"/>
            <a:ext cx="8368716" cy="468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r>
              <a:rPr lang="en-US" sz="2000" dirty="0" smtClean="0">
                <a:latin typeface="Tahoma" pitchFamily="32" charset="0"/>
              </a:rPr>
              <a:t>Health </a:t>
            </a:r>
            <a:r>
              <a:rPr lang="en-US" sz="2000" dirty="0">
                <a:latin typeface="Tahoma" pitchFamily="32" charset="0"/>
              </a:rPr>
              <a:t>protective </a:t>
            </a:r>
            <a:r>
              <a:rPr lang="en-US" sz="2000" dirty="0" smtClean="0">
                <a:latin typeface="Tahoma" pitchFamily="32" charset="0"/>
              </a:rPr>
              <a:t>behaviors (HPB) but not their social cognitive predictors tend to considerably vary over time (and these variations may be underestimated by self-reported measures).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endParaRPr lang="en-US" sz="800" dirty="0">
              <a:latin typeface="Tahoma" pitchFamily="32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r>
              <a:rPr lang="en-US" sz="2000" dirty="0" smtClean="0">
                <a:latin typeface="Tahoma" pitchFamily="32" charset="0"/>
              </a:rPr>
              <a:t>Engagement </a:t>
            </a:r>
            <a:r>
              <a:rPr lang="en-US" sz="2000" dirty="0">
                <a:latin typeface="Tahoma" pitchFamily="32" charset="0"/>
              </a:rPr>
              <a:t>in protection </a:t>
            </a:r>
            <a:r>
              <a:rPr lang="en-US" sz="2000" dirty="0" smtClean="0">
                <a:latin typeface="Tahoma" pitchFamily="32" charset="0"/>
              </a:rPr>
              <a:t>tend to be </a:t>
            </a:r>
            <a:r>
              <a:rPr lang="en-US" sz="2000" dirty="0">
                <a:latin typeface="Tahoma" pitchFamily="32" charset="0"/>
              </a:rPr>
              <a:t>positively associated with the </a:t>
            </a:r>
            <a:r>
              <a:rPr lang="en-US" sz="2000" dirty="0" smtClean="0">
                <a:latin typeface="Tahoma" pitchFamily="32" charset="0"/>
              </a:rPr>
              <a:t>incidence of the disease (in particular with death incidence rate for COVID, which is largely moderated by the time factor).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endParaRPr lang="en-US" sz="800" dirty="0">
              <a:latin typeface="Tahoma" pitchFamily="32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r>
              <a:rPr lang="en-US" sz="2000" dirty="0" smtClean="0">
                <a:latin typeface="Tahoma" pitchFamily="32" charset="0"/>
              </a:rPr>
              <a:t>Regardless the incidence, familiarity with the health threat seems to exert a </a:t>
            </a:r>
            <a:r>
              <a:rPr lang="en-US" sz="2000" dirty="0">
                <a:latin typeface="Tahoma" pitchFamily="32" charset="0"/>
              </a:rPr>
              <a:t>negative effect on the adoption of protective </a:t>
            </a:r>
            <a:r>
              <a:rPr lang="en-US" sz="2000" dirty="0" smtClean="0">
                <a:latin typeface="Tahoma" pitchFamily="32" charset="0"/>
              </a:rPr>
              <a:t>behaviors</a:t>
            </a:r>
            <a:r>
              <a:rPr lang="en-US" sz="2000" dirty="0">
                <a:latin typeface="Tahoma" pitchFamily="32" charset="0"/>
              </a:rPr>
              <a:t>.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endParaRPr lang="en-US" sz="800" dirty="0" smtClean="0">
              <a:latin typeface="Tahoma" pitchFamily="32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r>
              <a:rPr lang="en-US" sz="2000" dirty="0" smtClean="0">
                <a:latin typeface="Tahoma" pitchFamily="32" charset="0"/>
              </a:rPr>
              <a:t>For COVID-19, these two different cognitive mechanisms (risk habituation and risk adaptation) accounted </a:t>
            </a:r>
            <a:r>
              <a:rPr lang="en-US" sz="2000" dirty="0">
                <a:latin typeface="Tahoma" pitchFamily="32" charset="0"/>
              </a:rPr>
              <a:t>relatively well for the temporal variation in the adoption of  HPB</a:t>
            </a:r>
            <a:r>
              <a:rPr lang="fr-FR" sz="2000" dirty="0" smtClean="0">
                <a:latin typeface="Tahoma" pitchFamily="32" charset="0"/>
              </a:rPr>
              <a:t>.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endParaRPr lang="en-US" sz="800" dirty="0" smtClean="0">
              <a:latin typeface="Tahoma" pitchFamily="32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r>
              <a:rPr lang="en-US" sz="2000" dirty="0" smtClean="0">
                <a:latin typeface="Tahoma" pitchFamily="32" charset="0"/>
              </a:rPr>
              <a:t>Unexpectedly, the effect of the epidemiological context </a:t>
            </a:r>
            <a:r>
              <a:rPr lang="en-US" sz="2000" dirty="0" err="1" smtClean="0">
                <a:latin typeface="Tahoma" pitchFamily="32" charset="0"/>
              </a:rPr>
              <a:t>wass</a:t>
            </a:r>
            <a:r>
              <a:rPr lang="en-US" sz="2000" dirty="0" smtClean="0">
                <a:latin typeface="Tahoma" pitchFamily="32" charset="0"/>
              </a:rPr>
              <a:t> poorly mediated by the social cognitive variables drawn from leading models of health behaviors.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endParaRPr lang="fr-FR" sz="800" dirty="0"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01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45660"/>
            <a:ext cx="8229600" cy="934721"/>
          </a:xfrm>
        </p:spPr>
        <p:txBody>
          <a:bodyPr/>
          <a:lstStyle/>
          <a:p>
            <a:pPr algn="ctr"/>
            <a:r>
              <a:rPr lang="fr-FR" sz="2800" b="1" dirty="0" smtClean="0">
                <a:solidFill>
                  <a:srgbClr val="003399"/>
                </a:solidFill>
                <a:latin typeface="+mn-lt"/>
              </a:rPr>
              <a:t>The main </a:t>
            </a:r>
            <a:r>
              <a:rPr lang="fr-FR" sz="2800" b="1" dirty="0" err="1" smtClean="0">
                <a:solidFill>
                  <a:srgbClr val="003399"/>
                </a:solidFill>
                <a:latin typeface="+mn-lt"/>
              </a:rPr>
              <a:t>risk</a:t>
            </a:r>
            <a:r>
              <a:rPr lang="fr-FR" sz="2800" b="1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fr-FR" sz="2800" b="1" dirty="0" err="1" smtClean="0">
                <a:solidFill>
                  <a:srgbClr val="003399"/>
                </a:solidFill>
                <a:latin typeface="+mn-lt"/>
              </a:rPr>
              <a:t>factors</a:t>
            </a:r>
            <a:r>
              <a:rPr lang="fr-FR" sz="2800" b="1" dirty="0" smtClean="0">
                <a:solidFill>
                  <a:srgbClr val="003399"/>
                </a:solidFill>
                <a:latin typeface="+mn-lt"/>
              </a:rPr>
              <a:t> in the </a:t>
            </a:r>
            <a:r>
              <a:rPr lang="fr-FR" sz="2800" b="1" dirty="0" err="1" smtClean="0">
                <a:solidFill>
                  <a:srgbClr val="003399"/>
                </a:solidFill>
                <a:latin typeface="+mn-lt"/>
              </a:rPr>
              <a:t>developing</a:t>
            </a:r>
            <a:r>
              <a:rPr lang="fr-FR" sz="2800" b="1" dirty="0" smtClean="0">
                <a:solidFill>
                  <a:srgbClr val="003399"/>
                </a:solidFill>
                <a:latin typeface="+mn-lt"/>
              </a:rPr>
              <a:t> countries</a:t>
            </a:r>
            <a:endParaRPr lang="fr-FR" sz="2800" b="1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39" y="1412776"/>
            <a:ext cx="8128725" cy="498492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979712" y="1916832"/>
            <a:ext cx="79208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123728" y="2852936"/>
            <a:ext cx="648072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051720" y="4193268"/>
            <a:ext cx="792088" cy="1718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616036" y="4425663"/>
            <a:ext cx="1227771" cy="1718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979711" y="4658058"/>
            <a:ext cx="792089" cy="1718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084086" y="5561419"/>
            <a:ext cx="792089" cy="1718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331639" y="5733254"/>
            <a:ext cx="1512168" cy="2765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2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64" y="1340768"/>
            <a:ext cx="7742481" cy="5084367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45660"/>
            <a:ext cx="8229600" cy="934721"/>
          </a:xfrm>
        </p:spPr>
        <p:txBody>
          <a:bodyPr/>
          <a:lstStyle/>
          <a:p>
            <a:pPr algn="ctr"/>
            <a:r>
              <a:rPr lang="fr-FR" sz="2800" b="1" dirty="0" smtClean="0">
                <a:solidFill>
                  <a:srgbClr val="003399"/>
                </a:solidFill>
                <a:latin typeface="+mn-lt"/>
              </a:rPr>
              <a:t>The main </a:t>
            </a:r>
            <a:r>
              <a:rPr lang="fr-FR" sz="2800" b="1" dirty="0" err="1" smtClean="0">
                <a:solidFill>
                  <a:srgbClr val="003399"/>
                </a:solidFill>
                <a:latin typeface="+mn-lt"/>
              </a:rPr>
              <a:t>risk</a:t>
            </a:r>
            <a:r>
              <a:rPr lang="fr-FR" sz="2800" b="1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fr-FR" sz="2800" b="1" dirty="0" err="1" smtClean="0">
                <a:solidFill>
                  <a:srgbClr val="003399"/>
                </a:solidFill>
                <a:latin typeface="+mn-lt"/>
              </a:rPr>
              <a:t>factors</a:t>
            </a:r>
            <a:r>
              <a:rPr lang="fr-FR" sz="2800" b="1" dirty="0" smtClean="0">
                <a:solidFill>
                  <a:srgbClr val="003399"/>
                </a:solidFill>
                <a:latin typeface="+mn-lt"/>
              </a:rPr>
              <a:t> in the </a:t>
            </a:r>
            <a:r>
              <a:rPr lang="fr-FR" sz="2800" b="1" dirty="0" err="1" smtClean="0">
                <a:solidFill>
                  <a:srgbClr val="003399"/>
                </a:solidFill>
                <a:latin typeface="+mn-lt"/>
              </a:rPr>
              <a:t>developing</a:t>
            </a:r>
            <a:r>
              <a:rPr lang="fr-FR" sz="2800" b="1" dirty="0" smtClean="0">
                <a:solidFill>
                  <a:srgbClr val="003399"/>
                </a:solidFill>
                <a:latin typeface="+mn-lt"/>
              </a:rPr>
              <a:t> countries</a:t>
            </a:r>
            <a:endParaRPr lang="fr-FR" sz="28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979712" y="1700808"/>
            <a:ext cx="659099" cy="2417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763689" y="2132856"/>
            <a:ext cx="79208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846723" y="3212976"/>
            <a:ext cx="792088" cy="2086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42957" y="4714720"/>
            <a:ext cx="1212819" cy="226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846723" y="4941168"/>
            <a:ext cx="792088" cy="2086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846723" y="5167616"/>
            <a:ext cx="792088" cy="2086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35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1268760"/>
            <a:ext cx="7920880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1965, Belloc and </a:t>
            </a:r>
            <a:r>
              <a:rPr lang="en-US" sz="2000" dirty="0" err="1" smtClean="0"/>
              <a:t>Breslow</a:t>
            </a:r>
            <a:r>
              <a:rPr lang="en-US" sz="2000" dirty="0" smtClean="0"/>
              <a:t> asked for the first time a representative sample of 6,928 residents of Alameda county (California) whether they engaged in the following seven health practices:</a:t>
            </a:r>
          </a:p>
          <a:p>
            <a:endParaRPr lang="en-US" sz="2000" dirty="0" smtClean="0"/>
          </a:p>
          <a:p>
            <a:pPr>
              <a:spcAft>
                <a:spcPts val="300"/>
              </a:spcAft>
            </a:pPr>
            <a:r>
              <a:rPr lang="en-US" sz="2000" dirty="0" smtClean="0"/>
              <a:t>1) Sleeping seven to eight hours daily.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2) Eating breakfast almost every day.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3) Never or rarely eating between meals.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4) Currently being at or near prescribed height-adjusted weight.</a:t>
            </a:r>
          </a:p>
          <a:p>
            <a:pPr>
              <a:spcAft>
                <a:spcPts val="300"/>
              </a:spcAft>
            </a:pPr>
            <a:r>
              <a:rPr lang="fr-FR" sz="2000" dirty="0" smtClean="0"/>
              <a:t>5) Never smoking cigarettes.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6) Moderate or no use of alcohol.</a:t>
            </a:r>
          </a:p>
          <a:p>
            <a:pPr>
              <a:spcAft>
                <a:spcPts val="300"/>
              </a:spcAft>
            </a:pPr>
            <a:r>
              <a:rPr lang="fr-FR" sz="2000" dirty="0" smtClean="0"/>
              <a:t>7) </a:t>
            </a:r>
            <a:r>
              <a:rPr lang="fr-FR" sz="2000" dirty="0" err="1" smtClean="0"/>
              <a:t>Regular</a:t>
            </a:r>
            <a:r>
              <a:rPr lang="fr-FR" sz="2000" dirty="0" smtClean="0"/>
              <a:t> </a:t>
            </a:r>
            <a:r>
              <a:rPr lang="fr-FR" sz="2000" dirty="0" err="1" smtClean="0"/>
              <a:t>physical</a:t>
            </a:r>
            <a:r>
              <a:rPr lang="fr-FR" sz="2000" dirty="0" smtClean="0"/>
              <a:t> </a:t>
            </a:r>
            <a:r>
              <a:rPr lang="fr-FR" sz="2000" dirty="0" err="1" smtClean="0"/>
              <a:t>activity</a:t>
            </a:r>
            <a:r>
              <a:rPr lang="fr-FR" sz="2000" dirty="0" smtClean="0"/>
              <a:t>.</a:t>
            </a:r>
          </a:p>
          <a:p>
            <a:endParaRPr lang="fr-F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/>
            <a:r>
              <a:rPr lang="fr-FR" sz="3800" b="1" dirty="0" err="1" smtClean="0">
                <a:solidFill>
                  <a:srgbClr val="003399"/>
                </a:solidFill>
              </a:rPr>
              <a:t>Behavioral</a:t>
            </a:r>
            <a:r>
              <a:rPr lang="fr-FR" sz="3800" b="1" dirty="0" smtClean="0">
                <a:solidFill>
                  <a:srgbClr val="003399"/>
                </a:solidFill>
              </a:rPr>
              <a:t> </a:t>
            </a:r>
            <a:r>
              <a:rPr lang="fr-FR" sz="3800" b="1" dirty="0" err="1" smtClean="0">
                <a:solidFill>
                  <a:srgbClr val="003399"/>
                </a:solidFill>
              </a:rPr>
              <a:t>Epidemiology</a:t>
            </a:r>
            <a:endParaRPr lang="fr-FR" sz="38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/>
            <a:r>
              <a:rPr lang="fr-FR" sz="3800" b="1" dirty="0" err="1" smtClean="0">
                <a:solidFill>
                  <a:srgbClr val="003399"/>
                </a:solidFill>
              </a:rPr>
              <a:t>Behavioral</a:t>
            </a:r>
            <a:r>
              <a:rPr lang="fr-FR" sz="3800" b="1" dirty="0" smtClean="0">
                <a:solidFill>
                  <a:srgbClr val="003399"/>
                </a:solidFill>
              </a:rPr>
              <a:t> </a:t>
            </a:r>
            <a:r>
              <a:rPr lang="fr-FR" sz="3800" b="1" dirty="0" err="1" smtClean="0">
                <a:solidFill>
                  <a:srgbClr val="003399"/>
                </a:solidFill>
              </a:rPr>
              <a:t>Epidemiology</a:t>
            </a:r>
            <a:endParaRPr lang="fr-FR" sz="3800" b="1" dirty="0">
              <a:solidFill>
                <a:srgbClr val="003399"/>
              </a:solidFill>
            </a:endParaRPr>
          </a:p>
        </p:txBody>
      </p:sp>
      <p:pic>
        <p:nvPicPr>
          <p:cNvPr id="593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504325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899592" y="126876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Age-specific mortality rates by number of health practices followed by sub-groups of males and females.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62373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Source: </a:t>
            </a:r>
            <a:r>
              <a:rPr lang="fr-FR" dirty="0" err="1" smtClean="0"/>
              <a:t>Matarazzo</a:t>
            </a:r>
            <a:r>
              <a:rPr lang="fr-FR" dirty="0" smtClean="0"/>
              <a:t> (1984)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3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/>
            <a:r>
              <a:rPr lang="fr-FR" sz="3800" b="1" dirty="0" err="1" smtClean="0">
                <a:solidFill>
                  <a:srgbClr val="003399"/>
                </a:solidFill>
              </a:rPr>
              <a:t>Behavioral</a:t>
            </a:r>
            <a:r>
              <a:rPr lang="fr-FR" sz="3800" b="1" dirty="0" smtClean="0">
                <a:solidFill>
                  <a:srgbClr val="003399"/>
                </a:solidFill>
              </a:rPr>
              <a:t> </a:t>
            </a:r>
            <a:r>
              <a:rPr lang="fr-FR" sz="3800" b="1" dirty="0" err="1" smtClean="0">
                <a:solidFill>
                  <a:srgbClr val="003399"/>
                </a:solidFill>
              </a:rPr>
              <a:t>Epidemiology</a:t>
            </a:r>
            <a:endParaRPr lang="fr-FR" sz="3800" b="1" dirty="0">
              <a:solidFill>
                <a:srgbClr val="003399"/>
              </a:solidFill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713788" cy="5111750"/>
          </a:xfrm>
        </p:spPr>
        <p:txBody>
          <a:bodyPr/>
          <a:lstStyle/>
          <a:p>
            <a:pPr marL="268288" lvl="1" indent="0" algn="just">
              <a:buNone/>
            </a:pPr>
            <a:r>
              <a:rPr lang="en-US" sz="2400" dirty="0" smtClean="0"/>
              <a:t>In a recent paper, </a:t>
            </a:r>
            <a:r>
              <a:rPr lang="fr-FR" sz="2400" dirty="0" err="1">
                <a:solidFill>
                  <a:schemeClr val="tx1"/>
                </a:solidFill>
                <a:latin typeface="+mn-lt"/>
              </a:rPr>
              <a:t>Stringhini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smtClean="0"/>
              <a:t>et al (JAMA 2010) have established from the Whitehall Cohort that </a:t>
            </a:r>
            <a:r>
              <a:rPr lang="en-US" sz="2400" b="1" dirty="0" smtClean="0"/>
              <a:t>a little number of unhealthy behavior</a:t>
            </a:r>
            <a:r>
              <a:rPr lang="en-US" sz="2400" dirty="0" smtClean="0"/>
              <a:t> (smoking, alcohol consumption, physical activity, diet) might explain a large proportion of the social inequalities of health in England:</a:t>
            </a:r>
          </a:p>
          <a:p>
            <a:pPr marL="268288" lvl="1" indent="0" algn="just">
              <a:buFont typeface="Wingdings" pitchFamily="2" charset="2"/>
              <a:buNone/>
            </a:pPr>
            <a:endParaRPr lang="en-US" sz="2400" dirty="0"/>
          </a:p>
          <a:p>
            <a:pPr marL="268288" lvl="1" indent="0">
              <a:buClr>
                <a:srgbClr val="CC3300"/>
              </a:buClr>
              <a:buSzPct val="130000"/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75% of deaths from all-causes </a:t>
            </a:r>
          </a:p>
          <a:p>
            <a:pPr marL="268288" lvl="1" indent="0">
              <a:buClr>
                <a:srgbClr val="CC3300"/>
              </a:buClr>
              <a:buSzPct val="130000"/>
              <a:buFont typeface="Wingdings" pitchFamily="2" charset="2"/>
              <a:buChar char="§"/>
            </a:pPr>
            <a:endParaRPr lang="en-US" sz="1000" dirty="0"/>
          </a:p>
          <a:p>
            <a:pPr marL="268288" lvl="1" indent="0">
              <a:buClr>
                <a:srgbClr val="CC3300"/>
              </a:buClr>
              <a:buSzPct val="130000"/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45% of deaths from cardiovascular diseases</a:t>
            </a:r>
          </a:p>
          <a:p>
            <a:pPr marL="268288" lvl="1" indent="0">
              <a:buClr>
                <a:srgbClr val="CC3300"/>
              </a:buClr>
              <a:buSzPct val="130000"/>
              <a:buFont typeface="Wingdings" pitchFamily="2" charset="2"/>
              <a:buChar char="§"/>
            </a:pPr>
            <a:endParaRPr lang="en-US" sz="1000" dirty="0"/>
          </a:p>
          <a:p>
            <a:pPr marL="268288" lvl="1" indent="0">
              <a:buClr>
                <a:srgbClr val="CC3300"/>
              </a:buClr>
              <a:buSzPct val="130000"/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94% of non-cancer and non-cardiovascular diseases </a:t>
            </a:r>
            <a:endParaRPr lang="en-US" sz="2400" dirty="0"/>
          </a:p>
          <a:p>
            <a:pPr marL="268288" lvl="1" indent="0"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5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28800"/>
            <a:ext cx="4670153" cy="44195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92080" y="1739488"/>
            <a:ext cx="352839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2400" dirty="0" smtClean="0"/>
              <a:t>Tobacco </a:t>
            </a:r>
            <a:r>
              <a:rPr lang="fr-FR" sz="2400" dirty="0" err="1" smtClean="0"/>
              <a:t>consumption</a:t>
            </a:r>
            <a:endParaRPr lang="fr-FR" sz="24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2400" dirty="0" err="1" smtClean="0"/>
              <a:t>Alcohol</a:t>
            </a:r>
            <a:r>
              <a:rPr lang="fr-FR" sz="2400" dirty="0" smtClean="0"/>
              <a:t> </a:t>
            </a:r>
            <a:r>
              <a:rPr lang="fr-FR" sz="2400" dirty="0" err="1" smtClean="0"/>
              <a:t>consumption</a:t>
            </a:r>
            <a:endParaRPr lang="fr-FR" sz="24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2400" dirty="0" smtClean="0"/>
              <a:t>Activité physique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2400" dirty="0" err="1" smtClean="0"/>
              <a:t>Diet</a:t>
            </a:r>
            <a:endParaRPr lang="fr-FR" sz="24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2400" dirty="0" err="1" smtClean="0"/>
              <a:t>Opioid</a:t>
            </a:r>
            <a:r>
              <a:rPr lang="fr-FR" sz="2400" dirty="0" smtClean="0"/>
              <a:t> </a:t>
            </a:r>
            <a:r>
              <a:rPr lang="fr-FR" sz="2400" dirty="0"/>
              <a:t>a</a:t>
            </a:r>
            <a:r>
              <a:rPr lang="fr-FR" sz="2400" dirty="0" smtClean="0"/>
              <a:t>ddiction </a:t>
            </a:r>
            <a:endParaRPr lang="fr-FR" sz="24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2400" dirty="0" err="1" smtClean="0"/>
              <a:t>Sleep</a:t>
            </a:r>
            <a:endParaRPr lang="fr-FR" sz="24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2400" dirty="0" smtClean="0"/>
              <a:t>Stress management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2400" dirty="0" smtClean="0"/>
              <a:t>Social </a:t>
            </a:r>
            <a:r>
              <a:rPr lang="fr-FR" sz="2400" dirty="0" smtClean="0"/>
              <a:t>isolation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615447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Nguyen, X. M. T., Li, Y., Wang, D. D., </a:t>
            </a:r>
            <a:r>
              <a:rPr lang="en-US" sz="1400" dirty="0" err="1"/>
              <a:t>Whitbourne</a:t>
            </a:r>
            <a:r>
              <a:rPr lang="en-US" sz="1400" dirty="0"/>
              <a:t>, S. B., Houghton, S. C., Hu, F. B., ... &amp; Wilson, P. W. (2024). Impact of 8 lifestyle factors on mortality and life expectancy among United States veterans: The Million Veteran Program. </a:t>
            </a:r>
            <a:r>
              <a:rPr lang="en-US" sz="1400" i="1" dirty="0"/>
              <a:t>The American Journal of Clinical Nutrition</a:t>
            </a:r>
            <a:r>
              <a:rPr lang="en-US" sz="1400" dirty="0"/>
              <a:t>, </a:t>
            </a:r>
            <a:r>
              <a:rPr lang="en-US" sz="1400" i="1" dirty="0"/>
              <a:t>119</a:t>
            </a:r>
            <a:r>
              <a:rPr lang="en-US" sz="1400" dirty="0"/>
              <a:t>(1), 127-135.</a:t>
            </a:r>
          </a:p>
          <a:p>
            <a:endParaRPr lang="fr-FR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/>
            <a:r>
              <a:rPr lang="fr-FR" sz="3800" b="1" dirty="0" err="1" smtClean="0">
                <a:solidFill>
                  <a:srgbClr val="003399"/>
                </a:solidFill>
              </a:rPr>
              <a:t>Behavioral</a:t>
            </a:r>
            <a:r>
              <a:rPr lang="fr-FR" sz="3800" b="1" dirty="0" smtClean="0">
                <a:solidFill>
                  <a:srgbClr val="003399"/>
                </a:solidFill>
              </a:rPr>
              <a:t> </a:t>
            </a:r>
            <a:r>
              <a:rPr lang="fr-FR" sz="3800" b="1" dirty="0" err="1" smtClean="0">
                <a:solidFill>
                  <a:srgbClr val="003399"/>
                </a:solidFill>
              </a:rPr>
              <a:t>Epidemiology</a:t>
            </a:r>
            <a:endParaRPr lang="fr-FR" sz="38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ure">
  <a:themeElements>
    <a:clrScheme name="Bordur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ur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rdure">
  <a:themeElements>
    <a:clrScheme name="Bordur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ur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3818876E5CC640BDC4E2D66DA03114" ma:contentTypeVersion="13" ma:contentTypeDescription="Crée un document." ma:contentTypeScope="" ma:versionID="74f5c369b7a533e932ea3e28467bbc91">
  <xsd:schema xmlns:xsd="http://www.w3.org/2001/XMLSchema" xmlns:xs="http://www.w3.org/2001/XMLSchema" xmlns:p="http://schemas.microsoft.com/office/2006/metadata/properties" xmlns:ns3="27a22685-fd6d-413f-8e81-e8e9eca5d8b5" xmlns:ns4="dcbb05e4-dfa2-48c1-a66b-23ad7ded844a" targetNamespace="http://schemas.microsoft.com/office/2006/metadata/properties" ma:root="true" ma:fieldsID="6ce29ff9313496dd7f47bbe62880d73b" ns3:_="" ns4:_="">
    <xsd:import namespace="27a22685-fd6d-413f-8e81-e8e9eca5d8b5"/>
    <xsd:import namespace="dcbb05e4-dfa2-48c1-a66b-23ad7ded84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22685-fd6d-413f-8e81-e8e9eca5d8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b05e4-dfa2-48c1-a66b-23ad7ded8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7a22685-fd6d-413f-8e81-e8e9eca5d8b5" xsi:nil="true"/>
  </documentManagement>
</p:properties>
</file>

<file path=customXml/itemProps1.xml><?xml version="1.0" encoding="utf-8"?>
<ds:datastoreItem xmlns:ds="http://schemas.openxmlformats.org/officeDocument/2006/customXml" ds:itemID="{71B7D766-54BC-43FC-B9FF-D941406C39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22685-fd6d-413f-8e81-e8e9eca5d8b5"/>
    <ds:schemaRef ds:uri="dcbb05e4-dfa2-48c1-a66b-23ad7ded8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DB2AB2-E4F1-43E3-B678-8FEC35A92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72DBB-32E6-43F7-8FE0-5CE96CEE198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cbb05e4-dfa2-48c1-a66b-23ad7ded844a"/>
    <ds:schemaRef ds:uri="27a22685-fd6d-413f-8e81-e8e9eca5d8b5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19426</TotalTime>
  <Words>1519</Words>
  <Application>Microsoft Office PowerPoint</Application>
  <PresentationFormat>Affichage à l'écran (4:3)</PresentationFormat>
  <Paragraphs>159</Paragraphs>
  <Slides>33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MS Gothic</vt:lpstr>
      <vt:lpstr>Arial</vt:lpstr>
      <vt:lpstr>Calibri</vt:lpstr>
      <vt:lpstr>Garamond</vt:lpstr>
      <vt:lpstr>Tahoma</vt:lpstr>
      <vt:lpstr>Times</vt:lpstr>
      <vt:lpstr>Times New Roman</vt:lpstr>
      <vt:lpstr>Wingdings</vt:lpstr>
      <vt:lpstr>Bordure</vt:lpstr>
      <vt:lpstr>1_Bordure</vt:lpstr>
      <vt:lpstr>Les comportements humains : l'angle mort de la modélisation épidémiologique ? </vt:lpstr>
      <vt:lpstr>Présentation PowerPoint</vt:lpstr>
      <vt:lpstr>Behavioral Epidemiology</vt:lpstr>
      <vt:lpstr>The main risk factors in the developing countries</vt:lpstr>
      <vt:lpstr>The main risk factors in the developing countries</vt:lpstr>
      <vt:lpstr>Behavioral Epidemiology</vt:lpstr>
      <vt:lpstr>Behavioral Epidemiology</vt:lpstr>
      <vt:lpstr>Behavioral Epidemiology</vt:lpstr>
      <vt:lpstr>Behavioral Epidemiology</vt:lpstr>
      <vt:lpstr>Behavioral Epidemiology</vt:lpstr>
      <vt:lpstr>Présentation PowerPoint</vt:lpstr>
      <vt:lpstr>Psychosocial determinants of HP behaviors</vt:lpstr>
      <vt:lpstr>Psychosocial determinants of HP behaviors</vt:lpstr>
      <vt:lpstr>The categories of adaptation to health threats</vt:lpstr>
      <vt:lpstr>Présentation PowerPoint</vt:lpstr>
      <vt:lpstr>New directions for research on HB</vt:lpstr>
      <vt:lpstr>How epidemics change social and individual behaviors? </vt:lpstr>
      <vt:lpstr>Présentation PowerPoint</vt:lpstr>
      <vt:lpstr>Présentation PowerPoint</vt:lpstr>
      <vt:lpstr>Présentation PowerPoint</vt:lpstr>
      <vt:lpstr>Présentation PowerPoint</vt:lpstr>
      <vt:lpstr>The strategic behavior hypothesis</vt:lpstr>
      <vt:lpstr>Présentation PowerPoint</vt:lpstr>
      <vt:lpstr>Présentation PowerPoint</vt:lpstr>
      <vt:lpstr>Présentation PowerPoint</vt:lpstr>
      <vt:lpstr> Materials and method </vt:lpstr>
      <vt:lpstr>The dynamic of health protective behaviors in France</vt:lpstr>
      <vt:lpstr>The dynamic of health protective behaviors in France</vt:lpstr>
      <vt:lpstr>The dynamic of health protective behaviors in France</vt:lpstr>
      <vt:lpstr>The dynamic of health protective behaviors in France</vt:lpstr>
      <vt:lpstr>The dynamic of social cognitive variables</vt:lpstr>
      <vt:lpstr>Results of mediation analysis</vt:lpstr>
      <vt:lpstr> Conclusion</vt:lpstr>
    </vt:vector>
  </TitlesOfParts>
  <Company>Claude Fischler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perception du risque par les experts et les profanes : le cas de l’ESB</dc:title>
  <dc:creator>Claude Fischler</dc:creator>
  <cp:lastModifiedBy>Raude, Jocelyn</cp:lastModifiedBy>
  <cp:revision>819</cp:revision>
  <cp:lastPrinted>2014-09-18T09:02:23Z</cp:lastPrinted>
  <dcterms:created xsi:type="dcterms:W3CDTF">2006-03-09T17:06:34Z</dcterms:created>
  <dcterms:modified xsi:type="dcterms:W3CDTF">2024-05-31T07:29:10Z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0x010100583818876E5CC640BDC4E2D66DA03114</vt:lpwstr>
  </property>
</Properties>
</file>